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sldIdLst>
    <p:sldId id="256" r:id="rId2"/>
    <p:sldId id="302" r:id="rId3"/>
    <p:sldId id="314" r:id="rId4"/>
    <p:sldId id="310" r:id="rId5"/>
    <p:sldId id="290" r:id="rId6"/>
    <p:sldId id="318" r:id="rId7"/>
    <p:sldId id="299" r:id="rId8"/>
    <p:sldId id="295" r:id="rId9"/>
    <p:sldId id="308" r:id="rId10"/>
    <p:sldId id="305" r:id="rId11"/>
    <p:sldId id="319" r:id="rId12"/>
    <p:sldId id="288" r:id="rId13"/>
    <p:sldId id="296" r:id="rId14"/>
    <p:sldId id="328" r:id="rId15"/>
    <p:sldId id="311" r:id="rId16"/>
    <p:sldId id="315" r:id="rId17"/>
    <p:sldId id="306" r:id="rId18"/>
    <p:sldId id="289" r:id="rId19"/>
    <p:sldId id="327" r:id="rId20"/>
    <p:sldId id="331" r:id="rId21"/>
    <p:sldId id="330" r:id="rId22"/>
    <p:sldId id="284" r:id="rId23"/>
    <p:sldId id="275" r:id="rId24"/>
    <p:sldId id="332" r:id="rId25"/>
    <p:sldId id="307" r:id="rId26"/>
    <p:sldId id="317" r:id="rId27"/>
    <p:sldId id="293" r:id="rId28"/>
    <p:sldId id="297" r:id="rId29"/>
    <p:sldId id="326" r:id="rId30"/>
    <p:sldId id="321" r:id="rId31"/>
    <p:sldId id="320"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794"/>
  </p:normalViewPr>
  <p:slideViewPr>
    <p:cSldViewPr snapToGrid="0" snapToObjects="1">
      <p:cViewPr varScale="1">
        <p:scale>
          <a:sx n="84" d="100"/>
          <a:sy n="84" d="100"/>
        </p:scale>
        <p:origin x="200" y="7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760B3-1414-480A-80E9-80810D632C9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1A2B5E-AE1A-447E-8EA5-3170C9B58B78}">
      <dgm:prSet/>
      <dgm:spPr/>
      <dgm:t>
        <a:bodyPr/>
        <a:lstStyle/>
        <a:p>
          <a:r>
            <a:rPr lang="en-US" b="0" baseline="0" dirty="0"/>
            <a:t>Black </a:t>
          </a:r>
          <a:r>
            <a:rPr lang="en-US" b="0" baseline="0"/>
            <a:t>women are 22</a:t>
          </a:r>
          <a:r>
            <a:rPr lang="en-US" b="0" baseline="0" dirty="0"/>
            <a:t>% more likely to die from heart disease</a:t>
          </a:r>
          <a:endParaRPr lang="en-US" dirty="0"/>
        </a:p>
      </dgm:t>
    </dgm:pt>
    <dgm:pt modelId="{C71FB29A-77B7-4992-8313-E35E2C51963D}" type="parTrans" cxnId="{988A0491-4B38-4C48-ACE9-56AE83906287}">
      <dgm:prSet/>
      <dgm:spPr/>
      <dgm:t>
        <a:bodyPr/>
        <a:lstStyle/>
        <a:p>
          <a:endParaRPr lang="en-US"/>
        </a:p>
      </dgm:t>
    </dgm:pt>
    <dgm:pt modelId="{744A91A0-850B-41D3-BA50-8F1420D2FE9B}" type="sibTrans" cxnId="{988A0491-4B38-4C48-ACE9-56AE83906287}">
      <dgm:prSet/>
      <dgm:spPr/>
      <dgm:t>
        <a:bodyPr/>
        <a:lstStyle/>
        <a:p>
          <a:endParaRPr lang="en-US"/>
        </a:p>
      </dgm:t>
    </dgm:pt>
    <dgm:pt modelId="{200D0D48-CD41-4E70-846F-703E9B13E395}">
      <dgm:prSet/>
      <dgm:spPr/>
      <dgm:t>
        <a:bodyPr/>
        <a:lstStyle/>
        <a:p>
          <a:r>
            <a:rPr lang="en-US" b="0" baseline="0"/>
            <a:t>Black women are 71% more likely to die from cervical cancer</a:t>
          </a:r>
          <a:endParaRPr lang="en-US"/>
        </a:p>
      </dgm:t>
    </dgm:pt>
    <dgm:pt modelId="{C392FC20-8D39-4EFE-A1D7-5B5FE133C4BA}" type="parTrans" cxnId="{16AA9A36-2E8E-4ACA-AA10-4121674AA2D5}">
      <dgm:prSet/>
      <dgm:spPr/>
      <dgm:t>
        <a:bodyPr/>
        <a:lstStyle/>
        <a:p>
          <a:endParaRPr lang="en-US"/>
        </a:p>
      </dgm:t>
    </dgm:pt>
    <dgm:pt modelId="{171FF1ED-C832-4AAB-AD8B-A261161E9F6D}" type="sibTrans" cxnId="{16AA9A36-2E8E-4ACA-AA10-4121674AA2D5}">
      <dgm:prSet/>
      <dgm:spPr/>
      <dgm:t>
        <a:bodyPr/>
        <a:lstStyle/>
        <a:p>
          <a:endParaRPr lang="en-US"/>
        </a:p>
      </dgm:t>
    </dgm:pt>
    <dgm:pt modelId="{85FFC0BD-11AA-47F2-9E40-59D395698CB3}">
      <dgm:prSet/>
      <dgm:spPr/>
      <dgm:t>
        <a:bodyPr/>
        <a:lstStyle/>
        <a:p>
          <a:r>
            <a:rPr lang="en-US" b="0" baseline="0" dirty="0"/>
            <a:t>Black women are 243% more likely to die from pregnancy or childbirth related causes</a:t>
          </a:r>
          <a:endParaRPr lang="en-US" dirty="0"/>
        </a:p>
      </dgm:t>
    </dgm:pt>
    <dgm:pt modelId="{52510133-9EA3-47EA-AAC2-9A309E13E832}" type="parTrans" cxnId="{C3FFD028-B045-4D4A-A256-A2B13BCA9D57}">
      <dgm:prSet/>
      <dgm:spPr/>
      <dgm:t>
        <a:bodyPr/>
        <a:lstStyle/>
        <a:p>
          <a:endParaRPr lang="en-US"/>
        </a:p>
      </dgm:t>
    </dgm:pt>
    <dgm:pt modelId="{9EFD2C76-D082-4095-A286-6E1081242CDD}" type="sibTrans" cxnId="{C3FFD028-B045-4D4A-A256-A2B13BCA9D57}">
      <dgm:prSet/>
      <dgm:spPr/>
      <dgm:t>
        <a:bodyPr/>
        <a:lstStyle/>
        <a:p>
          <a:endParaRPr lang="en-US"/>
        </a:p>
      </dgm:t>
    </dgm:pt>
    <dgm:pt modelId="{E593F1E8-FAD3-2247-83D7-E0AD70456E4C}" type="pres">
      <dgm:prSet presAssocID="{A50760B3-1414-480A-80E9-80810D632C9C}" presName="linear" presStyleCnt="0">
        <dgm:presLayoutVars>
          <dgm:animLvl val="lvl"/>
          <dgm:resizeHandles val="exact"/>
        </dgm:presLayoutVars>
      </dgm:prSet>
      <dgm:spPr/>
    </dgm:pt>
    <dgm:pt modelId="{71C29065-E061-B340-BB88-03D1BD846A65}" type="pres">
      <dgm:prSet presAssocID="{CA1A2B5E-AE1A-447E-8EA5-3170C9B58B78}" presName="parentText" presStyleLbl="node1" presStyleIdx="0" presStyleCnt="3">
        <dgm:presLayoutVars>
          <dgm:chMax val="0"/>
          <dgm:bulletEnabled val="1"/>
        </dgm:presLayoutVars>
      </dgm:prSet>
      <dgm:spPr/>
    </dgm:pt>
    <dgm:pt modelId="{FC4E3183-ED4C-0D47-9333-9DA244813AD3}" type="pres">
      <dgm:prSet presAssocID="{744A91A0-850B-41D3-BA50-8F1420D2FE9B}" presName="spacer" presStyleCnt="0"/>
      <dgm:spPr/>
    </dgm:pt>
    <dgm:pt modelId="{9113774E-0AB9-B041-98F3-56D093E5BA88}" type="pres">
      <dgm:prSet presAssocID="{200D0D48-CD41-4E70-846F-703E9B13E395}" presName="parentText" presStyleLbl="node1" presStyleIdx="1" presStyleCnt="3">
        <dgm:presLayoutVars>
          <dgm:chMax val="0"/>
          <dgm:bulletEnabled val="1"/>
        </dgm:presLayoutVars>
      </dgm:prSet>
      <dgm:spPr/>
    </dgm:pt>
    <dgm:pt modelId="{B593179B-4723-8A44-B9E9-17DB787FC36A}" type="pres">
      <dgm:prSet presAssocID="{171FF1ED-C832-4AAB-AD8B-A261161E9F6D}" presName="spacer" presStyleCnt="0"/>
      <dgm:spPr/>
    </dgm:pt>
    <dgm:pt modelId="{890569CE-2560-9D41-A23C-E0CAB11B8B0A}" type="pres">
      <dgm:prSet presAssocID="{85FFC0BD-11AA-47F2-9E40-59D395698CB3}" presName="parentText" presStyleLbl="node1" presStyleIdx="2" presStyleCnt="3">
        <dgm:presLayoutVars>
          <dgm:chMax val="0"/>
          <dgm:bulletEnabled val="1"/>
        </dgm:presLayoutVars>
      </dgm:prSet>
      <dgm:spPr/>
    </dgm:pt>
  </dgm:ptLst>
  <dgm:cxnLst>
    <dgm:cxn modelId="{C3FFD028-B045-4D4A-A256-A2B13BCA9D57}" srcId="{A50760B3-1414-480A-80E9-80810D632C9C}" destId="{85FFC0BD-11AA-47F2-9E40-59D395698CB3}" srcOrd="2" destOrd="0" parTransId="{52510133-9EA3-47EA-AAC2-9A309E13E832}" sibTransId="{9EFD2C76-D082-4095-A286-6E1081242CDD}"/>
    <dgm:cxn modelId="{97790D29-7C28-774F-B5E3-011B7AE7F819}" type="presOf" srcId="{200D0D48-CD41-4E70-846F-703E9B13E395}" destId="{9113774E-0AB9-B041-98F3-56D093E5BA88}" srcOrd="0" destOrd="0" presId="urn:microsoft.com/office/officeart/2005/8/layout/vList2"/>
    <dgm:cxn modelId="{16AA9A36-2E8E-4ACA-AA10-4121674AA2D5}" srcId="{A50760B3-1414-480A-80E9-80810D632C9C}" destId="{200D0D48-CD41-4E70-846F-703E9B13E395}" srcOrd="1" destOrd="0" parTransId="{C392FC20-8D39-4EFE-A1D7-5B5FE133C4BA}" sibTransId="{171FF1ED-C832-4AAB-AD8B-A261161E9F6D}"/>
    <dgm:cxn modelId="{988A0491-4B38-4C48-ACE9-56AE83906287}" srcId="{A50760B3-1414-480A-80E9-80810D632C9C}" destId="{CA1A2B5E-AE1A-447E-8EA5-3170C9B58B78}" srcOrd="0" destOrd="0" parTransId="{C71FB29A-77B7-4992-8313-E35E2C51963D}" sibTransId="{744A91A0-850B-41D3-BA50-8F1420D2FE9B}"/>
    <dgm:cxn modelId="{7DD8E9C0-4A2C-9642-87FD-1CF8EA151448}" type="presOf" srcId="{A50760B3-1414-480A-80E9-80810D632C9C}" destId="{E593F1E8-FAD3-2247-83D7-E0AD70456E4C}" srcOrd="0" destOrd="0" presId="urn:microsoft.com/office/officeart/2005/8/layout/vList2"/>
    <dgm:cxn modelId="{9ADD5BE3-9634-D443-9633-EB433C93E66D}" type="presOf" srcId="{85FFC0BD-11AA-47F2-9E40-59D395698CB3}" destId="{890569CE-2560-9D41-A23C-E0CAB11B8B0A}" srcOrd="0" destOrd="0" presId="urn:microsoft.com/office/officeart/2005/8/layout/vList2"/>
    <dgm:cxn modelId="{ECBF26F9-5568-3B42-A94E-9ED5102DF6F3}" type="presOf" srcId="{CA1A2B5E-AE1A-447E-8EA5-3170C9B58B78}" destId="{71C29065-E061-B340-BB88-03D1BD846A65}" srcOrd="0" destOrd="0" presId="urn:microsoft.com/office/officeart/2005/8/layout/vList2"/>
    <dgm:cxn modelId="{384DB5F7-6E2A-484D-9558-7CCDC410BA55}" type="presParOf" srcId="{E593F1E8-FAD3-2247-83D7-E0AD70456E4C}" destId="{71C29065-E061-B340-BB88-03D1BD846A65}" srcOrd="0" destOrd="0" presId="urn:microsoft.com/office/officeart/2005/8/layout/vList2"/>
    <dgm:cxn modelId="{23B0D871-B360-DC48-9B23-4CC99D4E7688}" type="presParOf" srcId="{E593F1E8-FAD3-2247-83D7-E0AD70456E4C}" destId="{FC4E3183-ED4C-0D47-9333-9DA244813AD3}" srcOrd="1" destOrd="0" presId="urn:microsoft.com/office/officeart/2005/8/layout/vList2"/>
    <dgm:cxn modelId="{5552A312-B260-9946-BE18-4ACF36167F7C}" type="presParOf" srcId="{E593F1E8-FAD3-2247-83D7-E0AD70456E4C}" destId="{9113774E-0AB9-B041-98F3-56D093E5BA88}" srcOrd="2" destOrd="0" presId="urn:microsoft.com/office/officeart/2005/8/layout/vList2"/>
    <dgm:cxn modelId="{EDD99750-8061-C948-B374-6D061C54737E}" type="presParOf" srcId="{E593F1E8-FAD3-2247-83D7-E0AD70456E4C}" destId="{B593179B-4723-8A44-B9E9-17DB787FC36A}" srcOrd="3" destOrd="0" presId="urn:microsoft.com/office/officeart/2005/8/layout/vList2"/>
    <dgm:cxn modelId="{765C301F-1877-9644-9BF3-D98A28B64796}" type="presParOf" srcId="{E593F1E8-FAD3-2247-83D7-E0AD70456E4C}" destId="{890569CE-2560-9D41-A23C-E0CAB11B8B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E2A3C4-69E3-4616-9A2E-9D353CCF136F}"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AE73B4D8-7C63-49F0-B4C4-18B95A29104D}">
      <dgm:prSet/>
      <dgm:spPr/>
      <dgm:t>
        <a:bodyPr/>
        <a:lstStyle/>
        <a:p>
          <a:r>
            <a:rPr lang="en-US"/>
            <a:t>Prioritize</a:t>
          </a:r>
        </a:p>
      </dgm:t>
    </dgm:pt>
    <dgm:pt modelId="{F2D3BF48-8472-42FD-8E8E-65196D64AFC5}" type="parTrans" cxnId="{505111F6-D606-4D48-8FEC-E0009602AEF6}">
      <dgm:prSet/>
      <dgm:spPr/>
      <dgm:t>
        <a:bodyPr/>
        <a:lstStyle/>
        <a:p>
          <a:endParaRPr lang="en-US"/>
        </a:p>
      </dgm:t>
    </dgm:pt>
    <dgm:pt modelId="{C7F98875-66E9-41C7-B331-279BA77E3FA3}" type="sibTrans" cxnId="{505111F6-D606-4D48-8FEC-E0009602AEF6}">
      <dgm:prSet/>
      <dgm:spPr/>
      <dgm:t>
        <a:bodyPr/>
        <a:lstStyle/>
        <a:p>
          <a:endParaRPr lang="en-US"/>
        </a:p>
      </dgm:t>
    </dgm:pt>
    <dgm:pt modelId="{7BAC7F2B-8713-476D-8EEA-787C1EBCEDA7}">
      <dgm:prSet custT="1"/>
      <dgm:spPr/>
      <dgm:t>
        <a:bodyPr/>
        <a:lstStyle/>
        <a:p>
          <a:r>
            <a:rPr lang="en-US" sz="1200" b="1" dirty="0"/>
            <a:t>Prioritize reducing inequities and promote projects that actively support anti-racist practices</a:t>
          </a:r>
        </a:p>
      </dgm:t>
    </dgm:pt>
    <dgm:pt modelId="{41BEF0DD-43B3-4035-923A-D626106ACE92}" type="parTrans" cxnId="{3973A673-1189-4C8E-9AA4-9C9C49EF4118}">
      <dgm:prSet/>
      <dgm:spPr/>
      <dgm:t>
        <a:bodyPr/>
        <a:lstStyle/>
        <a:p>
          <a:endParaRPr lang="en-US"/>
        </a:p>
      </dgm:t>
    </dgm:pt>
    <dgm:pt modelId="{69CD1A47-802D-4DE7-8D12-0E422BD8A698}" type="sibTrans" cxnId="{3973A673-1189-4C8E-9AA4-9C9C49EF4118}">
      <dgm:prSet/>
      <dgm:spPr/>
      <dgm:t>
        <a:bodyPr/>
        <a:lstStyle/>
        <a:p>
          <a:endParaRPr lang="en-US"/>
        </a:p>
      </dgm:t>
    </dgm:pt>
    <dgm:pt modelId="{EC48E14F-9E90-4CC2-8C80-2DD071437F09}">
      <dgm:prSet/>
      <dgm:spPr/>
      <dgm:t>
        <a:bodyPr/>
        <a:lstStyle/>
        <a:p>
          <a:r>
            <a:rPr lang="en-US"/>
            <a:t>Engage</a:t>
          </a:r>
        </a:p>
      </dgm:t>
    </dgm:pt>
    <dgm:pt modelId="{D00BCA83-3D01-468C-BBA4-A298168E3F3A}" type="parTrans" cxnId="{B908C0C5-A593-4BB1-8B6E-6D43321AF51F}">
      <dgm:prSet/>
      <dgm:spPr/>
      <dgm:t>
        <a:bodyPr/>
        <a:lstStyle/>
        <a:p>
          <a:endParaRPr lang="en-US"/>
        </a:p>
      </dgm:t>
    </dgm:pt>
    <dgm:pt modelId="{EE4823AE-AEBB-4C5C-B7B5-9FEF002942A9}" type="sibTrans" cxnId="{B908C0C5-A593-4BB1-8B6E-6D43321AF51F}">
      <dgm:prSet/>
      <dgm:spPr/>
      <dgm:t>
        <a:bodyPr/>
        <a:lstStyle/>
        <a:p>
          <a:endParaRPr lang="en-US"/>
        </a:p>
      </dgm:t>
    </dgm:pt>
    <dgm:pt modelId="{9DC67FA1-32C2-4DAD-BD8C-EF7F790E368F}">
      <dgm:prSet custT="1"/>
      <dgm:spPr/>
      <dgm:t>
        <a:bodyPr/>
        <a:lstStyle/>
        <a:p>
          <a:r>
            <a:rPr lang="en-US" sz="1200" b="1" dirty="0"/>
            <a:t>Engage with external partners to advance  equity work</a:t>
          </a:r>
        </a:p>
      </dgm:t>
    </dgm:pt>
    <dgm:pt modelId="{4BBD901C-67A5-4593-9D50-CF3F477F76CD}" type="parTrans" cxnId="{BB9BF4AB-D099-4C2B-9393-B672D2165C6D}">
      <dgm:prSet/>
      <dgm:spPr/>
      <dgm:t>
        <a:bodyPr/>
        <a:lstStyle/>
        <a:p>
          <a:endParaRPr lang="en-US"/>
        </a:p>
      </dgm:t>
    </dgm:pt>
    <dgm:pt modelId="{5BD5B638-63B9-4B38-95CA-E53E890703B9}" type="sibTrans" cxnId="{BB9BF4AB-D099-4C2B-9393-B672D2165C6D}">
      <dgm:prSet/>
      <dgm:spPr/>
      <dgm:t>
        <a:bodyPr/>
        <a:lstStyle/>
        <a:p>
          <a:endParaRPr lang="en-US"/>
        </a:p>
      </dgm:t>
    </dgm:pt>
    <dgm:pt modelId="{A688A2E9-405C-49AD-97C2-0F97ED860C91}">
      <dgm:prSet/>
      <dgm:spPr/>
      <dgm:t>
        <a:bodyPr/>
        <a:lstStyle/>
        <a:p>
          <a:r>
            <a:rPr lang="en-US"/>
            <a:t>Amplify</a:t>
          </a:r>
        </a:p>
      </dgm:t>
    </dgm:pt>
    <dgm:pt modelId="{F6CE4A22-E666-4D53-8A3B-6FAC529B6386}" type="parTrans" cxnId="{9D9CBDEE-00C9-4532-9357-0AF614C02A97}">
      <dgm:prSet/>
      <dgm:spPr/>
      <dgm:t>
        <a:bodyPr/>
        <a:lstStyle/>
        <a:p>
          <a:endParaRPr lang="en-US"/>
        </a:p>
      </dgm:t>
    </dgm:pt>
    <dgm:pt modelId="{652DAC80-33AB-402F-AB40-16D43707482A}" type="sibTrans" cxnId="{9D9CBDEE-00C9-4532-9357-0AF614C02A97}">
      <dgm:prSet/>
      <dgm:spPr/>
      <dgm:t>
        <a:bodyPr/>
        <a:lstStyle/>
        <a:p>
          <a:endParaRPr lang="en-US"/>
        </a:p>
      </dgm:t>
    </dgm:pt>
    <dgm:pt modelId="{A3F703BF-3DC0-46AA-B74D-60A133E0E4D3}">
      <dgm:prSet custT="1"/>
      <dgm:spPr/>
      <dgm:t>
        <a:bodyPr/>
        <a:lstStyle/>
        <a:p>
          <a:r>
            <a:rPr lang="en-US" sz="1200" b="1" dirty="0"/>
            <a:t>Amplify the voices of birthing persons in maternal equity and quality initiatives, with the goal of diverse and inclusive representation on committees</a:t>
          </a:r>
        </a:p>
      </dgm:t>
    </dgm:pt>
    <dgm:pt modelId="{C3F23F12-1EFF-4B86-B11F-9CE884FDF9A7}" type="parTrans" cxnId="{EA713778-2FED-4A41-B4B9-562C2EBC668D}">
      <dgm:prSet/>
      <dgm:spPr/>
      <dgm:t>
        <a:bodyPr/>
        <a:lstStyle/>
        <a:p>
          <a:endParaRPr lang="en-US"/>
        </a:p>
      </dgm:t>
    </dgm:pt>
    <dgm:pt modelId="{38AAB69D-7540-43FE-860E-2BFA7737EEFB}" type="sibTrans" cxnId="{EA713778-2FED-4A41-B4B9-562C2EBC668D}">
      <dgm:prSet/>
      <dgm:spPr/>
      <dgm:t>
        <a:bodyPr/>
        <a:lstStyle/>
        <a:p>
          <a:endParaRPr lang="en-US"/>
        </a:p>
      </dgm:t>
    </dgm:pt>
    <dgm:pt modelId="{3D6C2153-5E99-450B-B78A-B149EEBFD839}">
      <dgm:prSet/>
      <dgm:spPr/>
      <dgm:t>
        <a:bodyPr/>
        <a:lstStyle/>
        <a:p>
          <a:r>
            <a:rPr lang="en-US"/>
            <a:t>Promote</a:t>
          </a:r>
        </a:p>
      </dgm:t>
    </dgm:pt>
    <dgm:pt modelId="{53C0111B-9D5C-4CA9-BE1C-B79DA33E3A91}" type="parTrans" cxnId="{674F2AB3-F15B-44B1-B4B9-8F9925B9D749}">
      <dgm:prSet/>
      <dgm:spPr/>
      <dgm:t>
        <a:bodyPr/>
        <a:lstStyle/>
        <a:p>
          <a:endParaRPr lang="en-US"/>
        </a:p>
      </dgm:t>
    </dgm:pt>
    <dgm:pt modelId="{E857A7FF-6AE2-4996-8EC5-18121AEB8FF4}" type="sibTrans" cxnId="{674F2AB3-F15B-44B1-B4B9-8F9925B9D749}">
      <dgm:prSet/>
      <dgm:spPr/>
      <dgm:t>
        <a:bodyPr/>
        <a:lstStyle/>
        <a:p>
          <a:endParaRPr lang="en-US"/>
        </a:p>
      </dgm:t>
    </dgm:pt>
    <dgm:pt modelId="{672D0E56-4378-4BE5-B970-A3413D8031A0}">
      <dgm:prSet custT="1"/>
      <dgm:spPr/>
      <dgm:t>
        <a:bodyPr/>
        <a:lstStyle/>
        <a:p>
          <a:r>
            <a:rPr lang="en-US" sz="1200" b="1" dirty="0"/>
            <a:t>Promote learning about structural, institutional, and interpersonal racism in maternity care and apply these insights to our work as an organization toward creating a more equitable care model for maternal health</a:t>
          </a:r>
        </a:p>
      </dgm:t>
    </dgm:pt>
    <dgm:pt modelId="{D61250C7-365C-4EF1-A171-C89FA7E47964}" type="parTrans" cxnId="{A3451C09-AC49-4B21-84D9-9DD364A9DB46}">
      <dgm:prSet/>
      <dgm:spPr/>
      <dgm:t>
        <a:bodyPr/>
        <a:lstStyle/>
        <a:p>
          <a:endParaRPr lang="en-US"/>
        </a:p>
      </dgm:t>
    </dgm:pt>
    <dgm:pt modelId="{8BA2986B-CD48-4CC9-94F1-44620EC35FD0}" type="sibTrans" cxnId="{A3451C09-AC49-4B21-84D9-9DD364A9DB46}">
      <dgm:prSet/>
      <dgm:spPr/>
      <dgm:t>
        <a:bodyPr/>
        <a:lstStyle/>
        <a:p>
          <a:endParaRPr lang="en-US"/>
        </a:p>
      </dgm:t>
    </dgm:pt>
    <dgm:pt modelId="{AA8FC231-E441-0D4C-992A-58811BCB5A4C}" type="pres">
      <dgm:prSet presAssocID="{1EE2A3C4-69E3-4616-9A2E-9D353CCF136F}" presName="Name0" presStyleCnt="0">
        <dgm:presLayoutVars>
          <dgm:dir/>
          <dgm:animLvl val="lvl"/>
          <dgm:resizeHandles val="exact"/>
        </dgm:presLayoutVars>
      </dgm:prSet>
      <dgm:spPr/>
    </dgm:pt>
    <dgm:pt modelId="{5EFDF293-EED2-A549-8002-5A68FE05A923}" type="pres">
      <dgm:prSet presAssocID="{AE73B4D8-7C63-49F0-B4C4-18B95A29104D}" presName="linNode" presStyleCnt="0"/>
      <dgm:spPr/>
    </dgm:pt>
    <dgm:pt modelId="{3C4F3C98-7A54-A144-9EDE-7E8C4B117D2E}" type="pres">
      <dgm:prSet presAssocID="{AE73B4D8-7C63-49F0-B4C4-18B95A29104D}" presName="parentText" presStyleLbl="solidFgAcc1" presStyleIdx="0" presStyleCnt="4">
        <dgm:presLayoutVars>
          <dgm:chMax val="1"/>
          <dgm:bulletEnabled/>
        </dgm:presLayoutVars>
      </dgm:prSet>
      <dgm:spPr/>
    </dgm:pt>
    <dgm:pt modelId="{184CE433-F5E4-6247-93AB-D4199CBFCAB1}" type="pres">
      <dgm:prSet presAssocID="{AE73B4D8-7C63-49F0-B4C4-18B95A29104D}" presName="descendantText" presStyleLbl="alignNode1" presStyleIdx="0" presStyleCnt="4">
        <dgm:presLayoutVars>
          <dgm:bulletEnabled/>
        </dgm:presLayoutVars>
      </dgm:prSet>
      <dgm:spPr/>
    </dgm:pt>
    <dgm:pt modelId="{4D2E5002-DE8F-0648-950B-AB92F6923AB7}" type="pres">
      <dgm:prSet presAssocID="{C7F98875-66E9-41C7-B331-279BA77E3FA3}" presName="sp" presStyleCnt="0"/>
      <dgm:spPr/>
    </dgm:pt>
    <dgm:pt modelId="{F9C9CF41-3FFA-D24F-BB0E-30F704309E35}" type="pres">
      <dgm:prSet presAssocID="{EC48E14F-9E90-4CC2-8C80-2DD071437F09}" presName="linNode" presStyleCnt="0"/>
      <dgm:spPr/>
    </dgm:pt>
    <dgm:pt modelId="{0377163A-1890-E644-8D9A-24FE3811E032}" type="pres">
      <dgm:prSet presAssocID="{EC48E14F-9E90-4CC2-8C80-2DD071437F09}" presName="parentText" presStyleLbl="solidFgAcc1" presStyleIdx="1" presStyleCnt="4">
        <dgm:presLayoutVars>
          <dgm:chMax val="1"/>
          <dgm:bulletEnabled/>
        </dgm:presLayoutVars>
      </dgm:prSet>
      <dgm:spPr/>
    </dgm:pt>
    <dgm:pt modelId="{4C43FEBD-D4BC-D846-81ED-162E437137BA}" type="pres">
      <dgm:prSet presAssocID="{EC48E14F-9E90-4CC2-8C80-2DD071437F09}" presName="descendantText" presStyleLbl="alignNode1" presStyleIdx="1" presStyleCnt="4">
        <dgm:presLayoutVars>
          <dgm:bulletEnabled/>
        </dgm:presLayoutVars>
      </dgm:prSet>
      <dgm:spPr/>
    </dgm:pt>
    <dgm:pt modelId="{14BB80C5-C7A6-484E-978D-0EC052700918}" type="pres">
      <dgm:prSet presAssocID="{EE4823AE-AEBB-4C5C-B7B5-9FEF002942A9}" presName="sp" presStyleCnt="0"/>
      <dgm:spPr/>
    </dgm:pt>
    <dgm:pt modelId="{B7FD2ACA-812F-DA43-B745-C20093CDB0CA}" type="pres">
      <dgm:prSet presAssocID="{A688A2E9-405C-49AD-97C2-0F97ED860C91}" presName="linNode" presStyleCnt="0"/>
      <dgm:spPr/>
    </dgm:pt>
    <dgm:pt modelId="{443B1B90-F212-C041-BD81-5424D178AF35}" type="pres">
      <dgm:prSet presAssocID="{A688A2E9-405C-49AD-97C2-0F97ED860C91}" presName="parentText" presStyleLbl="solidFgAcc1" presStyleIdx="2" presStyleCnt="4">
        <dgm:presLayoutVars>
          <dgm:chMax val="1"/>
          <dgm:bulletEnabled/>
        </dgm:presLayoutVars>
      </dgm:prSet>
      <dgm:spPr/>
    </dgm:pt>
    <dgm:pt modelId="{631B15EF-5605-9A4D-A16E-3D852E1D36F2}" type="pres">
      <dgm:prSet presAssocID="{A688A2E9-405C-49AD-97C2-0F97ED860C91}" presName="descendantText" presStyleLbl="alignNode1" presStyleIdx="2" presStyleCnt="4">
        <dgm:presLayoutVars>
          <dgm:bulletEnabled/>
        </dgm:presLayoutVars>
      </dgm:prSet>
      <dgm:spPr/>
    </dgm:pt>
    <dgm:pt modelId="{5FE61D05-BC6B-B84E-8556-A3E96653C059}" type="pres">
      <dgm:prSet presAssocID="{652DAC80-33AB-402F-AB40-16D43707482A}" presName="sp" presStyleCnt="0"/>
      <dgm:spPr/>
    </dgm:pt>
    <dgm:pt modelId="{0578148B-9A3D-3046-9E49-E8E15A4A5368}" type="pres">
      <dgm:prSet presAssocID="{3D6C2153-5E99-450B-B78A-B149EEBFD839}" presName="linNode" presStyleCnt="0"/>
      <dgm:spPr/>
    </dgm:pt>
    <dgm:pt modelId="{BBB23E54-4A89-A345-9A12-B9C146851481}" type="pres">
      <dgm:prSet presAssocID="{3D6C2153-5E99-450B-B78A-B149EEBFD839}" presName="parentText" presStyleLbl="solidFgAcc1" presStyleIdx="3" presStyleCnt="4">
        <dgm:presLayoutVars>
          <dgm:chMax val="1"/>
          <dgm:bulletEnabled/>
        </dgm:presLayoutVars>
      </dgm:prSet>
      <dgm:spPr/>
    </dgm:pt>
    <dgm:pt modelId="{F14AD04D-30C3-9847-9419-D4CABDF08EA4}" type="pres">
      <dgm:prSet presAssocID="{3D6C2153-5E99-450B-B78A-B149EEBFD839}" presName="descendantText" presStyleLbl="alignNode1" presStyleIdx="3" presStyleCnt="4">
        <dgm:presLayoutVars>
          <dgm:bulletEnabled/>
        </dgm:presLayoutVars>
      </dgm:prSet>
      <dgm:spPr/>
    </dgm:pt>
  </dgm:ptLst>
  <dgm:cxnLst>
    <dgm:cxn modelId="{A3451C09-AC49-4B21-84D9-9DD364A9DB46}" srcId="{3D6C2153-5E99-450B-B78A-B149EEBFD839}" destId="{672D0E56-4378-4BE5-B970-A3413D8031A0}" srcOrd="0" destOrd="0" parTransId="{D61250C7-365C-4EF1-A171-C89FA7E47964}" sibTransId="{8BA2986B-CD48-4CC9-94F1-44620EC35FD0}"/>
    <dgm:cxn modelId="{B7DBD40D-9982-0A4B-BEE7-CA08AED25E20}" type="presOf" srcId="{A688A2E9-405C-49AD-97C2-0F97ED860C91}" destId="{443B1B90-F212-C041-BD81-5424D178AF35}" srcOrd="0" destOrd="0" presId="urn:microsoft.com/office/officeart/2016/7/layout/VerticalHollowActionList"/>
    <dgm:cxn modelId="{7C5F2027-DD4E-BA41-957B-07B5C95B05DA}" type="presOf" srcId="{A3F703BF-3DC0-46AA-B74D-60A133E0E4D3}" destId="{631B15EF-5605-9A4D-A16E-3D852E1D36F2}" srcOrd="0" destOrd="0" presId="urn:microsoft.com/office/officeart/2016/7/layout/VerticalHollowActionList"/>
    <dgm:cxn modelId="{2261BC2B-027A-674B-B4CC-34903E18D62C}" type="presOf" srcId="{7BAC7F2B-8713-476D-8EEA-787C1EBCEDA7}" destId="{184CE433-F5E4-6247-93AB-D4199CBFCAB1}" srcOrd="0" destOrd="0" presId="urn:microsoft.com/office/officeart/2016/7/layout/VerticalHollowActionList"/>
    <dgm:cxn modelId="{E23D5453-47FF-1543-B52A-049773FB1076}" type="presOf" srcId="{9DC67FA1-32C2-4DAD-BD8C-EF7F790E368F}" destId="{4C43FEBD-D4BC-D846-81ED-162E437137BA}" srcOrd="0" destOrd="0" presId="urn:microsoft.com/office/officeart/2016/7/layout/VerticalHollowActionList"/>
    <dgm:cxn modelId="{9255C06B-4DAB-E047-B8FB-003E7CCBF705}" type="presOf" srcId="{1EE2A3C4-69E3-4616-9A2E-9D353CCF136F}" destId="{AA8FC231-E441-0D4C-992A-58811BCB5A4C}" srcOrd="0" destOrd="0" presId="urn:microsoft.com/office/officeart/2016/7/layout/VerticalHollowActionList"/>
    <dgm:cxn modelId="{3973A673-1189-4C8E-9AA4-9C9C49EF4118}" srcId="{AE73B4D8-7C63-49F0-B4C4-18B95A29104D}" destId="{7BAC7F2B-8713-476D-8EEA-787C1EBCEDA7}" srcOrd="0" destOrd="0" parTransId="{41BEF0DD-43B3-4035-923A-D626106ACE92}" sibTransId="{69CD1A47-802D-4DE7-8D12-0E422BD8A698}"/>
    <dgm:cxn modelId="{EA713778-2FED-4A41-B4B9-562C2EBC668D}" srcId="{A688A2E9-405C-49AD-97C2-0F97ED860C91}" destId="{A3F703BF-3DC0-46AA-B74D-60A133E0E4D3}" srcOrd="0" destOrd="0" parTransId="{C3F23F12-1EFF-4B86-B11F-9CE884FDF9A7}" sibTransId="{38AAB69D-7540-43FE-860E-2BFA7737EEFB}"/>
    <dgm:cxn modelId="{BB9BF4AB-D099-4C2B-9393-B672D2165C6D}" srcId="{EC48E14F-9E90-4CC2-8C80-2DD071437F09}" destId="{9DC67FA1-32C2-4DAD-BD8C-EF7F790E368F}" srcOrd="0" destOrd="0" parTransId="{4BBD901C-67A5-4593-9D50-CF3F477F76CD}" sibTransId="{5BD5B638-63B9-4B38-95CA-E53E890703B9}"/>
    <dgm:cxn modelId="{674F2AB3-F15B-44B1-B4B9-8F9925B9D749}" srcId="{1EE2A3C4-69E3-4616-9A2E-9D353CCF136F}" destId="{3D6C2153-5E99-450B-B78A-B149EEBFD839}" srcOrd="3" destOrd="0" parTransId="{53C0111B-9D5C-4CA9-BE1C-B79DA33E3A91}" sibTransId="{E857A7FF-6AE2-4996-8EC5-18121AEB8FF4}"/>
    <dgm:cxn modelId="{B908C0C5-A593-4BB1-8B6E-6D43321AF51F}" srcId="{1EE2A3C4-69E3-4616-9A2E-9D353CCF136F}" destId="{EC48E14F-9E90-4CC2-8C80-2DD071437F09}" srcOrd="1" destOrd="0" parTransId="{D00BCA83-3D01-468C-BBA4-A298168E3F3A}" sibTransId="{EE4823AE-AEBB-4C5C-B7B5-9FEF002942A9}"/>
    <dgm:cxn modelId="{802E3FC8-7330-7846-9F93-C3566AE30504}" type="presOf" srcId="{AE73B4D8-7C63-49F0-B4C4-18B95A29104D}" destId="{3C4F3C98-7A54-A144-9EDE-7E8C4B117D2E}" srcOrd="0" destOrd="0" presId="urn:microsoft.com/office/officeart/2016/7/layout/VerticalHollowActionList"/>
    <dgm:cxn modelId="{0E0E21DA-4B99-744D-8F90-2FB2D3EBD04F}" type="presOf" srcId="{3D6C2153-5E99-450B-B78A-B149EEBFD839}" destId="{BBB23E54-4A89-A345-9A12-B9C146851481}" srcOrd="0" destOrd="0" presId="urn:microsoft.com/office/officeart/2016/7/layout/VerticalHollowActionList"/>
    <dgm:cxn modelId="{9D9CBDEE-00C9-4532-9357-0AF614C02A97}" srcId="{1EE2A3C4-69E3-4616-9A2E-9D353CCF136F}" destId="{A688A2E9-405C-49AD-97C2-0F97ED860C91}" srcOrd="2" destOrd="0" parTransId="{F6CE4A22-E666-4D53-8A3B-6FAC529B6386}" sibTransId="{652DAC80-33AB-402F-AB40-16D43707482A}"/>
    <dgm:cxn modelId="{2C1ACCEE-730C-9B4C-81CD-C49FFF7967AC}" type="presOf" srcId="{672D0E56-4378-4BE5-B970-A3413D8031A0}" destId="{F14AD04D-30C3-9847-9419-D4CABDF08EA4}" srcOrd="0" destOrd="0" presId="urn:microsoft.com/office/officeart/2016/7/layout/VerticalHollowActionList"/>
    <dgm:cxn modelId="{505111F6-D606-4D48-8FEC-E0009602AEF6}" srcId="{1EE2A3C4-69E3-4616-9A2E-9D353CCF136F}" destId="{AE73B4D8-7C63-49F0-B4C4-18B95A29104D}" srcOrd="0" destOrd="0" parTransId="{F2D3BF48-8472-42FD-8E8E-65196D64AFC5}" sibTransId="{C7F98875-66E9-41C7-B331-279BA77E3FA3}"/>
    <dgm:cxn modelId="{EED317F6-E2EC-5E40-919A-E487F0BB0A3B}" type="presOf" srcId="{EC48E14F-9E90-4CC2-8C80-2DD071437F09}" destId="{0377163A-1890-E644-8D9A-24FE3811E032}" srcOrd="0" destOrd="0" presId="urn:microsoft.com/office/officeart/2016/7/layout/VerticalHollowActionList"/>
    <dgm:cxn modelId="{9F5F795A-AD14-D64C-A9F0-EE63042FA7D5}" type="presParOf" srcId="{AA8FC231-E441-0D4C-992A-58811BCB5A4C}" destId="{5EFDF293-EED2-A549-8002-5A68FE05A923}" srcOrd="0" destOrd="0" presId="urn:microsoft.com/office/officeart/2016/7/layout/VerticalHollowActionList"/>
    <dgm:cxn modelId="{964E5640-12AE-C74D-8B77-686F239323C9}" type="presParOf" srcId="{5EFDF293-EED2-A549-8002-5A68FE05A923}" destId="{3C4F3C98-7A54-A144-9EDE-7E8C4B117D2E}" srcOrd="0" destOrd="0" presId="urn:microsoft.com/office/officeart/2016/7/layout/VerticalHollowActionList"/>
    <dgm:cxn modelId="{878A7027-370B-404A-9476-25442EAA6DA9}" type="presParOf" srcId="{5EFDF293-EED2-A549-8002-5A68FE05A923}" destId="{184CE433-F5E4-6247-93AB-D4199CBFCAB1}" srcOrd="1" destOrd="0" presId="urn:microsoft.com/office/officeart/2016/7/layout/VerticalHollowActionList"/>
    <dgm:cxn modelId="{655989BC-E0DD-264A-8AD1-C8FECCF08A3C}" type="presParOf" srcId="{AA8FC231-E441-0D4C-992A-58811BCB5A4C}" destId="{4D2E5002-DE8F-0648-950B-AB92F6923AB7}" srcOrd="1" destOrd="0" presId="urn:microsoft.com/office/officeart/2016/7/layout/VerticalHollowActionList"/>
    <dgm:cxn modelId="{5DA813B2-CE3A-D247-953E-E56CF626DF59}" type="presParOf" srcId="{AA8FC231-E441-0D4C-992A-58811BCB5A4C}" destId="{F9C9CF41-3FFA-D24F-BB0E-30F704309E35}" srcOrd="2" destOrd="0" presId="urn:microsoft.com/office/officeart/2016/7/layout/VerticalHollowActionList"/>
    <dgm:cxn modelId="{2ABE0918-9127-F14A-BC26-E33F2CCD990F}" type="presParOf" srcId="{F9C9CF41-3FFA-D24F-BB0E-30F704309E35}" destId="{0377163A-1890-E644-8D9A-24FE3811E032}" srcOrd="0" destOrd="0" presId="urn:microsoft.com/office/officeart/2016/7/layout/VerticalHollowActionList"/>
    <dgm:cxn modelId="{686CA7B3-C5C0-AB45-8429-6A5D0840D95D}" type="presParOf" srcId="{F9C9CF41-3FFA-D24F-BB0E-30F704309E35}" destId="{4C43FEBD-D4BC-D846-81ED-162E437137BA}" srcOrd="1" destOrd="0" presId="urn:microsoft.com/office/officeart/2016/7/layout/VerticalHollowActionList"/>
    <dgm:cxn modelId="{402D9AA4-B01B-DF42-905D-ED0AAA31638B}" type="presParOf" srcId="{AA8FC231-E441-0D4C-992A-58811BCB5A4C}" destId="{14BB80C5-C7A6-484E-978D-0EC052700918}" srcOrd="3" destOrd="0" presId="urn:microsoft.com/office/officeart/2016/7/layout/VerticalHollowActionList"/>
    <dgm:cxn modelId="{4A76ECF1-17D8-414F-86FC-7678115CFF7F}" type="presParOf" srcId="{AA8FC231-E441-0D4C-992A-58811BCB5A4C}" destId="{B7FD2ACA-812F-DA43-B745-C20093CDB0CA}" srcOrd="4" destOrd="0" presId="urn:microsoft.com/office/officeart/2016/7/layout/VerticalHollowActionList"/>
    <dgm:cxn modelId="{CCA1CF62-77F3-EC4B-B43C-1006A9606DCB}" type="presParOf" srcId="{B7FD2ACA-812F-DA43-B745-C20093CDB0CA}" destId="{443B1B90-F212-C041-BD81-5424D178AF35}" srcOrd="0" destOrd="0" presId="urn:microsoft.com/office/officeart/2016/7/layout/VerticalHollowActionList"/>
    <dgm:cxn modelId="{18F2F4DA-CAA3-F84B-ABB8-990D716454AD}" type="presParOf" srcId="{B7FD2ACA-812F-DA43-B745-C20093CDB0CA}" destId="{631B15EF-5605-9A4D-A16E-3D852E1D36F2}" srcOrd="1" destOrd="0" presId="urn:microsoft.com/office/officeart/2016/7/layout/VerticalHollowActionList"/>
    <dgm:cxn modelId="{0C58DCCF-E244-E645-B82F-804903827B01}" type="presParOf" srcId="{AA8FC231-E441-0D4C-992A-58811BCB5A4C}" destId="{5FE61D05-BC6B-B84E-8556-A3E96653C059}" srcOrd="5" destOrd="0" presId="urn:microsoft.com/office/officeart/2016/7/layout/VerticalHollowActionList"/>
    <dgm:cxn modelId="{797E473B-8335-1240-A211-B021E368530E}" type="presParOf" srcId="{AA8FC231-E441-0D4C-992A-58811BCB5A4C}" destId="{0578148B-9A3D-3046-9E49-E8E15A4A5368}" srcOrd="6" destOrd="0" presId="urn:microsoft.com/office/officeart/2016/7/layout/VerticalHollowActionList"/>
    <dgm:cxn modelId="{31FDEB73-73C5-284C-8D99-DA86CE24CE3E}" type="presParOf" srcId="{0578148B-9A3D-3046-9E49-E8E15A4A5368}" destId="{BBB23E54-4A89-A345-9A12-B9C146851481}" srcOrd="0" destOrd="0" presId="urn:microsoft.com/office/officeart/2016/7/layout/VerticalHollowActionList"/>
    <dgm:cxn modelId="{7692953A-468D-204E-8D23-F331B9332442}" type="presParOf" srcId="{0578148B-9A3D-3046-9E49-E8E15A4A5368}" destId="{F14AD04D-30C3-9847-9419-D4CABDF08EA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0882A-67E6-4AAA-B9B3-23BC7A16610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984BFDF-C5C7-4414-B2A6-D927103F06AC}">
      <dgm:prSet custT="1"/>
      <dgm:spPr/>
      <dgm:t>
        <a:bodyPr/>
        <a:lstStyle/>
        <a:p>
          <a:r>
            <a:rPr lang="en-US" sz="1400"/>
            <a:t>2018: </a:t>
          </a:r>
          <a:r>
            <a:rPr lang="en-US" sz="1600" b="1"/>
            <a:t>Preventing Maternal Deaths Act</a:t>
          </a:r>
          <a:endParaRPr lang="en-US" sz="1400" dirty="0"/>
        </a:p>
      </dgm:t>
    </dgm:pt>
    <dgm:pt modelId="{90D834D5-D428-4BFA-A2CF-6724F360657F}" type="parTrans" cxnId="{3B01A8E2-2B85-4464-B804-3DD1BE74B34C}">
      <dgm:prSet/>
      <dgm:spPr/>
      <dgm:t>
        <a:bodyPr/>
        <a:lstStyle/>
        <a:p>
          <a:endParaRPr lang="en-US" sz="1400"/>
        </a:p>
      </dgm:t>
    </dgm:pt>
    <dgm:pt modelId="{0DF634D8-59F0-44BC-9B23-768B6966A6D9}" type="sibTrans" cxnId="{3B01A8E2-2B85-4464-B804-3DD1BE74B34C}">
      <dgm:prSet/>
      <dgm:spPr/>
      <dgm:t>
        <a:bodyPr/>
        <a:lstStyle/>
        <a:p>
          <a:endParaRPr lang="en-US" sz="1400"/>
        </a:p>
      </dgm:t>
    </dgm:pt>
    <dgm:pt modelId="{981640E6-BDB0-42DC-8777-15B2A5AE9F7F}">
      <dgm:prSet custT="1"/>
      <dgm:spPr/>
      <dgm:t>
        <a:bodyPr/>
        <a:lstStyle/>
        <a:p>
          <a:r>
            <a:rPr lang="en-US" sz="1400"/>
            <a:t>Enabled through 2023 the continuation and expansion of data collection, research, and education.</a:t>
          </a:r>
          <a:endParaRPr lang="en-US" sz="1400" dirty="0"/>
        </a:p>
      </dgm:t>
    </dgm:pt>
    <dgm:pt modelId="{ED1236C7-94A8-481E-A0B7-04FC49D2DDE7}" type="parTrans" cxnId="{962BB9FD-E244-4A1C-AF44-DEA3660E5BF3}">
      <dgm:prSet/>
      <dgm:spPr/>
      <dgm:t>
        <a:bodyPr/>
        <a:lstStyle/>
        <a:p>
          <a:endParaRPr lang="en-US" sz="1400"/>
        </a:p>
      </dgm:t>
    </dgm:pt>
    <dgm:pt modelId="{43B3BE85-A0A0-46B1-A86B-5CC990F88256}" type="sibTrans" cxnId="{962BB9FD-E244-4A1C-AF44-DEA3660E5BF3}">
      <dgm:prSet/>
      <dgm:spPr/>
      <dgm:t>
        <a:bodyPr/>
        <a:lstStyle/>
        <a:p>
          <a:endParaRPr lang="en-US" sz="1400"/>
        </a:p>
      </dgm:t>
    </dgm:pt>
    <dgm:pt modelId="{D9C03BBA-2E77-49F1-877F-A4DD85DFEDF8}">
      <dgm:prSet custT="1"/>
      <dgm:spPr/>
      <dgm:t>
        <a:bodyPr/>
        <a:lstStyle/>
        <a:p>
          <a:r>
            <a:rPr lang="en-US" sz="1400" dirty="0"/>
            <a:t>Current Bill (Senate): </a:t>
          </a:r>
          <a:r>
            <a:rPr lang="en-US" sz="1600" b="1" dirty="0"/>
            <a:t>Mothers and Offspring Mortality and Morbidity Awareness Act</a:t>
          </a:r>
        </a:p>
      </dgm:t>
    </dgm:pt>
    <dgm:pt modelId="{9AC6A0E0-069B-4A91-A859-5B83B7006051}" type="parTrans" cxnId="{342F23B7-BCB4-4EDF-8E79-D78316B73ED0}">
      <dgm:prSet/>
      <dgm:spPr/>
      <dgm:t>
        <a:bodyPr/>
        <a:lstStyle/>
        <a:p>
          <a:endParaRPr lang="en-US" sz="1400"/>
        </a:p>
      </dgm:t>
    </dgm:pt>
    <dgm:pt modelId="{F019F1B1-4DBE-4614-8A5C-AE46AE7136CA}" type="sibTrans" cxnId="{342F23B7-BCB4-4EDF-8E79-D78316B73ED0}">
      <dgm:prSet/>
      <dgm:spPr/>
      <dgm:t>
        <a:bodyPr/>
        <a:lstStyle/>
        <a:p>
          <a:endParaRPr lang="en-US" sz="1400"/>
        </a:p>
      </dgm:t>
    </dgm:pt>
    <dgm:pt modelId="{A331CFD4-7E7F-4EC9-B15B-39D6C3355E0F}">
      <dgm:prSet custT="1"/>
      <dgm:spPr/>
      <dgm:t>
        <a:bodyPr/>
        <a:lstStyle/>
        <a:p>
          <a:r>
            <a:rPr lang="en-US" sz="1400" dirty="0"/>
            <a:t>Mandatory 1 year </a:t>
          </a:r>
          <a:r>
            <a:rPr lang="en-US" sz="1400" b="1" dirty="0"/>
            <a:t>postpartum</a:t>
          </a:r>
          <a:r>
            <a:rPr lang="en-US" sz="1400" dirty="0"/>
            <a:t> benefits.</a:t>
          </a:r>
        </a:p>
      </dgm:t>
    </dgm:pt>
    <dgm:pt modelId="{AFEA2255-BF61-4011-84B7-989F009508ED}" type="parTrans" cxnId="{B0400015-121E-45F7-B04F-36FC281E00DF}">
      <dgm:prSet/>
      <dgm:spPr/>
      <dgm:t>
        <a:bodyPr/>
        <a:lstStyle/>
        <a:p>
          <a:endParaRPr lang="en-US" sz="1400"/>
        </a:p>
      </dgm:t>
    </dgm:pt>
    <dgm:pt modelId="{BE95BE75-E70D-4406-B543-6C9676C0FAEB}" type="sibTrans" cxnId="{B0400015-121E-45F7-B04F-36FC281E00DF}">
      <dgm:prSet/>
      <dgm:spPr/>
      <dgm:t>
        <a:bodyPr/>
        <a:lstStyle/>
        <a:p>
          <a:endParaRPr lang="en-US" sz="1400"/>
        </a:p>
      </dgm:t>
    </dgm:pt>
    <dgm:pt modelId="{C8572CB7-F5ED-4146-83F0-40736F331788}">
      <dgm:prSet custT="1"/>
      <dgm:spPr/>
      <dgm:t>
        <a:bodyPr/>
        <a:lstStyle/>
        <a:p>
          <a:r>
            <a:rPr lang="en-US" sz="1400"/>
            <a:t>Current  </a:t>
          </a:r>
          <a:r>
            <a:rPr lang="en-US" sz="1600" b="1"/>
            <a:t>Maternal Health Quality Improvement Act—specific to rural areas</a:t>
          </a:r>
          <a:endParaRPr lang="en-US" sz="1600" b="1" dirty="0"/>
        </a:p>
      </dgm:t>
    </dgm:pt>
    <dgm:pt modelId="{55723DBF-E8A6-445A-98E1-ADE8DCD28354}" type="parTrans" cxnId="{5557D68E-33B4-45C5-B253-4745BD003D45}">
      <dgm:prSet/>
      <dgm:spPr/>
      <dgm:t>
        <a:bodyPr/>
        <a:lstStyle/>
        <a:p>
          <a:endParaRPr lang="en-US" sz="1400"/>
        </a:p>
      </dgm:t>
    </dgm:pt>
    <dgm:pt modelId="{EB61E862-C029-4EB3-A8D7-648BE23C714D}" type="sibTrans" cxnId="{5557D68E-33B4-45C5-B253-4745BD003D45}">
      <dgm:prSet/>
      <dgm:spPr/>
      <dgm:t>
        <a:bodyPr/>
        <a:lstStyle/>
        <a:p>
          <a:endParaRPr lang="en-US" sz="1400"/>
        </a:p>
      </dgm:t>
    </dgm:pt>
    <dgm:pt modelId="{9F797B78-F362-465E-AA52-044263EC09B4}">
      <dgm:prSet custT="1"/>
      <dgm:spPr/>
      <dgm:t>
        <a:bodyPr/>
        <a:lstStyle/>
        <a:p>
          <a:r>
            <a:rPr lang="en-US" sz="1400"/>
            <a:t>Expansion of telehealth including funding to support the expansion.</a:t>
          </a:r>
          <a:endParaRPr lang="en-US" sz="1400" dirty="0"/>
        </a:p>
      </dgm:t>
    </dgm:pt>
    <dgm:pt modelId="{50B1ADCB-BAB0-4169-AA8D-90C0F257E618}" type="parTrans" cxnId="{E6281E36-55C3-43FE-9EC1-F0BD70AC1AFC}">
      <dgm:prSet/>
      <dgm:spPr/>
      <dgm:t>
        <a:bodyPr/>
        <a:lstStyle/>
        <a:p>
          <a:endParaRPr lang="en-US" sz="1400"/>
        </a:p>
      </dgm:t>
    </dgm:pt>
    <dgm:pt modelId="{D61232AA-02A0-41D9-8EE8-8B103FD6457E}" type="sibTrans" cxnId="{E6281E36-55C3-43FE-9EC1-F0BD70AC1AFC}">
      <dgm:prSet/>
      <dgm:spPr/>
      <dgm:t>
        <a:bodyPr/>
        <a:lstStyle/>
        <a:p>
          <a:endParaRPr lang="en-US" sz="1400"/>
        </a:p>
      </dgm:t>
    </dgm:pt>
    <dgm:pt modelId="{2B363C0A-B370-F44A-A279-5F14A4B6DCDA}">
      <dgm:prSet custT="1"/>
      <dgm:spPr/>
      <dgm:t>
        <a:bodyPr/>
        <a:lstStyle/>
        <a:p>
          <a:r>
            <a:rPr lang="en-US" sz="1400"/>
            <a:t>Increases maternal care training in rural </a:t>
          </a:r>
          <a:r>
            <a:rPr lang="en-US" sz="1600"/>
            <a:t>areas</a:t>
          </a:r>
          <a:r>
            <a:rPr lang="en-US" sz="1400"/>
            <a:t>.  </a:t>
          </a:r>
          <a:endParaRPr lang="en-US" sz="1400" dirty="0"/>
        </a:p>
      </dgm:t>
    </dgm:pt>
    <dgm:pt modelId="{E3EB121C-1134-D147-90A7-700C959458D2}" type="parTrans" cxnId="{F1FE812C-D658-FE48-82CA-6ABC8EBA8DEA}">
      <dgm:prSet/>
      <dgm:spPr/>
      <dgm:t>
        <a:bodyPr/>
        <a:lstStyle/>
        <a:p>
          <a:endParaRPr lang="en-US"/>
        </a:p>
      </dgm:t>
    </dgm:pt>
    <dgm:pt modelId="{7C4FA77C-6F32-794A-B28C-99922EE07FB3}" type="sibTrans" cxnId="{F1FE812C-D658-FE48-82CA-6ABC8EBA8DEA}">
      <dgm:prSet/>
      <dgm:spPr/>
      <dgm:t>
        <a:bodyPr/>
        <a:lstStyle/>
        <a:p>
          <a:endParaRPr lang="en-US"/>
        </a:p>
      </dgm:t>
    </dgm:pt>
    <dgm:pt modelId="{EA96E09C-6EFA-4B47-81F5-85D6784EE3EA}">
      <dgm:prSet custT="1"/>
      <dgm:spPr/>
      <dgm:t>
        <a:bodyPr/>
        <a:lstStyle/>
        <a:p>
          <a:endParaRPr lang="en-US" sz="1400" dirty="0"/>
        </a:p>
      </dgm:t>
    </dgm:pt>
    <dgm:pt modelId="{E20DD3FD-E21B-BE42-9313-80BD85F8AE3B}" type="parTrans" cxnId="{C5CD3D03-C893-5449-9B64-0636E00B0B1A}">
      <dgm:prSet/>
      <dgm:spPr/>
      <dgm:t>
        <a:bodyPr/>
        <a:lstStyle/>
        <a:p>
          <a:endParaRPr lang="en-US"/>
        </a:p>
      </dgm:t>
    </dgm:pt>
    <dgm:pt modelId="{627C1D81-AC32-FA4D-AFB2-C813C1334084}" type="sibTrans" cxnId="{C5CD3D03-C893-5449-9B64-0636E00B0B1A}">
      <dgm:prSet/>
      <dgm:spPr/>
      <dgm:t>
        <a:bodyPr/>
        <a:lstStyle/>
        <a:p>
          <a:endParaRPr lang="en-US"/>
        </a:p>
      </dgm:t>
    </dgm:pt>
    <dgm:pt modelId="{9C86C638-D331-7341-A708-4B861DAA2D2B}" type="pres">
      <dgm:prSet presAssocID="{C070882A-67E6-4AAA-B9B3-23BC7A16610A}" presName="linear" presStyleCnt="0">
        <dgm:presLayoutVars>
          <dgm:animLvl val="lvl"/>
          <dgm:resizeHandles val="exact"/>
        </dgm:presLayoutVars>
      </dgm:prSet>
      <dgm:spPr/>
    </dgm:pt>
    <dgm:pt modelId="{433A4451-4DD0-CC4F-9A80-5B258A443113}" type="pres">
      <dgm:prSet presAssocID="{6984BFDF-C5C7-4414-B2A6-D927103F06AC}" presName="parentText" presStyleLbl="node1" presStyleIdx="0" presStyleCnt="3">
        <dgm:presLayoutVars>
          <dgm:chMax val="0"/>
          <dgm:bulletEnabled val="1"/>
        </dgm:presLayoutVars>
      </dgm:prSet>
      <dgm:spPr/>
    </dgm:pt>
    <dgm:pt modelId="{2DC13B52-0751-044C-BF30-78B5AEEA9B92}" type="pres">
      <dgm:prSet presAssocID="{6984BFDF-C5C7-4414-B2A6-D927103F06AC}" presName="childText" presStyleLbl="revTx" presStyleIdx="0" presStyleCnt="3">
        <dgm:presLayoutVars>
          <dgm:bulletEnabled val="1"/>
        </dgm:presLayoutVars>
      </dgm:prSet>
      <dgm:spPr/>
    </dgm:pt>
    <dgm:pt modelId="{D707F0E1-578D-624F-BE37-5F7E1D7C33B4}" type="pres">
      <dgm:prSet presAssocID="{D9C03BBA-2E77-49F1-877F-A4DD85DFEDF8}" presName="parentText" presStyleLbl="node1" presStyleIdx="1" presStyleCnt="3">
        <dgm:presLayoutVars>
          <dgm:chMax val="0"/>
          <dgm:bulletEnabled val="1"/>
        </dgm:presLayoutVars>
      </dgm:prSet>
      <dgm:spPr/>
    </dgm:pt>
    <dgm:pt modelId="{9EE29BB3-9465-8546-9C8C-B3361814049E}" type="pres">
      <dgm:prSet presAssocID="{D9C03BBA-2E77-49F1-877F-A4DD85DFEDF8}" presName="childText" presStyleLbl="revTx" presStyleIdx="1" presStyleCnt="3">
        <dgm:presLayoutVars>
          <dgm:bulletEnabled val="1"/>
        </dgm:presLayoutVars>
      </dgm:prSet>
      <dgm:spPr/>
    </dgm:pt>
    <dgm:pt modelId="{1AB75473-6FD8-024B-B1E5-9A5381CE2469}" type="pres">
      <dgm:prSet presAssocID="{C8572CB7-F5ED-4146-83F0-40736F331788}" presName="parentText" presStyleLbl="node1" presStyleIdx="2" presStyleCnt="3">
        <dgm:presLayoutVars>
          <dgm:chMax val="0"/>
          <dgm:bulletEnabled val="1"/>
        </dgm:presLayoutVars>
      </dgm:prSet>
      <dgm:spPr/>
    </dgm:pt>
    <dgm:pt modelId="{ADB6EE6E-8638-344C-8189-CB4CBAA4C54D}" type="pres">
      <dgm:prSet presAssocID="{C8572CB7-F5ED-4146-83F0-40736F331788}" presName="childText" presStyleLbl="revTx" presStyleIdx="2" presStyleCnt="3">
        <dgm:presLayoutVars>
          <dgm:bulletEnabled val="1"/>
        </dgm:presLayoutVars>
      </dgm:prSet>
      <dgm:spPr/>
    </dgm:pt>
  </dgm:ptLst>
  <dgm:cxnLst>
    <dgm:cxn modelId="{C5CD3D03-C893-5449-9B64-0636E00B0B1A}" srcId="{D9C03BBA-2E77-49F1-877F-A4DD85DFEDF8}" destId="{EA96E09C-6EFA-4B47-81F5-85D6784EE3EA}" srcOrd="1" destOrd="0" parTransId="{E20DD3FD-E21B-BE42-9313-80BD85F8AE3B}" sibTransId="{627C1D81-AC32-FA4D-AFB2-C813C1334084}"/>
    <dgm:cxn modelId="{B0400015-121E-45F7-B04F-36FC281E00DF}" srcId="{D9C03BBA-2E77-49F1-877F-A4DD85DFEDF8}" destId="{A331CFD4-7E7F-4EC9-B15B-39D6C3355E0F}" srcOrd="0" destOrd="0" parTransId="{AFEA2255-BF61-4011-84B7-989F009508ED}" sibTransId="{BE95BE75-E70D-4406-B543-6C9676C0FAEB}"/>
    <dgm:cxn modelId="{F1FE812C-D658-FE48-82CA-6ABC8EBA8DEA}" srcId="{C8572CB7-F5ED-4146-83F0-40736F331788}" destId="{2B363C0A-B370-F44A-A279-5F14A4B6DCDA}" srcOrd="1" destOrd="0" parTransId="{E3EB121C-1134-D147-90A7-700C959458D2}" sibTransId="{7C4FA77C-6F32-794A-B28C-99922EE07FB3}"/>
    <dgm:cxn modelId="{E6281E36-55C3-43FE-9EC1-F0BD70AC1AFC}" srcId="{C8572CB7-F5ED-4146-83F0-40736F331788}" destId="{9F797B78-F362-465E-AA52-044263EC09B4}" srcOrd="0" destOrd="0" parTransId="{50B1ADCB-BAB0-4169-AA8D-90C0F257E618}" sibTransId="{D61232AA-02A0-41D9-8EE8-8B103FD6457E}"/>
    <dgm:cxn modelId="{E540F545-B8C4-B346-8C14-5EBFA1BEA3DF}" type="presOf" srcId="{981640E6-BDB0-42DC-8777-15B2A5AE9F7F}" destId="{2DC13B52-0751-044C-BF30-78B5AEEA9B92}" srcOrd="0" destOrd="0" presId="urn:microsoft.com/office/officeart/2005/8/layout/vList2"/>
    <dgm:cxn modelId="{58A3C84A-688A-C447-93FF-7EE8AF94F6D1}" type="presOf" srcId="{9F797B78-F362-465E-AA52-044263EC09B4}" destId="{ADB6EE6E-8638-344C-8189-CB4CBAA4C54D}" srcOrd="0" destOrd="0" presId="urn:microsoft.com/office/officeart/2005/8/layout/vList2"/>
    <dgm:cxn modelId="{005BB156-6198-4F4F-97A9-24364C8BB850}" type="presOf" srcId="{C8572CB7-F5ED-4146-83F0-40736F331788}" destId="{1AB75473-6FD8-024B-B1E5-9A5381CE2469}" srcOrd="0" destOrd="0" presId="urn:microsoft.com/office/officeart/2005/8/layout/vList2"/>
    <dgm:cxn modelId="{15E2B25E-DD93-CC4C-8F0D-387C7BC27FF0}" type="presOf" srcId="{C070882A-67E6-4AAA-B9B3-23BC7A16610A}" destId="{9C86C638-D331-7341-A708-4B861DAA2D2B}" srcOrd="0" destOrd="0" presId="urn:microsoft.com/office/officeart/2005/8/layout/vList2"/>
    <dgm:cxn modelId="{5557D68E-33B4-45C5-B253-4745BD003D45}" srcId="{C070882A-67E6-4AAA-B9B3-23BC7A16610A}" destId="{C8572CB7-F5ED-4146-83F0-40736F331788}" srcOrd="2" destOrd="0" parTransId="{55723DBF-E8A6-445A-98E1-ADE8DCD28354}" sibTransId="{EB61E862-C029-4EB3-A8D7-648BE23C714D}"/>
    <dgm:cxn modelId="{279AE68F-EF4B-1645-8BD9-ACA0C4F83B88}" type="presOf" srcId="{D9C03BBA-2E77-49F1-877F-A4DD85DFEDF8}" destId="{D707F0E1-578D-624F-BE37-5F7E1D7C33B4}" srcOrd="0" destOrd="0" presId="urn:microsoft.com/office/officeart/2005/8/layout/vList2"/>
    <dgm:cxn modelId="{61928997-E0D4-BD49-B47D-C728E15D2F8A}" type="presOf" srcId="{6984BFDF-C5C7-4414-B2A6-D927103F06AC}" destId="{433A4451-4DD0-CC4F-9A80-5B258A443113}" srcOrd="0" destOrd="0" presId="urn:microsoft.com/office/officeart/2005/8/layout/vList2"/>
    <dgm:cxn modelId="{F6355E9C-AECE-524F-B138-15B89B4D0C8C}" type="presOf" srcId="{A331CFD4-7E7F-4EC9-B15B-39D6C3355E0F}" destId="{9EE29BB3-9465-8546-9C8C-B3361814049E}" srcOrd="0" destOrd="0" presId="urn:microsoft.com/office/officeart/2005/8/layout/vList2"/>
    <dgm:cxn modelId="{342F23B7-BCB4-4EDF-8E79-D78316B73ED0}" srcId="{C070882A-67E6-4AAA-B9B3-23BC7A16610A}" destId="{D9C03BBA-2E77-49F1-877F-A4DD85DFEDF8}" srcOrd="1" destOrd="0" parTransId="{9AC6A0E0-069B-4A91-A859-5B83B7006051}" sibTransId="{F019F1B1-4DBE-4614-8A5C-AE46AE7136CA}"/>
    <dgm:cxn modelId="{3B01A8E2-2B85-4464-B804-3DD1BE74B34C}" srcId="{C070882A-67E6-4AAA-B9B3-23BC7A16610A}" destId="{6984BFDF-C5C7-4414-B2A6-D927103F06AC}" srcOrd="0" destOrd="0" parTransId="{90D834D5-D428-4BFA-A2CF-6724F360657F}" sibTransId="{0DF634D8-59F0-44BC-9B23-768B6966A6D9}"/>
    <dgm:cxn modelId="{AD1E91F3-48EA-5746-9E5B-9AC81D19A01D}" type="presOf" srcId="{EA96E09C-6EFA-4B47-81F5-85D6784EE3EA}" destId="{9EE29BB3-9465-8546-9C8C-B3361814049E}" srcOrd="0" destOrd="1" presId="urn:microsoft.com/office/officeart/2005/8/layout/vList2"/>
    <dgm:cxn modelId="{962BB9FD-E244-4A1C-AF44-DEA3660E5BF3}" srcId="{6984BFDF-C5C7-4414-B2A6-D927103F06AC}" destId="{981640E6-BDB0-42DC-8777-15B2A5AE9F7F}" srcOrd="0" destOrd="0" parTransId="{ED1236C7-94A8-481E-A0B7-04FC49D2DDE7}" sibTransId="{43B3BE85-A0A0-46B1-A86B-5CC990F88256}"/>
    <dgm:cxn modelId="{965D79FF-42E5-7B4D-9A4A-D5B99F8E45C6}" type="presOf" srcId="{2B363C0A-B370-F44A-A279-5F14A4B6DCDA}" destId="{ADB6EE6E-8638-344C-8189-CB4CBAA4C54D}" srcOrd="0" destOrd="1" presId="urn:microsoft.com/office/officeart/2005/8/layout/vList2"/>
    <dgm:cxn modelId="{74A9263B-BE71-F749-A58E-76698CC910A7}" type="presParOf" srcId="{9C86C638-D331-7341-A708-4B861DAA2D2B}" destId="{433A4451-4DD0-CC4F-9A80-5B258A443113}" srcOrd="0" destOrd="0" presId="urn:microsoft.com/office/officeart/2005/8/layout/vList2"/>
    <dgm:cxn modelId="{B8283F71-1D4A-C54C-87E6-75AEB4C180D3}" type="presParOf" srcId="{9C86C638-D331-7341-A708-4B861DAA2D2B}" destId="{2DC13B52-0751-044C-BF30-78B5AEEA9B92}" srcOrd="1" destOrd="0" presId="urn:microsoft.com/office/officeart/2005/8/layout/vList2"/>
    <dgm:cxn modelId="{3CDFFA3E-4DF8-5B4A-B2E5-0CF7A6021CCF}" type="presParOf" srcId="{9C86C638-D331-7341-A708-4B861DAA2D2B}" destId="{D707F0E1-578D-624F-BE37-5F7E1D7C33B4}" srcOrd="2" destOrd="0" presId="urn:microsoft.com/office/officeart/2005/8/layout/vList2"/>
    <dgm:cxn modelId="{0BCF8002-C7F2-8B47-99B9-EE2C2BA7A699}" type="presParOf" srcId="{9C86C638-D331-7341-A708-4B861DAA2D2B}" destId="{9EE29BB3-9465-8546-9C8C-B3361814049E}" srcOrd="3" destOrd="0" presId="urn:microsoft.com/office/officeart/2005/8/layout/vList2"/>
    <dgm:cxn modelId="{DD91B005-4134-D844-A3E6-3624F64C72C3}" type="presParOf" srcId="{9C86C638-D331-7341-A708-4B861DAA2D2B}" destId="{1AB75473-6FD8-024B-B1E5-9A5381CE2469}" srcOrd="4" destOrd="0" presId="urn:microsoft.com/office/officeart/2005/8/layout/vList2"/>
    <dgm:cxn modelId="{1D3DB6CB-9825-2345-A5AA-E6BF23488556}" type="presParOf" srcId="{9C86C638-D331-7341-A708-4B861DAA2D2B}" destId="{ADB6EE6E-8638-344C-8189-CB4CBAA4C54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B13558-D43F-43CA-9F07-108B004933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B6CDD9C-E028-4857-8C02-86F53417FB64}">
      <dgm:prSet custT="1"/>
      <dgm:spPr/>
      <dgm:t>
        <a:bodyPr/>
        <a:lstStyle/>
        <a:p>
          <a:r>
            <a:rPr lang="en-US" sz="1100" b="0" baseline="0" dirty="0"/>
            <a:t>Black women experience maternal deaths at 3-4 times that of </a:t>
          </a:r>
          <a:r>
            <a:rPr lang="en-US" sz="1100" b="0" baseline="0" dirty="0" err="1"/>
            <a:t>nonHispanic</a:t>
          </a:r>
          <a:r>
            <a:rPr lang="en-US" sz="1100" b="0" baseline="0" dirty="0"/>
            <a:t> white women. The risk of maternal mortality among black women persists after controlling for socioeconomic status. </a:t>
          </a:r>
          <a:endParaRPr lang="en-US" sz="1100" dirty="0"/>
        </a:p>
      </dgm:t>
    </dgm:pt>
    <dgm:pt modelId="{7F44D336-CD7D-4DDC-BCA4-16443E37B366}" type="parTrans" cxnId="{7B9CA8C1-9D04-4482-8974-BF22F2F328CD}">
      <dgm:prSet/>
      <dgm:spPr/>
      <dgm:t>
        <a:bodyPr/>
        <a:lstStyle/>
        <a:p>
          <a:endParaRPr lang="en-US"/>
        </a:p>
      </dgm:t>
    </dgm:pt>
    <dgm:pt modelId="{504C5DF2-050D-4059-B604-37F2E5AA891D}" type="sibTrans" cxnId="{7B9CA8C1-9D04-4482-8974-BF22F2F328CD}">
      <dgm:prSet/>
      <dgm:spPr/>
      <dgm:t>
        <a:bodyPr/>
        <a:lstStyle/>
        <a:p>
          <a:endParaRPr lang="en-US"/>
        </a:p>
      </dgm:t>
    </dgm:pt>
    <dgm:pt modelId="{B2D9F471-8DAC-4E90-8BCD-81F9C4BDC9CB}">
      <dgm:prSet custT="1"/>
      <dgm:spPr/>
      <dgm:t>
        <a:bodyPr/>
        <a:lstStyle/>
        <a:p>
          <a:r>
            <a:rPr lang="en-US" sz="500" b="0" baseline="0" dirty="0"/>
            <a:t> </a:t>
          </a:r>
          <a:r>
            <a:rPr lang="en-US" sz="1100" b="0" baseline="0" dirty="0"/>
            <a:t>According to the Centers for Disease Control and Prevention, nearly 60% of maternal deaths in the United States are preventable and most (44%) occur within 42 days of the postpartum period.</a:t>
          </a:r>
          <a:endParaRPr lang="en-US" sz="1100" dirty="0"/>
        </a:p>
      </dgm:t>
    </dgm:pt>
    <dgm:pt modelId="{7A4BDEF7-9321-4649-93B9-DCB3F81F9F16}" type="parTrans" cxnId="{F4D385E9-4017-4CC0-96C1-838D5996A6D5}">
      <dgm:prSet/>
      <dgm:spPr/>
      <dgm:t>
        <a:bodyPr/>
        <a:lstStyle/>
        <a:p>
          <a:endParaRPr lang="en-US"/>
        </a:p>
      </dgm:t>
    </dgm:pt>
    <dgm:pt modelId="{9F672A67-C8C0-4AA7-A119-300A92D0B4C2}" type="sibTrans" cxnId="{F4D385E9-4017-4CC0-96C1-838D5996A6D5}">
      <dgm:prSet/>
      <dgm:spPr/>
      <dgm:t>
        <a:bodyPr/>
        <a:lstStyle/>
        <a:p>
          <a:endParaRPr lang="en-US"/>
        </a:p>
      </dgm:t>
    </dgm:pt>
    <dgm:pt modelId="{CD2A380D-570B-4043-BC23-2F6B8D7D0DE3}">
      <dgm:prSet custT="1"/>
      <dgm:spPr/>
      <dgm:t>
        <a:bodyPr/>
        <a:lstStyle/>
        <a:p>
          <a:r>
            <a:rPr lang="en-US" sz="1100" b="0" baseline="0" dirty="0"/>
            <a:t>Implicit bias likely plays a key role in racial healthcare disparities</a:t>
          </a:r>
          <a:endParaRPr lang="en-US" sz="1100" dirty="0"/>
        </a:p>
      </dgm:t>
    </dgm:pt>
    <dgm:pt modelId="{496BA36B-EFA2-40B7-967A-426287FE48E3}" type="parTrans" cxnId="{91D0E3F0-22A4-42EC-9CE9-887402530432}">
      <dgm:prSet/>
      <dgm:spPr/>
      <dgm:t>
        <a:bodyPr/>
        <a:lstStyle/>
        <a:p>
          <a:endParaRPr lang="en-US"/>
        </a:p>
      </dgm:t>
    </dgm:pt>
    <dgm:pt modelId="{8234287B-F0EF-45E3-B6D2-8D1114D9BE76}" type="sibTrans" cxnId="{91D0E3F0-22A4-42EC-9CE9-887402530432}">
      <dgm:prSet/>
      <dgm:spPr/>
      <dgm:t>
        <a:bodyPr/>
        <a:lstStyle/>
        <a:p>
          <a:endParaRPr lang="en-US"/>
        </a:p>
      </dgm:t>
    </dgm:pt>
    <dgm:pt modelId="{EB7E539F-A46F-48E6-9ACB-866CC0A51D0A}">
      <dgm:prSet custT="1"/>
      <dgm:spPr/>
      <dgm:t>
        <a:bodyPr/>
        <a:lstStyle/>
        <a:p>
          <a:r>
            <a:rPr lang="en-US" sz="1100" b="0" baseline="0" dirty="0"/>
            <a:t>Postpartum care is critical to addressing clinical complications and social determinants that prevent women from accessing adequate postpartum care</a:t>
          </a:r>
          <a:endParaRPr lang="en-US" sz="1100" dirty="0"/>
        </a:p>
      </dgm:t>
    </dgm:pt>
    <dgm:pt modelId="{C5AD3C1F-E378-416C-9B16-6226F0B36DDD}" type="parTrans" cxnId="{CFB3DBDB-D18E-439E-8ECC-B5EF39DEE248}">
      <dgm:prSet/>
      <dgm:spPr/>
      <dgm:t>
        <a:bodyPr/>
        <a:lstStyle/>
        <a:p>
          <a:endParaRPr lang="en-US"/>
        </a:p>
      </dgm:t>
    </dgm:pt>
    <dgm:pt modelId="{18BB4C6F-73C2-431E-BC8F-166FEB129FCA}" type="sibTrans" cxnId="{CFB3DBDB-D18E-439E-8ECC-B5EF39DEE248}">
      <dgm:prSet/>
      <dgm:spPr/>
      <dgm:t>
        <a:bodyPr/>
        <a:lstStyle/>
        <a:p>
          <a:endParaRPr lang="en-US"/>
        </a:p>
      </dgm:t>
    </dgm:pt>
    <dgm:pt modelId="{99A1D1BA-99C1-2D48-ADEE-E9844E6E1CA8}" type="pres">
      <dgm:prSet presAssocID="{A9B13558-D43F-43CA-9F07-108B00493389}" presName="linear" presStyleCnt="0">
        <dgm:presLayoutVars>
          <dgm:animLvl val="lvl"/>
          <dgm:resizeHandles val="exact"/>
        </dgm:presLayoutVars>
      </dgm:prSet>
      <dgm:spPr/>
    </dgm:pt>
    <dgm:pt modelId="{A3EB8A34-75AE-2848-8410-AA686D01A7CE}" type="pres">
      <dgm:prSet presAssocID="{3B6CDD9C-E028-4857-8C02-86F53417FB64}" presName="parentText" presStyleLbl="node1" presStyleIdx="0" presStyleCnt="4">
        <dgm:presLayoutVars>
          <dgm:chMax val="0"/>
          <dgm:bulletEnabled val="1"/>
        </dgm:presLayoutVars>
      </dgm:prSet>
      <dgm:spPr/>
    </dgm:pt>
    <dgm:pt modelId="{0673F02B-1950-C047-BB16-DCF69844C0C4}" type="pres">
      <dgm:prSet presAssocID="{504C5DF2-050D-4059-B604-37F2E5AA891D}" presName="spacer" presStyleCnt="0"/>
      <dgm:spPr/>
    </dgm:pt>
    <dgm:pt modelId="{1EE971B4-4722-274D-BBFE-E7EF11CBA767}" type="pres">
      <dgm:prSet presAssocID="{B2D9F471-8DAC-4E90-8BCD-81F9C4BDC9CB}" presName="parentText" presStyleLbl="node1" presStyleIdx="1" presStyleCnt="4">
        <dgm:presLayoutVars>
          <dgm:chMax val="0"/>
          <dgm:bulletEnabled val="1"/>
        </dgm:presLayoutVars>
      </dgm:prSet>
      <dgm:spPr/>
    </dgm:pt>
    <dgm:pt modelId="{A600635B-43F0-2746-BBBA-7B07B3537494}" type="pres">
      <dgm:prSet presAssocID="{9F672A67-C8C0-4AA7-A119-300A92D0B4C2}" presName="spacer" presStyleCnt="0"/>
      <dgm:spPr/>
    </dgm:pt>
    <dgm:pt modelId="{A6D0FE14-168D-0648-8C8A-AA0F2684922B}" type="pres">
      <dgm:prSet presAssocID="{CD2A380D-570B-4043-BC23-2F6B8D7D0DE3}" presName="parentText" presStyleLbl="node1" presStyleIdx="2" presStyleCnt="4">
        <dgm:presLayoutVars>
          <dgm:chMax val="0"/>
          <dgm:bulletEnabled val="1"/>
        </dgm:presLayoutVars>
      </dgm:prSet>
      <dgm:spPr/>
    </dgm:pt>
    <dgm:pt modelId="{435766B1-5FE7-9447-92DF-40BFE60CFA43}" type="pres">
      <dgm:prSet presAssocID="{8234287B-F0EF-45E3-B6D2-8D1114D9BE76}" presName="spacer" presStyleCnt="0"/>
      <dgm:spPr/>
    </dgm:pt>
    <dgm:pt modelId="{C7B0ADF0-6097-3F4A-B9CB-95965ECCA974}" type="pres">
      <dgm:prSet presAssocID="{EB7E539F-A46F-48E6-9ACB-866CC0A51D0A}" presName="parentText" presStyleLbl="node1" presStyleIdx="3" presStyleCnt="4">
        <dgm:presLayoutVars>
          <dgm:chMax val="0"/>
          <dgm:bulletEnabled val="1"/>
        </dgm:presLayoutVars>
      </dgm:prSet>
      <dgm:spPr/>
    </dgm:pt>
  </dgm:ptLst>
  <dgm:cxnLst>
    <dgm:cxn modelId="{9C5FD500-46B6-284D-9313-282C6AF03C97}" type="presOf" srcId="{EB7E539F-A46F-48E6-9ACB-866CC0A51D0A}" destId="{C7B0ADF0-6097-3F4A-B9CB-95965ECCA974}" srcOrd="0" destOrd="0" presId="urn:microsoft.com/office/officeart/2005/8/layout/vList2"/>
    <dgm:cxn modelId="{D5596E0C-9171-BF48-BFF6-9EA1FF88469B}" type="presOf" srcId="{3B6CDD9C-E028-4857-8C02-86F53417FB64}" destId="{A3EB8A34-75AE-2848-8410-AA686D01A7CE}" srcOrd="0" destOrd="0" presId="urn:microsoft.com/office/officeart/2005/8/layout/vList2"/>
    <dgm:cxn modelId="{71F3EA28-DA0A-124F-8ACE-735793ADBDA9}" type="presOf" srcId="{CD2A380D-570B-4043-BC23-2F6B8D7D0DE3}" destId="{A6D0FE14-168D-0648-8C8A-AA0F2684922B}" srcOrd="0" destOrd="0" presId="urn:microsoft.com/office/officeart/2005/8/layout/vList2"/>
    <dgm:cxn modelId="{7B9CA8C1-9D04-4482-8974-BF22F2F328CD}" srcId="{A9B13558-D43F-43CA-9F07-108B00493389}" destId="{3B6CDD9C-E028-4857-8C02-86F53417FB64}" srcOrd="0" destOrd="0" parTransId="{7F44D336-CD7D-4DDC-BCA4-16443E37B366}" sibTransId="{504C5DF2-050D-4059-B604-37F2E5AA891D}"/>
    <dgm:cxn modelId="{B960F4C5-39E8-BA4D-A249-C8E150CC44B1}" type="presOf" srcId="{B2D9F471-8DAC-4E90-8BCD-81F9C4BDC9CB}" destId="{1EE971B4-4722-274D-BBFE-E7EF11CBA767}" srcOrd="0" destOrd="0" presId="urn:microsoft.com/office/officeart/2005/8/layout/vList2"/>
    <dgm:cxn modelId="{B6A454D5-7716-9344-829A-D1C5C9153DDE}" type="presOf" srcId="{A9B13558-D43F-43CA-9F07-108B00493389}" destId="{99A1D1BA-99C1-2D48-ADEE-E9844E6E1CA8}" srcOrd="0" destOrd="0" presId="urn:microsoft.com/office/officeart/2005/8/layout/vList2"/>
    <dgm:cxn modelId="{CFB3DBDB-D18E-439E-8ECC-B5EF39DEE248}" srcId="{A9B13558-D43F-43CA-9F07-108B00493389}" destId="{EB7E539F-A46F-48E6-9ACB-866CC0A51D0A}" srcOrd="3" destOrd="0" parTransId="{C5AD3C1F-E378-416C-9B16-6226F0B36DDD}" sibTransId="{18BB4C6F-73C2-431E-BC8F-166FEB129FCA}"/>
    <dgm:cxn modelId="{F4D385E9-4017-4CC0-96C1-838D5996A6D5}" srcId="{A9B13558-D43F-43CA-9F07-108B00493389}" destId="{B2D9F471-8DAC-4E90-8BCD-81F9C4BDC9CB}" srcOrd="1" destOrd="0" parTransId="{7A4BDEF7-9321-4649-93B9-DCB3F81F9F16}" sibTransId="{9F672A67-C8C0-4AA7-A119-300A92D0B4C2}"/>
    <dgm:cxn modelId="{91D0E3F0-22A4-42EC-9CE9-887402530432}" srcId="{A9B13558-D43F-43CA-9F07-108B00493389}" destId="{CD2A380D-570B-4043-BC23-2F6B8D7D0DE3}" srcOrd="2" destOrd="0" parTransId="{496BA36B-EFA2-40B7-967A-426287FE48E3}" sibTransId="{8234287B-F0EF-45E3-B6D2-8D1114D9BE76}"/>
    <dgm:cxn modelId="{81BB3868-21F5-FE4D-B8BC-BA2D8CCC3999}" type="presParOf" srcId="{99A1D1BA-99C1-2D48-ADEE-E9844E6E1CA8}" destId="{A3EB8A34-75AE-2848-8410-AA686D01A7CE}" srcOrd="0" destOrd="0" presId="urn:microsoft.com/office/officeart/2005/8/layout/vList2"/>
    <dgm:cxn modelId="{D8C7764A-6496-9047-AA5A-FE94E38459D1}" type="presParOf" srcId="{99A1D1BA-99C1-2D48-ADEE-E9844E6E1CA8}" destId="{0673F02B-1950-C047-BB16-DCF69844C0C4}" srcOrd="1" destOrd="0" presId="urn:microsoft.com/office/officeart/2005/8/layout/vList2"/>
    <dgm:cxn modelId="{B829F3EE-8751-5E42-B2EA-0FFE873BF6AD}" type="presParOf" srcId="{99A1D1BA-99C1-2D48-ADEE-E9844E6E1CA8}" destId="{1EE971B4-4722-274D-BBFE-E7EF11CBA767}" srcOrd="2" destOrd="0" presId="urn:microsoft.com/office/officeart/2005/8/layout/vList2"/>
    <dgm:cxn modelId="{C317E6A3-E3A9-E64B-8F54-CAC597305E9C}" type="presParOf" srcId="{99A1D1BA-99C1-2D48-ADEE-E9844E6E1CA8}" destId="{A600635B-43F0-2746-BBBA-7B07B3537494}" srcOrd="3" destOrd="0" presId="urn:microsoft.com/office/officeart/2005/8/layout/vList2"/>
    <dgm:cxn modelId="{50679F6B-4978-3C4F-91B1-8DC2A23589C7}" type="presParOf" srcId="{99A1D1BA-99C1-2D48-ADEE-E9844E6E1CA8}" destId="{A6D0FE14-168D-0648-8C8A-AA0F2684922B}" srcOrd="4" destOrd="0" presId="urn:microsoft.com/office/officeart/2005/8/layout/vList2"/>
    <dgm:cxn modelId="{AB9BB2A4-48FE-B345-9536-05E22230D5C0}" type="presParOf" srcId="{99A1D1BA-99C1-2D48-ADEE-E9844E6E1CA8}" destId="{435766B1-5FE7-9447-92DF-40BFE60CFA43}" srcOrd="5" destOrd="0" presId="urn:microsoft.com/office/officeart/2005/8/layout/vList2"/>
    <dgm:cxn modelId="{CE100757-F14E-284A-A182-D7F68526FD6F}" type="presParOf" srcId="{99A1D1BA-99C1-2D48-ADEE-E9844E6E1CA8}" destId="{C7B0ADF0-6097-3F4A-B9CB-95965ECCA9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5E72D-89ED-4E7F-BCBA-40493BB080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2707DE-FABD-4DAC-9185-5717A28D82A5}">
      <dgm:prSet custT="1"/>
      <dgm:spPr/>
      <dgm:t>
        <a:bodyPr/>
        <a:lstStyle/>
        <a:p>
          <a:r>
            <a:rPr lang="en-US" sz="2000" dirty="0"/>
            <a:t>Are less likely to enter prenatal care early in pregnancy</a:t>
          </a:r>
        </a:p>
      </dgm:t>
    </dgm:pt>
    <dgm:pt modelId="{FC99F3E3-8C62-47B1-8815-8E3023F0ACBE}" type="parTrans" cxnId="{8EACF6C2-2AA4-4A71-881E-A9730467D0D2}">
      <dgm:prSet/>
      <dgm:spPr/>
      <dgm:t>
        <a:bodyPr/>
        <a:lstStyle/>
        <a:p>
          <a:endParaRPr lang="en-US"/>
        </a:p>
      </dgm:t>
    </dgm:pt>
    <dgm:pt modelId="{43A2C20A-E3E2-4203-80D4-D91BADA92801}" type="sibTrans" cxnId="{8EACF6C2-2AA4-4A71-881E-A9730467D0D2}">
      <dgm:prSet/>
      <dgm:spPr/>
      <dgm:t>
        <a:bodyPr/>
        <a:lstStyle/>
        <a:p>
          <a:endParaRPr lang="en-US"/>
        </a:p>
      </dgm:t>
    </dgm:pt>
    <dgm:pt modelId="{BFF588C4-A5DD-48A4-86DA-8290591D873B}">
      <dgm:prSet/>
      <dgm:spPr/>
      <dgm:t>
        <a:bodyPr/>
        <a:lstStyle/>
        <a:p>
          <a:r>
            <a:rPr lang="en-US" dirty="0"/>
            <a:t>Are Less likely to receive adequate care</a:t>
          </a:r>
        </a:p>
      </dgm:t>
    </dgm:pt>
    <dgm:pt modelId="{970AA878-261F-4F02-9484-B8EB27A9491C}" type="parTrans" cxnId="{B27B7CD3-1D4A-4386-8E9F-38C4B9DC85C9}">
      <dgm:prSet/>
      <dgm:spPr/>
      <dgm:t>
        <a:bodyPr/>
        <a:lstStyle/>
        <a:p>
          <a:endParaRPr lang="en-US"/>
        </a:p>
      </dgm:t>
    </dgm:pt>
    <dgm:pt modelId="{729298B6-303B-4238-8C8D-E5A34749E40C}" type="sibTrans" cxnId="{B27B7CD3-1D4A-4386-8E9F-38C4B9DC85C9}">
      <dgm:prSet/>
      <dgm:spPr/>
      <dgm:t>
        <a:bodyPr/>
        <a:lstStyle/>
        <a:p>
          <a:endParaRPr lang="en-US"/>
        </a:p>
      </dgm:t>
    </dgm:pt>
    <dgm:pt modelId="{B37D40A3-4EE3-4943-8154-78CDB1A33705}">
      <dgm:prSet/>
      <dgm:spPr/>
      <dgm:t>
        <a:bodyPr/>
        <a:lstStyle/>
        <a:p>
          <a:r>
            <a:rPr lang="en-US"/>
            <a:t>Often receive lower quality care even with equal access to care and insurance coverage</a:t>
          </a:r>
        </a:p>
      </dgm:t>
    </dgm:pt>
    <dgm:pt modelId="{F737754C-BE97-49DA-9610-A240FB65F1CD}" type="parTrans" cxnId="{EAFA8B68-E4C4-417B-A936-5CC596279897}">
      <dgm:prSet/>
      <dgm:spPr/>
      <dgm:t>
        <a:bodyPr/>
        <a:lstStyle/>
        <a:p>
          <a:endParaRPr lang="en-US"/>
        </a:p>
      </dgm:t>
    </dgm:pt>
    <dgm:pt modelId="{73EC1279-87A2-4EBA-AACD-E236013DE958}" type="sibTrans" cxnId="{EAFA8B68-E4C4-417B-A936-5CC596279897}">
      <dgm:prSet/>
      <dgm:spPr/>
      <dgm:t>
        <a:bodyPr/>
        <a:lstStyle/>
        <a:p>
          <a:endParaRPr lang="en-US"/>
        </a:p>
      </dgm:t>
    </dgm:pt>
    <dgm:pt modelId="{33298BFB-811A-2442-A85B-D01E25D74507}" type="pres">
      <dgm:prSet presAssocID="{FD15E72D-89ED-4E7F-BCBA-40493BB0800C}" presName="linear" presStyleCnt="0">
        <dgm:presLayoutVars>
          <dgm:animLvl val="lvl"/>
          <dgm:resizeHandles val="exact"/>
        </dgm:presLayoutVars>
      </dgm:prSet>
      <dgm:spPr/>
    </dgm:pt>
    <dgm:pt modelId="{C9CC9ADD-01D3-D541-B3E0-081A49A340D9}" type="pres">
      <dgm:prSet presAssocID="{7B2707DE-FABD-4DAC-9185-5717A28D82A5}" presName="parentText" presStyleLbl="node1" presStyleIdx="0" presStyleCnt="3">
        <dgm:presLayoutVars>
          <dgm:chMax val="0"/>
          <dgm:bulletEnabled val="1"/>
        </dgm:presLayoutVars>
      </dgm:prSet>
      <dgm:spPr/>
    </dgm:pt>
    <dgm:pt modelId="{A5BB3819-C3A6-3E44-B8C7-327EC8543B6D}" type="pres">
      <dgm:prSet presAssocID="{43A2C20A-E3E2-4203-80D4-D91BADA92801}" presName="spacer" presStyleCnt="0"/>
      <dgm:spPr/>
    </dgm:pt>
    <dgm:pt modelId="{3859C231-BA13-7143-B248-B295512D12F9}" type="pres">
      <dgm:prSet presAssocID="{BFF588C4-A5DD-48A4-86DA-8290591D873B}" presName="parentText" presStyleLbl="node1" presStyleIdx="1" presStyleCnt="3">
        <dgm:presLayoutVars>
          <dgm:chMax val="0"/>
          <dgm:bulletEnabled val="1"/>
        </dgm:presLayoutVars>
      </dgm:prSet>
      <dgm:spPr/>
    </dgm:pt>
    <dgm:pt modelId="{A29EB09D-F243-004E-87FF-066E6385AAEF}" type="pres">
      <dgm:prSet presAssocID="{729298B6-303B-4238-8C8D-E5A34749E40C}" presName="spacer" presStyleCnt="0"/>
      <dgm:spPr/>
    </dgm:pt>
    <dgm:pt modelId="{51023C17-9F9B-E74F-89B5-57499B5A1CE4}" type="pres">
      <dgm:prSet presAssocID="{B37D40A3-4EE3-4943-8154-78CDB1A33705}" presName="parentText" presStyleLbl="node1" presStyleIdx="2" presStyleCnt="3">
        <dgm:presLayoutVars>
          <dgm:chMax val="0"/>
          <dgm:bulletEnabled val="1"/>
        </dgm:presLayoutVars>
      </dgm:prSet>
      <dgm:spPr/>
    </dgm:pt>
  </dgm:ptLst>
  <dgm:cxnLst>
    <dgm:cxn modelId="{7C10B34E-3568-424B-8472-35A7E53DF2CD}" type="presOf" srcId="{BFF588C4-A5DD-48A4-86DA-8290591D873B}" destId="{3859C231-BA13-7143-B248-B295512D12F9}" srcOrd="0" destOrd="0" presId="urn:microsoft.com/office/officeart/2005/8/layout/vList2"/>
    <dgm:cxn modelId="{214A0C52-E64E-C042-9D30-96D97FA68C66}" type="presOf" srcId="{B37D40A3-4EE3-4943-8154-78CDB1A33705}" destId="{51023C17-9F9B-E74F-89B5-57499B5A1CE4}" srcOrd="0" destOrd="0" presId="urn:microsoft.com/office/officeart/2005/8/layout/vList2"/>
    <dgm:cxn modelId="{EAFA8B68-E4C4-417B-A936-5CC596279897}" srcId="{FD15E72D-89ED-4E7F-BCBA-40493BB0800C}" destId="{B37D40A3-4EE3-4943-8154-78CDB1A33705}" srcOrd="2" destOrd="0" parTransId="{F737754C-BE97-49DA-9610-A240FB65F1CD}" sibTransId="{73EC1279-87A2-4EBA-AACD-E236013DE958}"/>
    <dgm:cxn modelId="{E9E29777-176A-9C4A-AA26-C088FCADA72E}" type="presOf" srcId="{FD15E72D-89ED-4E7F-BCBA-40493BB0800C}" destId="{33298BFB-811A-2442-A85B-D01E25D74507}" srcOrd="0" destOrd="0" presId="urn:microsoft.com/office/officeart/2005/8/layout/vList2"/>
    <dgm:cxn modelId="{8257A493-BAFF-DF49-92AA-8A3F9C24BB2F}" type="presOf" srcId="{7B2707DE-FABD-4DAC-9185-5717A28D82A5}" destId="{C9CC9ADD-01D3-D541-B3E0-081A49A340D9}" srcOrd="0" destOrd="0" presId="urn:microsoft.com/office/officeart/2005/8/layout/vList2"/>
    <dgm:cxn modelId="{8EACF6C2-2AA4-4A71-881E-A9730467D0D2}" srcId="{FD15E72D-89ED-4E7F-BCBA-40493BB0800C}" destId="{7B2707DE-FABD-4DAC-9185-5717A28D82A5}" srcOrd="0" destOrd="0" parTransId="{FC99F3E3-8C62-47B1-8815-8E3023F0ACBE}" sibTransId="{43A2C20A-E3E2-4203-80D4-D91BADA92801}"/>
    <dgm:cxn modelId="{B27B7CD3-1D4A-4386-8E9F-38C4B9DC85C9}" srcId="{FD15E72D-89ED-4E7F-BCBA-40493BB0800C}" destId="{BFF588C4-A5DD-48A4-86DA-8290591D873B}" srcOrd="1" destOrd="0" parTransId="{970AA878-261F-4F02-9484-B8EB27A9491C}" sibTransId="{729298B6-303B-4238-8C8D-E5A34749E40C}"/>
    <dgm:cxn modelId="{8F8F1E0E-B481-1843-8E5B-8A9828415161}" type="presParOf" srcId="{33298BFB-811A-2442-A85B-D01E25D74507}" destId="{C9CC9ADD-01D3-D541-B3E0-081A49A340D9}" srcOrd="0" destOrd="0" presId="urn:microsoft.com/office/officeart/2005/8/layout/vList2"/>
    <dgm:cxn modelId="{C3EB6911-1F9A-634F-B30A-CDFB3573F013}" type="presParOf" srcId="{33298BFB-811A-2442-A85B-D01E25D74507}" destId="{A5BB3819-C3A6-3E44-B8C7-327EC8543B6D}" srcOrd="1" destOrd="0" presId="urn:microsoft.com/office/officeart/2005/8/layout/vList2"/>
    <dgm:cxn modelId="{7E391CCC-F94D-A049-88EA-2A1803966087}" type="presParOf" srcId="{33298BFB-811A-2442-A85B-D01E25D74507}" destId="{3859C231-BA13-7143-B248-B295512D12F9}" srcOrd="2" destOrd="0" presId="urn:microsoft.com/office/officeart/2005/8/layout/vList2"/>
    <dgm:cxn modelId="{C83C5588-4794-EC48-93B2-8AD8065DC23A}" type="presParOf" srcId="{33298BFB-811A-2442-A85B-D01E25D74507}" destId="{A29EB09D-F243-004E-87FF-066E6385AAEF}" srcOrd="3" destOrd="0" presId="urn:microsoft.com/office/officeart/2005/8/layout/vList2"/>
    <dgm:cxn modelId="{F0DDD89A-4F28-9E4A-8BBC-0008DEBB6A2E}" type="presParOf" srcId="{33298BFB-811A-2442-A85B-D01E25D74507}" destId="{51023C17-9F9B-E74F-89B5-57499B5A1CE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698B9-0470-4C39-8738-2A14B33978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851202-5954-4E00-94ED-C62390F1CBA1}">
      <dgm:prSet custT="1"/>
      <dgm:spPr/>
      <dgm:t>
        <a:bodyPr/>
        <a:lstStyle/>
        <a:p>
          <a:r>
            <a:rPr lang="en-US" sz="1600" b="0" baseline="0" dirty="0"/>
            <a:t>Linked to several adverse pregnancy outcomes</a:t>
          </a:r>
          <a:endParaRPr lang="en-US" sz="1600" dirty="0"/>
        </a:p>
      </dgm:t>
    </dgm:pt>
    <dgm:pt modelId="{FD5361F3-AB5C-406C-B5A1-44FE680ADD17}" type="parTrans" cxnId="{0D0B1649-1BD2-43E4-9B84-0559750719D7}">
      <dgm:prSet/>
      <dgm:spPr/>
      <dgm:t>
        <a:bodyPr/>
        <a:lstStyle/>
        <a:p>
          <a:endParaRPr lang="en-US"/>
        </a:p>
      </dgm:t>
    </dgm:pt>
    <dgm:pt modelId="{6D5BCA40-4FFC-446B-9E02-956396561269}" type="sibTrans" cxnId="{0D0B1649-1BD2-43E4-9B84-0559750719D7}">
      <dgm:prSet/>
      <dgm:spPr/>
      <dgm:t>
        <a:bodyPr/>
        <a:lstStyle/>
        <a:p>
          <a:endParaRPr lang="en-US"/>
        </a:p>
      </dgm:t>
    </dgm:pt>
    <dgm:pt modelId="{CA69F13D-5F10-4FBE-81B1-598ED147042F}">
      <dgm:prSet custT="1"/>
      <dgm:spPr/>
      <dgm:t>
        <a:bodyPr/>
        <a:lstStyle/>
        <a:p>
          <a:r>
            <a:rPr lang="en-US" sz="1600" b="0" baseline="0" dirty="0"/>
            <a:t>Most notably increased risk of preterm delivery</a:t>
          </a:r>
          <a:endParaRPr lang="en-US" sz="1600" dirty="0"/>
        </a:p>
      </dgm:t>
    </dgm:pt>
    <dgm:pt modelId="{D93578B8-BD35-4947-8CB1-50A76919E02F}" type="parTrans" cxnId="{72E34228-A983-4FDA-8C1B-CF9697E55BA1}">
      <dgm:prSet/>
      <dgm:spPr/>
      <dgm:t>
        <a:bodyPr/>
        <a:lstStyle/>
        <a:p>
          <a:endParaRPr lang="en-US"/>
        </a:p>
      </dgm:t>
    </dgm:pt>
    <dgm:pt modelId="{C3B5A57F-886D-44B1-8057-F2E9615C32AD}" type="sibTrans" cxnId="{72E34228-A983-4FDA-8C1B-CF9697E55BA1}">
      <dgm:prSet/>
      <dgm:spPr/>
      <dgm:t>
        <a:bodyPr/>
        <a:lstStyle/>
        <a:p>
          <a:endParaRPr lang="en-US"/>
        </a:p>
      </dgm:t>
    </dgm:pt>
    <dgm:pt modelId="{E1CE5A88-41A0-44E4-A045-8492066FBCA7}">
      <dgm:prSet custT="1"/>
      <dgm:spPr/>
      <dgm:t>
        <a:bodyPr/>
        <a:lstStyle/>
        <a:p>
          <a:r>
            <a:rPr lang="en-US" sz="1600" b="0" baseline="0" dirty="0"/>
            <a:t>Black women are 49% more likely to deliver prematurely than whites and their babies are twice as likely to die before their first birthday compared to white babies</a:t>
          </a:r>
          <a:endParaRPr lang="en-US" sz="1600" dirty="0"/>
        </a:p>
      </dgm:t>
    </dgm:pt>
    <dgm:pt modelId="{2E5BB83A-8DA9-486C-BB37-193464A084C6}" type="parTrans" cxnId="{B7E3B7F6-B68E-4209-AD68-1805428EA926}">
      <dgm:prSet/>
      <dgm:spPr/>
      <dgm:t>
        <a:bodyPr/>
        <a:lstStyle/>
        <a:p>
          <a:endParaRPr lang="en-US"/>
        </a:p>
      </dgm:t>
    </dgm:pt>
    <dgm:pt modelId="{A19B9010-4401-4A5E-90A0-49F8D9A651E6}" type="sibTrans" cxnId="{B7E3B7F6-B68E-4209-AD68-1805428EA926}">
      <dgm:prSet/>
      <dgm:spPr/>
      <dgm:t>
        <a:bodyPr/>
        <a:lstStyle/>
        <a:p>
          <a:endParaRPr lang="en-US"/>
        </a:p>
      </dgm:t>
    </dgm:pt>
    <dgm:pt modelId="{7348BCEC-931A-8F4D-A222-C66D1E0B9263}" type="pres">
      <dgm:prSet presAssocID="{146698B9-0470-4C39-8738-2A14B339780A}" presName="linear" presStyleCnt="0">
        <dgm:presLayoutVars>
          <dgm:animLvl val="lvl"/>
          <dgm:resizeHandles val="exact"/>
        </dgm:presLayoutVars>
      </dgm:prSet>
      <dgm:spPr/>
    </dgm:pt>
    <dgm:pt modelId="{E9AAD32E-9D0A-F44A-BA12-EEEC6F0BBF14}" type="pres">
      <dgm:prSet presAssocID="{CE851202-5954-4E00-94ED-C62390F1CBA1}" presName="parentText" presStyleLbl="node1" presStyleIdx="0" presStyleCnt="3">
        <dgm:presLayoutVars>
          <dgm:chMax val="0"/>
          <dgm:bulletEnabled val="1"/>
        </dgm:presLayoutVars>
      </dgm:prSet>
      <dgm:spPr/>
    </dgm:pt>
    <dgm:pt modelId="{6E6C644C-11EF-4146-85EE-F3DFF2E109B3}" type="pres">
      <dgm:prSet presAssocID="{6D5BCA40-4FFC-446B-9E02-956396561269}" presName="spacer" presStyleCnt="0"/>
      <dgm:spPr/>
    </dgm:pt>
    <dgm:pt modelId="{08DC7041-0E8D-074A-9B21-EF5E99590A6C}" type="pres">
      <dgm:prSet presAssocID="{CA69F13D-5F10-4FBE-81B1-598ED147042F}" presName="parentText" presStyleLbl="node1" presStyleIdx="1" presStyleCnt="3">
        <dgm:presLayoutVars>
          <dgm:chMax val="0"/>
          <dgm:bulletEnabled val="1"/>
        </dgm:presLayoutVars>
      </dgm:prSet>
      <dgm:spPr/>
    </dgm:pt>
    <dgm:pt modelId="{FCD9CEE0-BEB6-5148-81A2-BE7C6C06D985}" type="pres">
      <dgm:prSet presAssocID="{C3B5A57F-886D-44B1-8057-F2E9615C32AD}" presName="spacer" presStyleCnt="0"/>
      <dgm:spPr/>
    </dgm:pt>
    <dgm:pt modelId="{83BF532D-767B-3D42-A419-02E3D04BE3B4}" type="pres">
      <dgm:prSet presAssocID="{E1CE5A88-41A0-44E4-A045-8492066FBCA7}" presName="parentText" presStyleLbl="node1" presStyleIdx="2" presStyleCnt="3">
        <dgm:presLayoutVars>
          <dgm:chMax val="0"/>
          <dgm:bulletEnabled val="1"/>
        </dgm:presLayoutVars>
      </dgm:prSet>
      <dgm:spPr/>
    </dgm:pt>
  </dgm:ptLst>
  <dgm:cxnLst>
    <dgm:cxn modelId="{72E34228-A983-4FDA-8C1B-CF9697E55BA1}" srcId="{146698B9-0470-4C39-8738-2A14B339780A}" destId="{CA69F13D-5F10-4FBE-81B1-598ED147042F}" srcOrd="1" destOrd="0" parTransId="{D93578B8-BD35-4947-8CB1-50A76919E02F}" sibTransId="{C3B5A57F-886D-44B1-8057-F2E9615C32AD}"/>
    <dgm:cxn modelId="{0D0B1649-1BD2-43E4-9B84-0559750719D7}" srcId="{146698B9-0470-4C39-8738-2A14B339780A}" destId="{CE851202-5954-4E00-94ED-C62390F1CBA1}" srcOrd="0" destOrd="0" parTransId="{FD5361F3-AB5C-406C-B5A1-44FE680ADD17}" sibTransId="{6D5BCA40-4FFC-446B-9E02-956396561269}"/>
    <dgm:cxn modelId="{3605E882-0527-9740-9EAC-A7D6CA0C3931}" type="presOf" srcId="{E1CE5A88-41A0-44E4-A045-8492066FBCA7}" destId="{83BF532D-767B-3D42-A419-02E3D04BE3B4}" srcOrd="0" destOrd="0" presId="urn:microsoft.com/office/officeart/2005/8/layout/vList2"/>
    <dgm:cxn modelId="{42C160CC-4E9F-FC4A-9764-1D1E6D38637F}" type="presOf" srcId="{146698B9-0470-4C39-8738-2A14B339780A}" destId="{7348BCEC-931A-8F4D-A222-C66D1E0B9263}" srcOrd="0" destOrd="0" presId="urn:microsoft.com/office/officeart/2005/8/layout/vList2"/>
    <dgm:cxn modelId="{B4F6FAD3-C18D-1948-B09A-B948D2EB84EF}" type="presOf" srcId="{CE851202-5954-4E00-94ED-C62390F1CBA1}" destId="{E9AAD32E-9D0A-F44A-BA12-EEEC6F0BBF14}" srcOrd="0" destOrd="0" presId="urn:microsoft.com/office/officeart/2005/8/layout/vList2"/>
    <dgm:cxn modelId="{079358D7-5206-0A4C-9C1C-05A9635E9918}" type="presOf" srcId="{CA69F13D-5F10-4FBE-81B1-598ED147042F}" destId="{08DC7041-0E8D-074A-9B21-EF5E99590A6C}" srcOrd="0" destOrd="0" presId="urn:microsoft.com/office/officeart/2005/8/layout/vList2"/>
    <dgm:cxn modelId="{B7E3B7F6-B68E-4209-AD68-1805428EA926}" srcId="{146698B9-0470-4C39-8738-2A14B339780A}" destId="{E1CE5A88-41A0-44E4-A045-8492066FBCA7}" srcOrd="2" destOrd="0" parTransId="{2E5BB83A-8DA9-486C-BB37-193464A084C6}" sibTransId="{A19B9010-4401-4A5E-90A0-49F8D9A651E6}"/>
    <dgm:cxn modelId="{A784C677-BF6D-D547-88BD-401006EC5BA6}" type="presParOf" srcId="{7348BCEC-931A-8F4D-A222-C66D1E0B9263}" destId="{E9AAD32E-9D0A-F44A-BA12-EEEC6F0BBF14}" srcOrd="0" destOrd="0" presId="urn:microsoft.com/office/officeart/2005/8/layout/vList2"/>
    <dgm:cxn modelId="{DD08DD18-E5D1-3E4E-A3A5-ACE3A74345C6}" type="presParOf" srcId="{7348BCEC-931A-8F4D-A222-C66D1E0B9263}" destId="{6E6C644C-11EF-4146-85EE-F3DFF2E109B3}" srcOrd="1" destOrd="0" presId="urn:microsoft.com/office/officeart/2005/8/layout/vList2"/>
    <dgm:cxn modelId="{3F4B8483-4325-4546-8989-61963C0A6742}" type="presParOf" srcId="{7348BCEC-931A-8F4D-A222-C66D1E0B9263}" destId="{08DC7041-0E8D-074A-9B21-EF5E99590A6C}" srcOrd="2" destOrd="0" presId="urn:microsoft.com/office/officeart/2005/8/layout/vList2"/>
    <dgm:cxn modelId="{B292188B-FE75-AF42-857E-9E0C2075BC5F}" type="presParOf" srcId="{7348BCEC-931A-8F4D-A222-C66D1E0B9263}" destId="{FCD9CEE0-BEB6-5148-81A2-BE7C6C06D985}" srcOrd="3" destOrd="0" presId="urn:microsoft.com/office/officeart/2005/8/layout/vList2"/>
    <dgm:cxn modelId="{0034D35B-EFB0-9544-8FAF-97C967BD30BF}" type="presParOf" srcId="{7348BCEC-931A-8F4D-A222-C66D1E0B9263}" destId="{83BF532D-767B-3D42-A419-02E3D04BE3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14CBD8-81C7-40A8-9F80-8A9A39FE188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273CD1-6B3C-4892-AD4F-878C703BBEDE}">
      <dgm:prSet/>
      <dgm:spPr/>
      <dgm:t>
        <a:bodyPr/>
        <a:lstStyle/>
        <a:p>
          <a:r>
            <a:rPr lang="en-US"/>
            <a:t>Education</a:t>
          </a:r>
        </a:p>
      </dgm:t>
    </dgm:pt>
    <dgm:pt modelId="{57337916-F1A9-446F-9711-EFE08F096FF6}" type="parTrans" cxnId="{2652DF59-2F9A-48F8-9021-4C90AFA7AD7C}">
      <dgm:prSet/>
      <dgm:spPr/>
      <dgm:t>
        <a:bodyPr/>
        <a:lstStyle/>
        <a:p>
          <a:endParaRPr lang="en-US"/>
        </a:p>
      </dgm:t>
    </dgm:pt>
    <dgm:pt modelId="{A2891C27-582E-435A-9BE8-9BCBD9FCF9AE}" type="sibTrans" cxnId="{2652DF59-2F9A-48F8-9021-4C90AFA7AD7C}">
      <dgm:prSet/>
      <dgm:spPr/>
      <dgm:t>
        <a:bodyPr/>
        <a:lstStyle/>
        <a:p>
          <a:endParaRPr lang="en-US"/>
        </a:p>
      </dgm:t>
    </dgm:pt>
    <dgm:pt modelId="{0D8C7C34-D7F2-40DC-9431-CC256DFDEA4A}">
      <dgm:prSet/>
      <dgm:spPr/>
      <dgm:t>
        <a:bodyPr/>
        <a:lstStyle/>
        <a:p>
          <a:r>
            <a:rPr lang="en-US"/>
            <a:t>Access</a:t>
          </a:r>
        </a:p>
      </dgm:t>
    </dgm:pt>
    <dgm:pt modelId="{B55F8614-4EF9-4A94-BA5B-5FE8BC3B1874}" type="parTrans" cxnId="{02765ACC-FC8E-4329-8513-F3F435764039}">
      <dgm:prSet/>
      <dgm:spPr/>
      <dgm:t>
        <a:bodyPr/>
        <a:lstStyle/>
        <a:p>
          <a:endParaRPr lang="en-US"/>
        </a:p>
      </dgm:t>
    </dgm:pt>
    <dgm:pt modelId="{7770088C-08CF-4202-B002-9238BD8D48D1}" type="sibTrans" cxnId="{02765ACC-FC8E-4329-8513-F3F435764039}">
      <dgm:prSet/>
      <dgm:spPr/>
      <dgm:t>
        <a:bodyPr/>
        <a:lstStyle/>
        <a:p>
          <a:endParaRPr lang="en-US"/>
        </a:p>
      </dgm:t>
    </dgm:pt>
    <dgm:pt modelId="{836F30C4-9FEE-41AE-B9F3-0EB88565EBB0}">
      <dgm:prSet/>
      <dgm:spPr/>
      <dgm:t>
        <a:bodyPr/>
        <a:lstStyle/>
        <a:p>
          <a:r>
            <a:rPr lang="en-US"/>
            <a:t>Socioeconomic Status</a:t>
          </a:r>
        </a:p>
      </dgm:t>
    </dgm:pt>
    <dgm:pt modelId="{F8C4EFCC-F3A1-4D5A-A639-870EB7C1A0DB}" type="parTrans" cxnId="{0104C9D2-4864-4BE7-BB72-157AF05A01A5}">
      <dgm:prSet/>
      <dgm:spPr/>
      <dgm:t>
        <a:bodyPr/>
        <a:lstStyle/>
        <a:p>
          <a:endParaRPr lang="en-US"/>
        </a:p>
      </dgm:t>
    </dgm:pt>
    <dgm:pt modelId="{E129FE0B-D759-471D-9F57-F2083DAA3E2E}" type="sibTrans" cxnId="{0104C9D2-4864-4BE7-BB72-157AF05A01A5}">
      <dgm:prSet/>
      <dgm:spPr/>
      <dgm:t>
        <a:bodyPr/>
        <a:lstStyle/>
        <a:p>
          <a:endParaRPr lang="en-US"/>
        </a:p>
      </dgm:t>
    </dgm:pt>
    <dgm:pt modelId="{563676D5-89A6-45DF-B29D-45487E3F5240}">
      <dgm:prSet/>
      <dgm:spPr/>
      <dgm:t>
        <a:bodyPr/>
        <a:lstStyle/>
        <a:p>
          <a:r>
            <a:rPr lang="en-US"/>
            <a:t>Co-morbidities-HTN, DM, Obesity</a:t>
          </a:r>
        </a:p>
      </dgm:t>
    </dgm:pt>
    <dgm:pt modelId="{20C57008-ECC8-4FCA-84E4-183BECA18C3E}" type="parTrans" cxnId="{C50ED8C5-56F9-43E1-864C-7BC176133BDB}">
      <dgm:prSet/>
      <dgm:spPr/>
      <dgm:t>
        <a:bodyPr/>
        <a:lstStyle/>
        <a:p>
          <a:endParaRPr lang="en-US"/>
        </a:p>
      </dgm:t>
    </dgm:pt>
    <dgm:pt modelId="{5F6F1A52-F5C6-4E74-B773-CF1E2763BA78}" type="sibTrans" cxnId="{C50ED8C5-56F9-43E1-864C-7BC176133BDB}">
      <dgm:prSet/>
      <dgm:spPr/>
      <dgm:t>
        <a:bodyPr/>
        <a:lstStyle/>
        <a:p>
          <a:endParaRPr lang="en-US"/>
        </a:p>
      </dgm:t>
    </dgm:pt>
    <dgm:pt modelId="{B27EC815-32BF-404E-B0FB-1CE2936EE8F2}">
      <dgm:prSet/>
      <dgm:spPr/>
      <dgm:t>
        <a:bodyPr/>
        <a:lstStyle/>
        <a:p>
          <a:r>
            <a:rPr lang="en-US" dirty="0"/>
            <a:t>Slavery health deficit</a:t>
          </a:r>
        </a:p>
      </dgm:t>
    </dgm:pt>
    <dgm:pt modelId="{1132E5E2-FED5-4FB5-A452-B96D045F209E}" type="parTrans" cxnId="{BA54BEAC-7828-4BEA-B583-AAAD878BC01A}">
      <dgm:prSet/>
      <dgm:spPr/>
      <dgm:t>
        <a:bodyPr/>
        <a:lstStyle/>
        <a:p>
          <a:endParaRPr lang="en-US"/>
        </a:p>
      </dgm:t>
    </dgm:pt>
    <dgm:pt modelId="{2C6AFAAB-19FF-4F49-8B24-551CF283ED8F}" type="sibTrans" cxnId="{BA54BEAC-7828-4BEA-B583-AAAD878BC01A}">
      <dgm:prSet/>
      <dgm:spPr/>
      <dgm:t>
        <a:bodyPr/>
        <a:lstStyle/>
        <a:p>
          <a:endParaRPr lang="en-US"/>
        </a:p>
      </dgm:t>
    </dgm:pt>
    <dgm:pt modelId="{A9901F11-ECE2-4DFC-9281-AA483ED46D1A}">
      <dgm:prSet/>
      <dgm:spPr/>
      <dgm:t>
        <a:bodyPr/>
        <a:lstStyle/>
        <a:p>
          <a:r>
            <a:rPr lang="en-US"/>
            <a:t>Implicit bias</a:t>
          </a:r>
        </a:p>
      </dgm:t>
    </dgm:pt>
    <dgm:pt modelId="{0C5541B7-EF61-461D-9889-2E160B7AE01E}" type="parTrans" cxnId="{741885CE-CF3D-482F-87CA-875DB910CC34}">
      <dgm:prSet/>
      <dgm:spPr/>
      <dgm:t>
        <a:bodyPr/>
        <a:lstStyle/>
        <a:p>
          <a:endParaRPr lang="en-US"/>
        </a:p>
      </dgm:t>
    </dgm:pt>
    <dgm:pt modelId="{D2B4D0BE-0A56-410B-90E0-BAD2B5376AAE}" type="sibTrans" cxnId="{741885CE-CF3D-482F-87CA-875DB910CC34}">
      <dgm:prSet/>
      <dgm:spPr/>
      <dgm:t>
        <a:bodyPr/>
        <a:lstStyle/>
        <a:p>
          <a:endParaRPr lang="en-US"/>
        </a:p>
      </dgm:t>
    </dgm:pt>
    <dgm:pt modelId="{5B217347-A281-49B3-A3C3-E99FCD71FD7B}">
      <dgm:prSet/>
      <dgm:spPr/>
      <dgm:t>
        <a:bodyPr/>
        <a:lstStyle/>
        <a:p>
          <a:r>
            <a:rPr lang="en-US"/>
            <a:t>Stereotype</a:t>
          </a:r>
        </a:p>
      </dgm:t>
    </dgm:pt>
    <dgm:pt modelId="{2CB84FCE-9434-4164-B9AF-7CC9C87AD435}" type="parTrans" cxnId="{23343764-6E17-4EAF-B61E-C8C48FC2EC20}">
      <dgm:prSet/>
      <dgm:spPr/>
      <dgm:t>
        <a:bodyPr/>
        <a:lstStyle/>
        <a:p>
          <a:endParaRPr lang="en-US"/>
        </a:p>
      </dgm:t>
    </dgm:pt>
    <dgm:pt modelId="{81BFEC74-E352-4024-A553-F9F258A26C57}" type="sibTrans" cxnId="{23343764-6E17-4EAF-B61E-C8C48FC2EC20}">
      <dgm:prSet/>
      <dgm:spPr/>
      <dgm:t>
        <a:bodyPr/>
        <a:lstStyle/>
        <a:p>
          <a:endParaRPr lang="en-US"/>
        </a:p>
      </dgm:t>
    </dgm:pt>
    <dgm:pt modelId="{2FF02F4B-E1D7-4884-8421-F39E3301579F}">
      <dgm:prSet/>
      <dgm:spPr/>
      <dgm:t>
        <a:bodyPr/>
        <a:lstStyle/>
        <a:p>
          <a:r>
            <a:rPr lang="en-US"/>
            <a:t>Institutional and Societal Racism</a:t>
          </a:r>
        </a:p>
      </dgm:t>
    </dgm:pt>
    <dgm:pt modelId="{90A70A63-6095-40AF-BFFD-5D581BF83DF5}" type="parTrans" cxnId="{46D63C77-81B0-43F3-AB9F-057B8CEE7A1C}">
      <dgm:prSet/>
      <dgm:spPr/>
      <dgm:t>
        <a:bodyPr/>
        <a:lstStyle/>
        <a:p>
          <a:endParaRPr lang="en-US"/>
        </a:p>
      </dgm:t>
    </dgm:pt>
    <dgm:pt modelId="{0F86C658-FB3A-444C-AAA5-53161C99ACC5}" type="sibTrans" cxnId="{46D63C77-81B0-43F3-AB9F-057B8CEE7A1C}">
      <dgm:prSet/>
      <dgm:spPr/>
      <dgm:t>
        <a:bodyPr/>
        <a:lstStyle/>
        <a:p>
          <a:endParaRPr lang="en-US"/>
        </a:p>
      </dgm:t>
    </dgm:pt>
    <dgm:pt modelId="{C5F38469-093D-F246-9CE1-DD8BF664F177}" type="pres">
      <dgm:prSet presAssocID="{9514CBD8-81C7-40A8-9F80-8A9A39FE188F}" presName="diagram" presStyleCnt="0">
        <dgm:presLayoutVars>
          <dgm:dir/>
          <dgm:resizeHandles val="exact"/>
        </dgm:presLayoutVars>
      </dgm:prSet>
      <dgm:spPr/>
    </dgm:pt>
    <dgm:pt modelId="{7086AC29-CAF6-5C4D-9AF6-BD611A8F7E08}" type="pres">
      <dgm:prSet presAssocID="{30273CD1-6B3C-4892-AD4F-878C703BBEDE}" presName="node" presStyleLbl="node1" presStyleIdx="0" presStyleCnt="8">
        <dgm:presLayoutVars>
          <dgm:bulletEnabled val="1"/>
        </dgm:presLayoutVars>
      </dgm:prSet>
      <dgm:spPr/>
    </dgm:pt>
    <dgm:pt modelId="{96E68E35-D85D-8A44-BA05-1BE15C990D0F}" type="pres">
      <dgm:prSet presAssocID="{A2891C27-582E-435A-9BE8-9BCBD9FCF9AE}" presName="sibTrans" presStyleCnt="0"/>
      <dgm:spPr/>
    </dgm:pt>
    <dgm:pt modelId="{EC0DD0E0-E2D3-FB44-8599-336DB8767D1A}" type="pres">
      <dgm:prSet presAssocID="{0D8C7C34-D7F2-40DC-9431-CC256DFDEA4A}" presName="node" presStyleLbl="node1" presStyleIdx="1" presStyleCnt="8">
        <dgm:presLayoutVars>
          <dgm:bulletEnabled val="1"/>
        </dgm:presLayoutVars>
      </dgm:prSet>
      <dgm:spPr/>
    </dgm:pt>
    <dgm:pt modelId="{0263615F-132F-B64D-85C4-2318BF22BED2}" type="pres">
      <dgm:prSet presAssocID="{7770088C-08CF-4202-B002-9238BD8D48D1}" presName="sibTrans" presStyleCnt="0"/>
      <dgm:spPr/>
    </dgm:pt>
    <dgm:pt modelId="{957270BA-389A-934A-A620-90FA68597590}" type="pres">
      <dgm:prSet presAssocID="{836F30C4-9FEE-41AE-B9F3-0EB88565EBB0}" presName="node" presStyleLbl="node1" presStyleIdx="2" presStyleCnt="8">
        <dgm:presLayoutVars>
          <dgm:bulletEnabled val="1"/>
        </dgm:presLayoutVars>
      </dgm:prSet>
      <dgm:spPr/>
    </dgm:pt>
    <dgm:pt modelId="{1CA4F1E3-6C1F-3E49-8420-08D89760C43A}" type="pres">
      <dgm:prSet presAssocID="{E129FE0B-D759-471D-9F57-F2083DAA3E2E}" presName="sibTrans" presStyleCnt="0"/>
      <dgm:spPr/>
    </dgm:pt>
    <dgm:pt modelId="{57FDC4F2-5B21-FC4E-82A8-C45ED2A7A990}" type="pres">
      <dgm:prSet presAssocID="{563676D5-89A6-45DF-B29D-45487E3F5240}" presName="node" presStyleLbl="node1" presStyleIdx="3" presStyleCnt="8">
        <dgm:presLayoutVars>
          <dgm:bulletEnabled val="1"/>
        </dgm:presLayoutVars>
      </dgm:prSet>
      <dgm:spPr/>
    </dgm:pt>
    <dgm:pt modelId="{3219E784-30E2-A845-894F-8E094637E82A}" type="pres">
      <dgm:prSet presAssocID="{5F6F1A52-F5C6-4E74-B773-CF1E2763BA78}" presName="sibTrans" presStyleCnt="0"/>
      <dgm:spPr/>
    </dgm:pt>
    <dgm:pt modelId="{D2D03E5C-C271-D44C-AA25-4D84BFA5F631}" type="pres">
      <dgm:prSet presAssocID="{B27EC815-32BF-404E-B0FB-1CE2936EE8F2}" presName="node" presStyleLbl="node1" presStyleIdx="4" presStyleCnt="8">
        <dgm:presLayoutVars>
          <dgm:bulletEnabled val="1"/>
        </dgm:presLayoutVars>
      </dgm:prSet>
      <dgm:spPr/>
    </dgm:pt>
    <dgm:pt modelId="{95BDCA04-7ECE-184E-9632-F7BF6057D479}" type="pres">
      <dgm:prSet presAssocID="{2C6AFAAB-19FF-4F49-8B24-551CF283ED8F}" presName="sibTrans" presStyleCnt="0"/>
      <dgm:spPr/>
    </dgm:pt>
    <dgm:pt modelId="{5CE8CF35-05B7-7740-950F-770589614C2F}" type="pres">
      <dgm:prSet presAssocID="{A9901F11-ECE2-4DFC-9281-AA483ED46D1A}" presName="node" presStyleLbl="node1" presStyleIdx="5" presStyleCnt="8">
        <dgm:presLayoutVars>
          <dgm:bulletEnabled val="1"/>
        </dgm:presLayoutVars>
      </dgm:prSet>
      <dgm:spPr/>
    </dgm:pt>
    <dgm:pt modelId="{C01248F2-5E02-2443-8342-CF6E65F4500F}" type="pres">
      <dgm:prSet presAssocID="{D2B4D0BE-0A56-410B-90E0-BAD2B5376AAE}" presName="sibTrans" presStyleCnt="0"/>
      <dgm:spPr/>
    </dgm:pt>
    <dgm:pt modelId="{E7186E93-615B-2045-ACBD-014CF708B646}" type="pres">
      <dgm:prSet presAssocID="{5B217347-A281-49B3-A3C3-E99FCD71FD7B}" presName="node" presStyleLbl="node1" presStyleIdx="6" presStyleCnt="8">
        <dgm:presLayoutVars>
          <dgm:bulletEnabled val="1"/>
        </dgm:presLayoutVars>
      </dgm:prSet>
      <dgm:spPr/>
    </dgm:pt>
    <dgm:pt modelId="{DC86FECF-DF48-F049-88E3-8920DB49A8AD}" type="pres">
      <dgm:prSet presAssocID="{81BFEC74-E352-4024-A553-F9F258A26C57}" presName="sibTrans" presStyleCnt="0"/>
      <dgm:spPr/>
    </dgm:pt>
    <dgm:pt modelId="{601B779E-7918-5F4A-868A-6AAA423F6E98}" type="pres">
      <dgm:prSet presAssocID="{2FF02F4B-E1D7-4884-8421-F39E3301579F}" presName="node" presStyleLbl="node1" presStyleIdx="7" presStyleCnt="8">
        <dgm:presLayoutVars>
          <dgm:bulletEnabled val="1"/>
        </dgm:presLayoutVars>
      </dgm:prSet>
      <dgm:spPr/>
    </dgm:pt>
  </dgm:ptLst>
  <dgm:cxnLst>
    <dgm:cxn modelId="{3D345725-1933-B74B-95B9-3B47BDC52201}" type="presOf" srcId="{5B217347-A281-49B3-A3C3-E99FCD71FD7B}" destId="{E7186E93-615B-2045-ACBD-014CF708B646}" srcOrd="0" destOrd="0" presId="urn:microsoft.com/office/officeart/2005/8/layout/default"/>
    <dgm:cxn modelId="{3B622A28-7DB7-E348-9BC7-477A83A291B2}" type="presOf" srcId="{A9901F11-ECE2-4DFC-9281-AA483ED46D1A}" destId="{5CE8CF35-05B7-7740-950F-770589614C2F}" srcOrd="0" destOrd="0" presId="urn:microsoft.com/office/officeart/2005/8/layout/default"/>
    <dgm:cxn modelId="{B3D13734-4BC9-8940-B021-9B7FE6BD615B}" type="presOf" srcId="{30273CD1-6B3C-4892-AD4F-878C703BBEDE}" destId="{7086AC29-CAF6-5C4D-9AF6-BD611A8F7E08}" srcOrd="0" destOrd="0" presId="urn:microsoft.com/office/officeart/2005/8/layout/default"/>
    <dgm:cxn modelId="{45DF1036-D95A-D746-9EE5-1E616ECD3175}" type="presOf" srcId="{B27EC815-32BF-404E-B0FB-1CE2936EE8F2}" destId="{D2D03E5C-C271-D44C-AA25-4D84BFA5F631}" srcOrd="0" destOrd="0" presId="urn:microsoft.com/office/officeart/2005/8/layout/default"/>
    <dgm:cxn modelId="{D2157D3F-0FD9-7F48-9CF9-C96902FC559C}" type="presOf" srcId="{9514CBD8-81C7-40A8-9F80-8A9A39FE188F}" destId="{C5F38469-093D-F246-9CE1-DD8BF664F177}" srcOrd="0" destOrd="0" presId="urn:microsoft.com/office/officeart/2005/8/layout/default"/>
    <dgm:cxn modelId="{94A62853-AEDB-2844-9C35-4CEC8C4FB22F}" type="presOf" srcId="{836F30C4-9FEE-41AE-B9F3-0EB88565EBB0}" destId="{957270BA-389A-934A-A620-90FA68597590}" srcOrd="0" destOrd="0" presId="urn:microsoft.com/office/officeart/2005/8/layout/default"/>
    <dgm:cxn modelId="{2652DF59-2F9A-48F8-9021-4C90AFA7AD7C}" srcId="{9514CBD8-81C7-40A8-9F80-8A9A39FE188F}" destId="{30273CD1-6B3C-4892-AD4F-878C703BBEDE}" srcOrd="0" destOrd="0" parTransId="{57337916-F1A9-446F-9711-EFE08F096FF6}" sibTransId="{A2891C27-582E-435A-9BE8-9BCBD9FCF9AE}"/>
    <dgm:cxn modelId="{49BC075E-FC87-0744-A2A6-545006090D37}" type="presOf" srcId="{2FF02F4B-E1D7-4884-8421-F39E3301579F}" destId="{601B779E-7918-5F4A-868A-6AAA423F6E98}" srcOrd="0" destOrd="0" presId="urn:microsoft.com/office/officeart/2005/8/layout/default"/>
    <dgm:cxn modelId="{23343764-6E17-4EAF-B61E-C8C48FC2EC20}" srcId="{9514CBD8-81C7-40A8-9F80-8A9A39FE188F}" destId="{5B217347-A281-49B3-A3C3-E99FCD71FD7B}" srcOrd="6" destOrd="0" parTransId="{2CB84FCE-9434-4164-B9AF-7CC9C87AD435}" sibTransId="{81BFEC74-E352-4024-A553-F9F258A26C57}"/>
    <dgm:cxn modelId="{46D63C77-81B0-43F3-AB9F-057B8CEE7A1C}" srcId="{9514CBD8-81C7-40A8-9F80-8A9A39FE188F}" destId="{2FF02F4B-E1D7-4884-8421-F39E3301579F}" srcOrd="7" destOrd="0" parTransId="{90A70A63-6095-40AF-BFFD-5D581BF83DF5}" sibTransId="{0F86C658-FB3A-444C-AAA5-53161C99ACC5}"/>
    <dgm:cxn modelId="{1896669A-7FBA-7047-88A4-A8722696087C}" type="presOf" srcId="{0D8C7C34-D7F2-40DC-9431-CC256DFDEA4A}" destId="{EC0DD0E0-E2D3-FB44-8599-336DB8767D1A}" srcOrd="0" destOrd="0" presId="urn:microsoft.com/office/officeart/2005/8/layout/default"/>
    <dgm:cxn modelId="{BA54BEAC-7828-4BEA-B583-AAAD878BC01A}" srcId="{9514CBD8-81C7-40A8-9F80-8A9A39FE188F}" destId="{B27EC815-32BF-404E-B0FB-1CE2936EE8F2}" srcOrd="4" destOrd="0" parTransId="{1132E5E2-FED5-4FB5-A452-B96D045F209E}" sibTransId="{2C6AFAAB-19FF-4F49-8B24-551CF283ED8F}"/>
    <dgm:cxn modelId="{C50ED8C5-56F9-43E1-864C-7BC176133BDB}" srcId="{9514CBD8-81C7-40A8-9F80-8A9A39FE188F}" destId="{563676D5-89A6-45DF-B29D-45487E3F5240}" srcOrd="3" destOrd="0" parTransId="{20C57008-ECC8-4FCA-84E4-183BECA18C3E}" sibTransId="{5F6F1A52-F5C6-4E74-B773-CF1E2763BA78}"/>
    <dgm:cxn modelId="{02765ACC-FC8E-4329-8513-F3F435764039}" srcId="{9514CBD8-81C7-40A8-9F80-8A9A39FE188F}" destId="{0D8C7C34-D7F2-40DC-9431-CC256DFDEA4A}" srcOrd="1" destOrd="0" parTransId="{B55F8614-4EF9-4A94-BA5B-5FE8BC3B1874}" sibTransId="{7770088C-08CF-4202-B002-9238BD8D48D1}"/>
    <dgm:cxn modelId="{741885CE-CF3D-482F-87CA-875DB910CC34}" srcId="{9514CBD8-81C7-40A8-9F80-8A9A39FE188F}" destId="{A9901F11-ECE2-4DFC-9281-AA483ED46D1A}" srcOrd="5" destOrd="0" parTransId="{0C5541B7-EF61-461D-9889-2E160B7AE01E}" sibTransId="{D2B4D0BE-0A56-410B-90E0-BAD2B5376AAE}"/>
    <dgm:cxn modelId="{0104C9D2-4864-4BE7-BB72-157AF05A01A5}" srcId="{9514CBD8-81C7-40A8-9F80-8A9A39FE188F}" destId="{836F30C4-9FEE-41AE-B9F3-0EB88565EBB0}" srcOrd="2" destOrd="0" parTransId="{F8C4EFCC-F3A1-4D5A-A639-870EB7C1A0DB}" sibTransId="{E129FE0B-D759-471D-9F57-F2083DAA3E2E}"/>
    <dgm:cxn modelId="{CCD125E3-8570-B043-9117-09714CC6331C}" type="presOf" srcId="{563676D5-89A6-45DF-B29D-45487E3F5240}" destId="{57FDC4F2-5B21-FC4E-82A8-C45ED2A7A990}" srcOrd="0" destOrd="0" presId="urn:microsoft.com/office/officeart/2005/8/layout/default"/>
    <dgm:cxn modelId="{47C43B2B-A257-1D42-B51D-A8366F61A2CC}" type="presParOf" srcId="{C5F38469-093D-F246-9CE1-DD8BF664F177}" destId="{7086AC29-CAF6-5C4D-9AF6-BD611A8F7E08}" srcOrd="0" destOrd="0" presId="urn:microsoft.com/office/officeart/2005/8/layout/default"/>
    <dgm:cxn modelId="{541E1680-C404-DF42-A655-660518D03BB5}" type="presParOf" srcId="{C5F38469-093D-F246-9CE1-DD8BF664F177}" destId="{96E68E35-D85D-8A44-BA05-1BE15C990D0F}" srcOrd="1" destOrd="0" presId="urn:microsoft.com/office/officeart/2005/8/layout/default"/>
    <dgm:cxn modelId="{905E6C6F-5D21-544A-AD06-3165F90A84B1}" type="presParOf" srcId="{C5F38469-093D-F246-9CE1-DD8BF664F177}" destId="{EC0DD0E0-E2D3-FB44-8599-336DB8767D1A}" srcOrd="2" destOrd="0" presId="urn:microsoft.com/office/officeart/2005/8/layout/default"/>
    <dgm:cxn modelId="{F0C28D76-3818-B343-8F54-04A96F9B1ED4}" type="presParOf" srcId="{C5F38469-093D-F246-9CE1-DD8BF664F177}" destId="{0263615F-132F-B64D-85C4-2318BF22BED2}" srcOrd="3" destOrd="0" presId="urn:microsoft.com/office/officeart/2005/8/layout/default"/>
    <dgm:cxn modelId="{8DF1D29B-1B4B-FC40-83DD-EDFE5DDD8AA1}" type="presParOf" srcId="{C5F38469-093D-F246-9CE1-DD8BF664F177}" destId="{957270BA-389A-934A-A620-90FA68597590}" srcOrd="4" destOrd="0" presId="urn:microsoft.com/office/officeart/2005/8/layout/default"/>
    <dgm:cxn modelId="{43689D4A-2025-444A-A0AC-82EAD148E0CF}" type="presParOf" srcId="{C5F38469-093D-F246-9CE1-DD8BF664F177}" destId="{1CA4F1E3-6C1F-3E49-8420-08D89760C43A}" srcOrd="5" destOrd="0" presId="urn:microsoft.com/office/officeart/2005/8/layout/default"/>
    <dgm:cxn modelId="{D281BEE1-D3CE-4549-80E8-3BF3C60EE8D0}" type="presParOf" srcId="{C5F38469-093D-F246-9CE1-DD8BF664F177}" destId="{57FDC4F2-5B21-FC4E-82A8-C45ED2A7A990}" srcOrd="6" destOrd="0" presId="urn:microsoft.com/office/officeart/2005/8/layout/default"/>
    <dgm:cxn modelId="{2F099E6A-5BF6-6348-9920-C638EFAA378E}" type="presParOf" srcId="{C5F38469-093D-F246-9CE1-DD8BF664F177}" destId="{3219E784-30E2-A845-894F-8E094637E82A}" srcOrd="7" destOrd="0" presId="urn:microsoft.com/office/officeart/2005/8/layout/default"/>
    <dgm:cxn modelId="{5635134A-188B-6846-86EE-0070A7C0201C}" type="presParOf" srcId="{C5F38469-093D-F246-9CE1-DD8BF664F177}" destId="{D2D03E5C-C271-D44C-AA25-4D84BFA5F631}" srcOrd="8" destOrd="0" presId="urn:microsoft.com/office/officeart/2005/8/layout/default"/>
    <dgm:cxn modelId="{1AA9AD62-47A5-0749-B1F1-CB2F763917DD}" type="presParOf" srcId="{C5F38469-093D-F246-9CE1-DD8BF664F177}" destId="{95BDCA04-7ECE-184E-9632-F7BF6057D479}" srcOrd="9" destOrd="0" presId="urn:microsoft.com/office/officeart/2005/8/layout/default"/>
    <dgm:cxn modelId="{ED79D626-D28E-DF40-B187-86B644C40168}" type="presParOf" srcId="{C5F38469-093D-F246-9CE1-DD8BF664F177}" destId="{5CE8CF35-05B7-7740-950F-770589614C2F}" srcOrd="10" destOrd="0" presId="urn:microsoft.com/office/officeart/2005/8/layout/default"/>
    <dgm:cxn modelId="{E48566EA-D6B6-4843-BE9E-E0A02AF8178A}" type="presParOf" srcId="{C5F38469-093D-F246-9CE1-DD8BF664F177}" destId="{C01248F2-5E02-2443-8342-CF6E65F4500F}" srcOrd="11" destOrd="0" presId="urn:microsoft.com/office/officeart/2005/8/layout/default"/>
    <dgm:cxn modelId="{3C0F8928-A631-0C45-B805-EB21E6103035}" type="presParOf" srcId="{C5F38469-093D-F246-9CE1-DD8BF664F177}" destId="{E7186E93-615B-2045-ACBD-014CF708B646}" srcOrd="12" destOrd="0" presId="urn:microsoft.com/office/officeart/2005/8/layout/default"/>
    <dgm:cxn modelId="{66A9D60C-2B55-BF49-82D2-099B8EDE9EE9}" type="presParOf" srcId="{C5F38469-093D-F246-9CE1-DD8BF664F177}" destId="{DC86FECF-DF48-F049-88E3-8920DB49A8AD}" srcOrd="13" destOrd="0" presId="urn:microsoft.com/office/officeart/2005/8/layout/default"/>
    <dgm:cxn modelId="{5D928235-03D8-5347-94A6-E785642AD81D}" type="presParOf" srcId="{C5F38469-093D-F246-9CE1-DD8BF664F177}" destId="{601B779E-7918-5F4A-868A-6AAA423F6E9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EEE90B-3EA7-4E5A-A13F-E541D91E137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DD5AF92-0CE7-4391-B7C3-B17E69F5F337}">
      <dgm:prSet/>
      <dgm:spPr/>
      <dgm:t>
        <a:bodyPr/>
        <a:lstStyle/>
        <a:p>
          <a:r>
            <a:rPr lang="en-US" b="0" baseline="0"/>
            <a:t>2.2 million women of childbearing age live in “maternity care deserts,” which are counties without a hospital, birth center or providers offering obstetric services </a:t>
          </a:r>
          <a:endParaRPr lang="en-US"/>
        </a:p>
      </dgm:t>
    </dgm:pt>
    <dgm:pt modelId="{70FC3ED0-9A62-4423-AC9F-10456A46F243}" type="parTrans" cxnId="{BF2E20DF-7871-4B21-92A9-DC89A691A906}">
      <dgm:prSet/>
      <dgm:spPr/>
      <dgm:t>
        <a:bodyPr/>
        <a:lstStyle/>
        <a:p>
          <a:endParaRPr lang="en-US"/>
        </a:p>
      </dgm:t>
    </dgm:pt>
    <dgm:pt modelId="{07F15831-9498-48CF-BFF4-6C63254ED6E5}" type="sibTrans" cxnId="{BF2E20DF-7871-4B21-92A9-DC89A691A906}">
      <dgm:prSet/>
      <dgm:spPr/>
      <dgm:t>
        <a:bodyPr/>
        <a:lstStyle/>
        <a:p>
          <a:endParaRPr lang="en-US"/>
        </a:p>
      </dgm:t>
    </dgm:pt>
    <dgm:pt modelId="{53463B18-37AD-4EA6-AD66-F6B9BBEF0993}">
      <dgm:prSet/>
      <dgm:spPr/>
      <dgm:t>
        <a:bodyPr/>
        <a:lstStyle/>
        <a:p>
          <a:r>
            <a:rPr lang="en-US" b="0" baseline="0"/>
            <a:t>4.8 million women of childbearing age live in counties with limited access to maternity care.</a:t>
          </a:r>
          <a:endParaRPr lang="en-US"/>
        </a:p>
      </dgm:t>
    </dgm:pt>
    <dgm:pt modelId="{710CD4DA-82EC-491B-AB1B-95648A724905}" type="parTrans" cxnId="{FA56A9D4-277F-4BDA-A53B-08347F75A8E3}">
      <dgm:prSet/>
      <dgm:spPr/>
      <dgm:t>
        <a:bodyPr/>
        <a:lstStyle/>
        <a:p>
          <a:endParaRPr lang="en-US"/>
        </a:p>
      </dgm:t>
    </dgm:pt>
    <dgm:pt modelId="{874B5A58-87E7-442C-B8AD-C530A6F4F1FD}" type="sibTrans" cxnId="{FA56A9D4-277F-4BDA-A53B-08347F75A8E3}">
      <dgm:prSet/>
      <dgm:spPr/>
      <dgm:t>
        <a:bodyPr/>
        <a:lstStyle/>
        <a:p>
          <a:endParaRPr lang="en-US"/>
        </a:p>
      </dgm:t>
    </dgm:pt>
    <dgm:pt modelId="{23A6F6BF-30E1-4F4B-B47A-40B42EEB5A49}">
      <dgm:prSet/>
      <dgm:spPr/>
      <dgm:t>
        <a:bodyPr/>
        <a:lstStyle/>
        <a:p>
          <a:r>
            <a:rPr lang="en-US" b="0" baseline="0"/>
            <a:t>Infants born in the southeastern U.S. are much more likely to be born early than in other parts of the country</a:t>
          </a:r>
          <a:endParaRPr lang="en-US"/>
        </a:p>
      </dgm:t>
    </dgm:pt>
    <dgm:pt modelId="{D7A215F3-982E-4F0C-99DC-EC546B38A933}" type="parTrans" cxnId="{E76D79ED-2381-4FCB-9973-B65B724A10F9}">
      <dgm:prSet/>
      <dgm:spPr/>
      <dgm:t>
        <a:bodyPr/>
        <a:lstStyle/>
        <a:p>
          <a:endParaRPr lang="en-US"/>
        </a:p>
      </dgm:t>
    </dgm:pt>
    <dgm:pt modelId="{3C894EBE-B7C5-4B9C-B90C-7F14716EEEC4}" type="sibTrans" cxnId="{E76D79ED-2381-4FCB-9973-B65B724A10F9}">
      <dgm:prSet/>
      <dgm:spPr/>
      <dgm:t>
        <a:bodyPr/>
        <a:lstStyle/>
        <a:p>
          <a:endParaRPr lang="en-US"/>
        </a:p>
      </dgm:t>
    </dgm:pt>
    <dgm:pt modelId="{2170A726-12F8-D841-ACD6-8275CE6FB0F9}" type="pres">
      <dgm:prSet presAssocID="{F3EEE90B-3EA7-4E5A-A13F-E541D91E1375}" presName="linear" presStyleCnt="0">
        <dgm:presLayoutVars>
          <dgm:animLvl val="lvl"/>
          <dgm:resizeHandles val="exact"/>
        </dgm:presLayoutVars>
      </dgm:prSet>
      <dgm:spPr/>
    </dgm:pt>
    <dgm:pt modelId="{9E117186-F788-3643-8ADE-023CDC1AB890}" type="pres">
      <dgm:prSet presAssocID="{CDD5AF92-0CE7-4391-B7C3-B17E69F5F337}" presName="parentText" presStyleLbl="node1" presStyleIdx="0" presStyleCnt="3">
        <dgm:presLayoutVars>
          <dgm:chMax val="0"/>
          <dgm:bulletEnabled val="1"/>
        </dgm:presLayoutVars>
      </dgm:prSet>
      <dgm:spPr/>
    </dgm:pt>
    <dgm:pt modelId="{E4251414-0D1F-D847-9508-5B2C9D1809C3}" type="pres">
      <dgm:prSet presAssocID="{07F15831-9498-48CF-BFF4-6C63254ED6E5}" presName="spacer" presStyleCnt="0"/>
      <dgm:spPr/>
    </dgm:pt>
    <dgm:pt modelId="{3E1E9A9E-B4B4-304C-9F82-B5799650D70C}" type="pres">
      <dgm:prSet presAssocID="{53463B18-37AD-4EA6-AD66-F6B9BBEF0993}" presName="parentText" presStyleLbl="node1" presStyleIdx="1" presStyleCnt="3">
        <dgm:presLayoutVars>
          <dgm:chMax val="0"/>
          <dgm:bulletEnabled val="1"/>
        </dgm:presLayoutVars>
      </dgm:prSet>
      <dgm:spPr/>
    </dgm:pt>
    <dgm:pt modelId="{F4836F97-1CDC-6145-9E3A-2E04A8841720}" type="pres">
      <dgm:prSet presAssocID="{874B5A58-87E7-442C-B8AD-C530A6F4F1FD}" presName="spacer" presStyleCnt="0"/>
      <dgm:spPr/>
    </dgm:pt>
    <dgm:pt modelId="{BBBD8B7B-3FF1-1743-9451-4E21185A694A}" type="pres">
      <dgm:prSet presAssocID="{23A6F6BF-30E1-4F4B-B47A-40B42EEB5A49}" presName="parentText" presStyleLbl="node1" presStyleIdx="2" presStyleCnt="3">
        <dgm:presLayoutVars>
          <dgm:chMax val="0"/>
          <dgm:bulletEnabled val="1"/>
        </dgm:presLayoutVars>
      </dgm:prSet>
      <dgm:spPr/>
    </dgm:pt>
  </dgm:ptLst>
  <dgm:cxnLst>
    <dgm:cxn modelId="{C15BB025-7BBE-1746-8DF9-61C5F1B1F4C9}" type="presOf" srcId="{23A6F6BF-30E1-4F4B-B47A-40B42EEB5A49}" destId="{BBBD8B7B-3FF1-1743-9451-4E21185A694A}" srcOrd="0" destOrd="0" presId="urn:microsoft.com/office/officeart/2005/8/layout/vList2"/>
    <dgm:cxn modelId="{01411E28-4480-BA4B-8E2F-11468E968D3B}" type="presOf" srcId="{F3EEE90B-3EA7-4E5A-A13F-E541D91E1375}" destId="{2170A726-12F8-D841-ACD6-8275CE6FB0F9}" srcOrd="0" destOrd="0" presId="urn:microsoft.com/office/officeart/2005/8/layout/vList2"/>
    <dgm:cxn modelId="{B1145C9B-ECF6-6F4F-A2F4-12914EC266DE}" type="presOf" srcId="{CDD5AF92-0CE7-4391-B7C3-B17E69F5F337}" destId="{9E117186-F788-3643-8ADE-023CDC1AB890}" srcOrd="0" destOrd="0" presId="urn:microsoft.com/office/officeart/2005/8/layout/vList2"/>
    <dgm:cxn modelId="{FA56A9D4-277F-4BDA-A53B-08347F75A8E3}" srcId="{F3EEE90B-3EA7-4E5A-A13F-E541D91E1375}" destId="{53463B18-37AD-4EA6-AD66-F6B9BBEF0993}" srcOrd="1" destOrd="0" parTransId="{710CD4DA-82EC-491B-AB1B-95648A724905}" sibTransId="{874B5A58-87E7-442C-B8AD-C530A6F4F1FD}"/>
    <dgm:cxn modelId="{BF2E20DF-7871-4B21-92A9-DC89A691A906}" srcId="{F3EEE90B-3EA7-4E5A-A13F-E541D91E1375}" destId="{CDD5AF92-0CE7-4391-B7C3-B17E69F5F337}" srcOrd="0" destOrd="0" parTransId="{70FC3ED0-9A62-4423-AC9F-10456A46F243}" sibTransId="{07F15831-9498-48CF-BFF4-6C63254ED6E5}"/>
    <dgm:cxn modelId="{62F821E3-9438-9946-9001-7A0CCE0A0B36}" type="presOf" srcId="{53463B18-37AD-4EA6-AD66-F6B9BBEF0993}" destId="{3E1E9A9E-B4B4-304C-9F82-B5799650D70C}" srcOrd="0" destOrd="0" presId="urn:microsoft.com/office/officeart/2005/8/layout/vList2"/>
    <dgm:cxn modelId="{E76D79ED-2381-4FCB-9973-B65B724A10F9}" srcId="{F3EEE90B-3EA7-4E5A-A13F-E541D91E1375}" destId="{23A6F6BF-30E1-4F4B-B47A-40B42EEB5A49}" srcOrd="2" destOrd="0" parTransId="{D7A215F3-982E-4F0C-99DC-EC546B38A933}" sibTransId="{3C894EBE-B7C5-4B9C-B90C-7F14716EEEC4}"/>
    <dgm:cxn modelId="{4B490AF7-2718-CD43-8885-6BD2EC14ACCF}" type="presParOf" srcId="{2170A726-12F8-D841-ACD6-8275CE6FB0F9}" destId="{9E117186-F788-3643-8ADE-023CDC1AB890}" srcOrd="0" destOrd="0" presId="urn:microsoft.com/office/officeart/2005/8/layout/vList2"/>
    <dgm:cxn modelId="{C1EA0FC0-5721-A043-AED3-B884B4A34D30}" type="presParOf" srcId="{2170A726-12F8-D841-ACD6-8275CE6FB0F9}" destId="{E4251414-0D1F-D847-9508-5B2C9D1809C3}" srcOrd="1" destOrd="0" presId="urn:microsoft.com/office/officeart/2005/8/layout/vList2"/>
    <dgm:cxn modelId="{59399200-A5FC-094C-9438-9087159F21F3}" type="presParOf" srcId="{2170A726-12F8-D841-ACD6-8275CE6FB0F9}" destId="{3E1E9A9E-B4B4-304C-9F82-B5799650D70C}" srcOrd="2" destOrd="0" presId="urn:microsoft.com/office/officeart/2005/8/layout/vList2"/>
    <dgm:cxn modelId="{DD48711F-7A8E-4A4C-87A4-CCD1AFEA4805}" type="presParOf" srcId="{2170A726-12F8-D841-ACD6-8275CE6FB0F9}" destId="{F4836F97-1CDC-6145-9E3A-2E04A8841720}" srcOrd="3" destOrd="0" presId="urn:microsoft.com/office/officeart/2005/8/layout/vList2"/>
    <dgm:cxn modelId="{E2360831-1CA7-7A4B-937A-652AFDCFBAF3}" type="presParOf" srcId="{2170A726-12F8-D841-ACD6-8275CE6FB0F9}" destId="{BBBD8B7B-3FF1-1743-9451-4E21185A69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710BE-C301-46BC-9FE5-12CEE9FD823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A22D751-37F0-4591-B2E1-AEF38645990F}">
      <dgm:prSet/>
      <dgm:spPr/>
      <dgm:t>
        <a:bodyPr/>
        <a:lstStyle/>
        <a:p>
          <a:r>
            <a:rPr lang="en-US"/>
            <a:t>Safe housing, transportation, and neighborhoods</a:t>
          </a:r>
        </a:p>
      </dgm:t>
    </dgm:pt>
    <dgm:pt modelId="{9472AEBF-6BC1-49D3-A652-4899A4B07628}" type="parTrans" cxnId="{9E9CB5F5-D9D8-4A40-AD70-EFB206B454F5}">
      <dgm:prSet/>
      <dgm:spPr/>
      <dgm:t>
        <a:bodyPr/>
        <a:lstStyle/>
        <a:p>
          <a:endParaRPr lang="en-US"/>
        </a:p>
      </dgm:t>
    </dgm:pt>
    <dgm:pt modelId="{1A45A506-92C7-4F0B-A062-CAA7C85EF20F}" type="sibTrans" cxnId="{9E9CB5F5-D9D8-4A40-AD70-EFB206B454F5}">
      <dgm:prSet/>
      <dgm:spPr/>
      <dgm:t>
        <a:bodyPr/>
        <a:lstStyle/>
        <a:p>
          <a:endParaRPr lang="en-US"/>
        </a:p>
      </dgm:t>
    </dgm:pt>
    <dgm:pt modelId="{F3A91982-64FE-425A-BD90-38C8C2F16875}">
      <dgm:prSet/>
      <dgm:spPr/>
      <dgm:t>
        <a:bodyPr/>
        <a:lstStyle/>
        <a:p>
          <a:r>
            <a:rPr lang="en-US"/>
            <a:t>Racism, discrimination, and violence</a:t>
          </a:r>
        </a:p>
      </dgm:t>
    </dgm:pt>
    <dgm:pt modelId="{284DB7B1-9A25-4AAC-85D8-22A9B479EDF8}" type="parTrans" cxnId="{52B9D0B6-9706-4EED-99A1-A26935C68C33}">
      <dgm:prSet/>
      <dgm:spPr/>
      <dgm:t>
        <a:bodyPr/>
        <a:lstStyle/>
        <a:p>
          <a:endParaRPr lang="en-US"/>
        </a:p>
      </dgm:t>
    </dgm:pt>
    <dgm:pt modelId="{92BAF218-BC2E-408C-BA32-BA95CC7A17EA}" type="sibTrans" cxnId="{52B9D0B6-9706-4EED-99A1-A26935C68C33}">
      <dgm:prSet/>
      <dgm:spPr/>
      <dgm:t>
        <a:bodyPr/>
        <a:lstStyle/>
        <a:p>
          <a:endParaRPr lang="en-US"/>
        </a:p>
      </dgm:t>
    </dgm:pt>
    <dgm:pt modelId="{3E910BC5-54F2-4D47-9633-AD7B04C12FBD}">
      <dgm:prSet/>
      <dgm:spPr/>
      <dgm:t>
        <a:bodyPr/>
        <a:lstStyle/>
        <a:p>
          <a:r>
            <a:rPr lang="en-US"/>
            <a:t>Education, job opportunities, and income</a:t>
          </a:r>
        </a:p>
      </dgm:t>
    </dgm:pt>
    <dgm:pt modelId="{25780151-44FF-42EF-86E8-A5F9954246F5}" type="parTrans" cxnId="{EC04643A-5D7D-40A2-A15D-811D5D637B6C}">
      <dgm:prSet/>
      <dgm:spPr/>
      <dgm:t>
        <a:bodyPr/>
        <a:lstStyle/>
        <a:p>
          <a:endParaRPr lang="en-US"/>
        </a:p>
      </dgm:t>
    </dgm:pt>
    <dgm:pt modelId="{311B452F-D81D-4EAE-A453-7C3DCDBC93E0}" type="sibTrans" cxnId="{EC04643A-5D7D-40A2-A15D-811D5D637B6C}">
      <dgm:prSet/>
      <dgm:spPr/>
      <dgm:t>
        <a:bodyPr/>
        <a:lstStyle/>
        <a:p>
          <a:endParaRPr lang="en-US"/>
        </a:p>
      </dgm:t>
    </dgm:pt>
    <dgm:pt modelId="{E2D35785-456E-4F50-928F-D408024C623D}">
      <dgm:prSet/>
      <dgm:spPr/>
      <dgm:t>
        <a:bodyPr/>
        <a:lstStyle/>
        <a:p>
          <a:r>
            <a:rPr lang="en-US"/>
            <a:t>Access to nutritious foods and physical activity opportunities</a:t>
          </a:r>
        </a:p>
      </dgm:t>
    </dgm:pt>
    <dgm:pt modelId="{6A11B42A-3C40-4DA1-8186-387EF1A233B1}" type="parTrans" cxnId="{83165A64-AD22-4164-98D9-089F1EC49F34}">
      <dgm:prSet/>
      <dgm:spPr/>
      <dgm:t>
        <a:bodyPr/>
        <a:lstStyle/>
        <a:p>
          <a:endParaRPr lang="en-US"/>
        </a:p>
      </dgm:t>
    </dgm:pt>
    <dgm:pt modelId="{D8592E43-1C8A-49D3-BFE3-2FBACD6826E7}" type="sibTrans" cxnId="{83165A64-AD22-4164-98D9-089F1EC49F34}">
      <dgm:prSet/>
      <dgm:spPr/>
      <dgm:t>
        <a:bodyPr/>
        <a:lstStyle/>
        <a:p>
          <a:endParaRPr lang="en-US"/>
        </a:p>
      </dgm:t>
    </dgm:pt>
    <dgm:pt modelId="{57E081D8-643C-4F96-B0FC-8B0955DAFDDB}">
      <dgm:prSet/>
      <dgm:spPr/>
      <dgm:t>
        <a:bodyPr/>
        <a:lstStyle/>
        <a:p>
          <a:r>
            <a:rPr lang="en-US"/>
            <a:t>Polluted air and water</a:t>
          </a:r>
        </a:p>
      </dgm:t>
    </dgm:pt>
    <dgm:pt modelId="{303F7A52-1126-4197-80AF-5559259DD95F}" type="parTrans" cxnId="{900D1D96-99E3-4945-A5C4-B5613A99F949}">
      <dgm:prSet/>
      <dgm:spPr/>
      <dgm:t>
        <a:bodyPr/>
        <a:lstStyle/>
        <a:p>
          <a:endParaRPr lang="en-US"/>
        </a:p>
      </dgm:t>
    </dgm:pt>
    <dgm:pt modelId="{1DE87435-348D-462A-AF7C-44D65F327970}" type="sibTrans" cxnId="{900D1D96-99E3-4945-A5C4-B5613A99F949}">
      <dgm:prSet/>
      <dgm:spPr/>
      <dgm:t>
        <a:bodyPr/>
        <a:lstStyle/>
        <a:p>
          <a:endParaRPr lang="en-US"/>
        </a:p>
      </dgm:t>
    </dgm:pt>
    <dgm:pt modelId="{EEBBCCA2-DB32-4B17-8B4C-DB207972BA46}">
      <dgm:prSet/>
      <dgm:spPr/>
      <dgm:t>
        <a:bodyPr/>
        <a:lstStyle/>
        <a:p>
          <a:r>
            <a:rPr lang="en-US"/>
            <a:t>Language and literacy skills</a:t>
          </a:r>
        </a:p>
      </dgm:t>
    </dgm:pt>
    <dgm:pt modelId="{E36C578B-B0A5-42ED-96CE-A842CD14E282}" type="parTrans" cxnId="{23940B47-0C55-4A08-9988-2CFD0DAC6CD5}">
      <dgm:prSet/>
      <dgm:spPr/>
      <dgm:t>
        <a:bodyPr/>
        <a:lstStyle/>
        <a:p>
          <a:endParaRPr lang="en-US"/>
        </a:p>
      </dgm:t>
    </dgm:pt>
    <dgm:pt modelId="{9B54BE28-0080-40F9-9AD5-82D9424C9F2C}" type="sibTrans" cxnId="{23940B47-0C55-4A08-9988-2CFD0DAC6CD5}">
      <dgm:prSet/>
      <dgm:spPr/>
      <dgm:t>
        <a:bodyPr/>
        <a:lstStyle/>
        <a:p>
          <a:endParaRPr lang="en-US"/>
        </a:p>
      </dgm:t>
    </dgm:pt>
    <dgm:pt modelId="{CA17772A-928C-DD44-B86C-7E54A91B2542}" type="pres">
      <dgm:prSet presAssocID="{E06710BE-C301-46BC-9FE5-12CEE9FD8239}" presName="diagram" presStyleCnt="0">
        <dgm:presLayoutVars>
          <dgm:dir/>
          <dgm:resizeHandles val="exact"/>
        </dgm:presLayoutVars>
      </dgm:prSet>
      <dgm:spPr/>
    </dgm:pt>
    <dgm:pt modelId="{227CA47A-E7FD-6F42-A077-05EDBDB52E96}" type="pres">
      <dgm:prSet presAssocID="{FA22D751-37F0-4591-B2E1-AEF38645990F}" presName="node" presStyleLbl="node1" presStyleIdx="0" presStyleCnt="6">
        <dgm:presLayoutVars>
          <dgm:bulletEnabled val="1"/>
        </dgm:presLayoutVars>
      </dgm:prSet>
      <dgm:spPr/>
    </dgm:pt>
    <dgm:pt modelId="{09CC2D8B-7BF3-7449-A49B-32C89F516FBB}" type="pres">
      <dgm:prSet presAssocID="{1A45A506-92C7-4F0B-A062-CAA7C85EF20F}" presName="sibTrans" presStyleCnt="0"/>
      <dgm:spPr/>
    </dgm:pt>
    <dgm:pt modelId="{0A545D23-8472-2443-B591-67E00F685C8D}" type="pres">
      <dgm:prSet presAssocID="{F3A91982-64FE-425A-BD90-38C8C2F16875}" presName="node" presStyleLbl="node1" presStyleIdx="1" presStyleCnt="6">
        <dgm:presLayoutVars>
          <dgm:bulletEnabled val="1"/>
        </dgm:presLayoutVars>
      </dgm:prSet>
      <dgm:spPr/>
    </dgm:pt>
    <dgm:pt modelId="{9BCE1579-139E-3E41-8C57-00661BF956CF}" type="pres">
      <dgm:prSet presAssocID="{92BAF218-BC2E-408C-BA32-BA95CC7A17EA}" presName="sibTrans" presStyleCnt="0"/>
      <dgm:spPr/>
    </dgm:pt>
    <dgm:pt modelId="{5463EFCC-260C-6843-AD34-74F683C955EB}" type="pres">
      <dgm:prSet presAssocID="{3E910BC5-54F2-4D47-9633-AD7B04C12FBD}" presName="node" presStyleLbl="node1" presStyleIdx="2" presStyleCnt="6">
        <dgm:presLayoutVars>
          <dgm:bulletEnabled val="1"/>
        </dgm:presLayoutVars>
      </dgm:prSet>
      <dgm:spPr/>
    </dgm:pt>
    <dgm:pt modelId="{077D5EF2-15DD-3241-B5D3-39083DFF25E7}" type="pres">
      <dgm:prSet presAssocID="{311B452F-D81D-4EAE-A453-7C3DCDBC93E0}" presName="sibTrans" presStyleCnt="0"/>
      <dgm:spPr/>
    </dgm:pt>
    <dgm:pt modelId="{26C7F436-0ACE-9E47-8F9F-81E44A2A1CF6}" type="pres">
      <dgm:prSet presAssocID="{E2D35785-456E-4F50-928F-D408024C623D}" presName="node" presStyleLbl="node1" presStyleIdx="3" presStyleCnt="6">
        <dgm:presLayoutVars>
          <dgm:bulletEnabled val="1"/>
        </dgm:presLayoutVars>
      </dgm:prSet>
      <dgm:spPr/>
    </dgm:pt>
    <dgm:pt modelId="{1FFF19E8-6A7C-BB47-957F-8322C2050E80}" type="pres">
      <dgm:prSet presAssocID="{D8592E43-1C8A-49D3-BFE3-2FBACD6826E7}" presName="sibTrans" presStyleCnt="0"/>
      <dgm:spPr/>
    </dgm:pt>
    <dgm:pt modelId="{2A5735A6-A7C7-E14D-874D-F2C76D4F119F}" type="pres">
      <dgm:prSet presAssocID="{57E081D8-643C-4F96-B0FC-8B0955DAFDDB}" presName="node" presStyleLbl="node1" presStyleIdx="4" presStyleCnt="6">
        <dgm:presLayoutVars>
          <dgm:bulletEnabled val="1"/>
        </dgm:presLayoutVars>
      </dgm:prSet>
      <dgm:spPr/>
    </dgm:pt>
    <dgm:pt modelId="{39AEBD26-B758-6B47-898A-6B1EE7E0CF97}" type="pres">
      <dgm:prSet presAssocID="{1DE87435-348D-462A-AF7C-44D65F327970}" presName="sibTrans" presStyleCnt="0"/>
      <dgm:spPr/>
    </dgm:pt>
    <dgm:pt modelId="{38DDA8AC-967C-C848-97A6-BFA0F1D63D10}" type="pres">
      <dgm:prSet presAssocID="{EEBBCCA2-DB32-4B17-8B4C-DB207972BA46}" presName="node" presStyleLbl="node1" presStyleIdx="5" presStyleCnt="6">
        <dgm:presLayoutVars>
          <dgm:bulletEnabled val="1"/>
        </dgm:presLayoutVars>
      </dgm:prSet>
      <dgm:spPr/>
    </dgm:pt>
  </dgm:ptLst>
  <dgm:cxnLst>
    <dgm:cxn modelId="{9B080201-4D20-0445-A678-AF3261A42800}" type="presOf" srcId="{57E081D8-643C-4F96-B0FC-8B0955DAFDDB}" destId="{2A5735A6-A7C7-E14D-874D-F2C76D4F119F}" srcOrd="0" destOrd="0" presId="urn:microsoft.com/office/officeart/2005/8/layout/default"/>
    <dgm:cxn modelId="{47A1601E-36D0-1F40-B649-7432B689167E}" type="presOf" srcId="{E06710BE-C301-46BC-9FE5-12CEE9FD8239}" destId="{CA17772A-928C-DD44-B86C-7E54A91B2542}" srcOrd="0" destOrd="0" presId="urn:microsoft.com/office/officeart/2005/8/layout/default"/>
    <dgm:cxn modelId="{EC04643A-5D7D-40A2-A15D-811D5D637B6C}" srcId="{E06710BE-C301-46BC-9FE5-12CEE9FD8239}" destId="{3E910BC5-54F2-4D47-9633-AD7B04C12FBD}" srcOrd="2" destOrd="0" parTransId="{25780151-44FF-42EF-86E8-A5F9954246F5}" sibTransId="{311B452F-D81D-4EAE-A453-7C3DCDBC93E0}"/>
    <dgm:cxn modelId="{23940B47-0C55-4A08-9988-2CFD0DAC6CD5}" srcId="{E06710BE-C301-46BC-9FE5-12CEE9FD8239}" destId="{EEBBCCA2-DB32-4B17-8B4C-DB207972BA46}" srcOrd="5" destOrd="0" parTransId="{E36C578B-B0A5-42ED-96CE-A842CD14E282}" sibTransId="{9B54BE28-0080-40F9-9AD5-82D9424C9F2C}"/>
    <dgm:cxn modelId="{83165A64-AD22-4164-98D9-089F1EC49F34}" srcId="{E06710BE-C301-46BC-9FE5-12CEE9FD8239}" destId="{E2D35785-456E-4F50-928F-D408024C623D}" srcOrd="3" destOrd="0" parTransId="{6A11B42A-3C40-4DA1-8186-387EF1A233B1}" sibTransId="{D8592E43-1C8A-49D3-BFE3-2FBACD6826E7}"/>
    <dgm:cxn modelId="{42679777-BC7B-1E4D-A546-68B4C1F353E6}" type="presOf" srcId="{FA22D751-37F0-4591-B2E1-AEF38645990F}" destId="{227CA47A-E7FD-6F42-A077-05EDBDB52E96}" srcOrd="0" destOrd="0" presId="urn:microsoft.com/office/officeart/2005/8/layout/default"/>
    <dgm:cxn modelId="{6D801996-F8A5-1B40-9440-BBCFD68B1EE5}" type="presOf" srcId="{EEBBCCA2-DB32-4B17-8B4C-DB207972BA46}" destId="{38DDA8AC-967C-C848-97A6-BFA0F1D63D10}" srcOrd="0" destOrd="0" presId="urn:microsoft.com/office/officeart/2005/8/layout/default"/>
    <dgm:cxn modelId="{900D1D96-99E3-4945-A5C4-B5613A99F949}" srcId="{E06710BE-C301-46BC-9FE5-12CEE9FD8239}" destId="{57E081D8-643C-4F96-B0FC-8B0955DAFDDB}" srcOrd="4" destOrd="0" parTransId="{303F7A52-1126-4197-80AF-5559259DD95F}" sibTransId="{1DE87435-348D-462A-AF7C-44D65F327970}"/>
    <dgm:cxn modelId="{52B9D0B6-9706-4EED-99A1-A26935C68C33}" srcId="{E06710BE-C301-46BC-9FE5-12CEE9FD8239}" destId="{F3A91982-64FE-425A-BD90-38C8C2F16875}" srcOrd="1" destOrd="0" parTransId="{284DB7B1-9A25-4AAC-85D8-22A9B479EDF8}" sibTransId="{92BAF218-BC2E-408C-BA32-BA95CC7A17EA}"/>
    <dgm:cxn modelId="{13983FBF-7B97-E24B-BE04-A4A6B248F87F}" type="presOf" srcId="{E2D35785-456E-4F50-928F-D408024C623D}" destId="{26C7F436-0ACE-9E47-8F9F-81E44A2A1CF6}" srcOrd="0" destOrd="0" presId="urn:microsoft.com/office/officeart/2005/8/layout/default"/>
    <dgm:cxn modelId="{59D2D2E4-E06E-2147-851C-12171EED5E6E}" type="presOf" srcId="{F3A91982-64FE-425A-BD90-38C8C2F16875}" destId="{0A545D23-8472-2443-B591-67E00F685C8D}" srcOrd="0" destOrd="0" presId="urn:microsoft.com/office/officeart/2005/8/layout/default"/>
    <dgm:cxn modelId="{9E9CB5F5-D9D8-4A40-AD70-EFB206B454F5}" srcId="{E06710BE-C301-46BC-9FE5-12CEE9FD8239}" destId="{FA22D751-37F0-4591-B2E1-AEF38645990F}" srcOrd="0" destOrd="0" parTransId="{9472AEBF-6BC1-49D3-A652-4899A4B07628}" sibTransId="{1A45A506-92C7-4F0B-A062-CAA7C85EF20F}"/>
    <dgm:cxn modelId="{7B4299FE-5075-B84F-B3C2-E31BD31DC639}" type="presOf" srcId="{3E910BC5-54F2-4D47-9633-AD7B04C12FBD}" destId="{5463EFCC-260C-6843-AD34-74F683C955EB}" srcOrd="0" destOrd="0" presId="urn:microsoft.com/office/officeart/2005/8/layout/default"/>
    <dgm:cxn modelId="{8FEA3BCD-34B3-4343-9E8E-5313B8614053}" type="presParOf" srcId="{CA17772A-928C-DD44-B86C-7E54A91B2542}" destId="{227CA47A-E7FD-6F42-A077-05EDBDB52E96}" srcOrd="0" destOrd="0" presId="urn:microsoft.com/office/officeart/2005/8/layout/default"/>
    <dgm:cxn modelId="{C398185A-403C-E349-93A7-7672D2D6FDBE}" type="presParOf" srcId="{CA17772A-928C-DD44-B86C-7E54A91B2542}" destId="{09CC2D8B-7BF3-7449-A49B-32C89F516FBB}" srcOrd="1" destOrd="0" presId="urn:microsoft.com/office/officeart/2005/8/layout/default"/>
    <dgm:cxn modelId="{171242ED-D1F5-B846-BD7D-3A0EA1AE1E59}" type="presParOf" srcId="{CA17772A-928C-DD44-B86C-7E54A91B2542}" destId="{0A545D23-8472-2443-B591-67E00F685C8D}" srcOrd="2" destOrd="0" presId="urn:microsoft.com/office/officeart/2005/8/layout/default"/>
    <dgm:cxn modelId="{832A5760-C900-6B45-91A2-2DDF5FEC0AAF}" type="presParOf" srcId="{CA17772A-928C-DD44-B86C-7E54A91B2542}" destId="{9BCE1579-139E-3E41-8C57-00661BF956CF}" srcOrd="3" destOrd="0" presId="urn:microsoft.com/office/officeart/2005/8/layout/default"/>
    <dgm:cxn modelId="{C31F41E4-B17F-4E49-82E7-DA1BEA6C312C}" type="presParOf" srcId="{CA17772A-928C-DD44-B86C-7E54A91B2542}" destId="{5463EFCC-260C-6843-AD34-74F683C955EB}" srcOrd="4" destOrd="0" presId="urn:microsoft.com/office/officeart/2005/8/layout/default"/>
    <dgm:cxn modelId="{C5C0A524-93ED-654C-A73D-65CF03178FF1}" type="presParOf" srcId="{CA17772A-928C-DD44-B86C-7E54A91B2542}" destId="{077D5EF2-15DD-3241-B5D3-39083DFF25E7}" srcOrd="5" destOrd="0" presId="urn:microsoft.com/office/officeart/2005/8/layout/default"/>
    <dgm:cxn modelId="{25AC9B55-1D78-9C44-ADDC-0EFFB5A27642}" type="presParOf" srcId="{CA17772A-928C-DD44-B86C-7E54A91B2542}" destId="{26C7F436-0ACE-9E47-8F9F-81E44A2A1CF6}" srcOrd="6" destOrd="0" presId="urn:microsoft.com/office/officeart/2005/8/layout/default"/>
    <dgm:cxn modelId="{6A92922B-9453-5546-9C2F-6D16C6AB117E}" type="presParOf" srcId="{CA17772A-928C-DD44-B86C-7E54A91B2542}" destId="{1FFF19E8-6A7C-BB47-957F-8322C2050E80}" srcOrd="7" destOrd="0" presId="urn:microsoft.com/office/officeart/2005/8/layout/default"/>
    <dgm:cxn modelId="{CCE8A981-6725-5B4B-B388-887CF1483285}" type="presParOf" srcId="{CA17772A-928C-DD44-B86C-7E54A91B2542}" destId="{2A5735A6-A7C7-E14D-874D-F2C76D4F119F}" srcOrd="8" destOrd="0" presId="urn:microsoft.com/office/officeart/2005/8/layout/default"/>
    <dgm:cxn modelId="{A9967FB7-59AE-C14D-B7A9-B1AB0EAD8B45}" type="presParOf" srcId="{CA17772A-928C-DD44-B86C-7E54A91B2542}" destId="{39AEBD26-B758-6B47-898A-6B1EE7E0CF97}" srcOrd="9" destOrd="0" presId="urn:microsoft.com/office/officeart/2005/8/layout/default"/>
    <dgm:cxn modelId="{887CB82B-8540-5246-A3AD-75E24A8032F5}" type="presParOf" srcId="{CA17772A-928C-DD44-B86C-7E54A91B2542}" destId="{38DDA8AC-967C-C848-97A6-BFA0F1D63D1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8A4F07-8236-4B23-B818-1E4D596EAE3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601DBE-FBB3-4A08-8930-8146946D6291}">
      <dgm:prSet/>
      <dgm:spPr/>
      <dgm:t>
        <a:bodyPr/>
        <a:lstStyle/>
        <a:p>
          <a:pPr>
            <a:defRPr cap="all"/>
          </a:pPr>
          <a:r>
            <a:rPr lang="en-US"/>
            <a:t>Lack of access to care</a:t>
          </a:r>
        </a:p>
      </dgm:t>
    </dgm:pt>
    <dgm:pt modelId="{87BE8A2C-E04D-45FA-B3BC-43F17E9812A4}" type="parTrans" cxnId="{53F9BE95-D844-4B27-9F02-A56559B389FD}">
      <dgm:prSet/>
      <dgm:spPr/>
      <dgm:t>
        <a:bodyPr/>
        <a:lstStyle/>
        <a:p>
          <a:endParaRPr lang="en-US"/>
        </a:p>
      </dgm:t>
    </dgm:pt>
    <dgm:pt modelId="{97A1C87E-17C0-4F59-B221-B1A6CD1BB41B}" type="sibTrans" cxnId="{53F9BE95-D844-4B27-9F02-A56559B389FD}">
      <dgm:prSet/>
      <dgm:spPr/>
      <dgm:t>
        <a:bodyPr/>
        <a:lstStyle/>
        <a:p>
          <a:endParaRPr lang="en-US"/>
        </a:p>
      </dgm:t>
    </dgm:pt>
    <dgm:pt modelId="{E080171F-441B-4C34-A2BD-CB60B622480F}">
      <dgm:prSet/>
      <dgm:spPr/>
      <dgm:t>
        <a:bodyPr/>
        <a:lstStyle/>
        <a:p>
          <a:pPr>
            <a:defRPr cap="all"/>
          </a:pPr>
          <a:r>
            <a:rPr lang="en-US"/>
            <a:t>Delayed Diagnosis</a:t>
          </a:r>
        </a:p>
      </dgm:t>
    </dgm:pt>
    <dgm:pt modelId="{95462E83-5C7C-495F-AE10-D3BB2F09C975}" type="parTrans" cxnId="{98918EAE-7C70-44A7-B6E2-961B3C9F6A66}">
      <dgm:prSet/>
      <dgm:spPr/>
      <dgm:t>
        <a:bodyPr/>
        <a:lstStyle/>
        <a:p>
          <a:endParaRPr lang="en-US"/>
        </a:p>
      </dgm:t>
    </dgm:pt>
    <dgm:pt modelId="{E585C3CE-A1FA-42F4-90C3-8F3C081FEF10}" type="sibTrans" cxnId="{98918EAE-7C70-44A7-B6E2-961B3C9F6A66}">
      <dgm:prSet/>
      <dgm:spPr/>
      <dgm:t>
        <a:bodyPr/>
        <a:lstStyle/>
        <a:p>
          <a:endParaRPr lang="en-US"/>
        </a:p>
      </dgm:t>
    </dgm:pt>
    <dgm:pt modelId="{AC458860-65EE-478B-B759-FBFDB1241CE3}">
      <dgm:prSet/>
      <dgm:spPr/>
      <dgm:t>
        <a:bodyPr/>
        <a:lstStyle/>
        <a:p>
          <a:pPr>
            <a:defRPr cap="all"/>
          </a:pPr>
          <a:r>
            <a:rPr lang="en-US"/>
            <a:t>Failure to recognize warning signs</a:t>
          </a:r>
        </a:p>
      </dgm:t>
    </dgm:pt>
    <dgm:pt modelId="{088F9958-38D3-49D2-861D-A430311A15D0}" type="parTrans" cxnId="{0DA7F07C-6DA6-4ADD-9C3E-7772111E6F8D}">
      <dgm:prSet/>
      <dgm:spPr/>
      <dgm:t>
        <a:bodyPr/>
        <a:lstStyle/>
        <a:p>
          <a:endParaRPr lang="en-US"/>
        </a:p>
      </dgm:t>
    </dgm:pt>
    <dgm:pt modelId="{91B17055-E1B6-4E30-97C8-95B3FDC431C2}" type="sibTrans" cxnId="{0DA7F07C-6DA6-4ADD-9C3E-7772111E6F8D}">
      <dgm:prSet/>
      <dgm:spPr/>
      <dgm:t>
        <a:bodyPr/>
        <a:lstStyle/>
        <a:p>
          <a:endParaRPr lang="en-US"/>
        </a:p>
      </dgm:t>
    </dgm:pt>
    <dgm:pt modelId="{5885F29C-0211-47DD-9630-50F3F2FD74B5}">
      <dgm:prSet/>
      <dgm:spPr/>
      <dgm:t>
        <a:bodyPr/>
        <a:lstStyle/>
        <a:p>
          <a:pPr>
            <a:defRPr cap="all"/>
          </a:pPr>
          <a:r>
            <a:rPr lang="en-US"/>
            <a:t>Management of pre-existing conditions</a:t>
          </a:r>
        </a:p>
      </dgm:t>
    </dgm:pt>
    <dgm:pt modelId="{22569719-4EC2-4D1B-9B3D-AFED17C186C9}" type="parTrans" cxnId="{4AD61686-21F3-40A2-8DBC-24760F9FE79F}">
      <dgm:prSet/>
      <dgm:spPr/>
      <dgm:t>
        <a:bodyPr/>
        <a:lstStyle/>
        <a:p>
          <a:endParaRPr lang="en-US"/>
        </a:p>
      </dgm:t>
    </dgm:pt>
    <dgm:pt modelId="{2E206620-E032-4552-881E-AA51BC4A792E}" type="sibTrans" cxnId="{4AD61686-21F3-40A2-8DBC-24760F9FE79F}">
      <dgm:prSet/>
      <dgm:spPr/>
      <dgm:t>
        <a:bodyPr/>
        <a:lstStyle/>
        <a:p>
          <a:endParaRPr lang="en-US"/>
        </a:p>
      </dgm:t>
    </dgm:pt>
    <dgm:pt modelId="{445F431F-A4DE-4623-B81A-F7CF6D388349}" type="pres">
      <dgm:prSet presAssocID="{718A4F07-8236-4B23-B818-1E4D596EAE34}" presName="root" presStyleCnt="0">
        <dgm:presLayoutVars>
          <dgm:dir/>
          <dgm:resizeHandles val="exact"/>
        </dgm:presLayoutVars>
      </dgm:prSet>
      <dgm:spPr/>
    </dgm:pt>
    <dgm:pt modelId="{776F4778-2FCA-4677-8EA8-F54AB5CAB4A1}" type="pres">
      <dgm:prSet presAssocID="{EC601DBE-FBB3-4A08-8930-8146946D6291}" presName="compNode" presStyleCnt="0"/>
      <dgm:spPr/>
    </dgm:pt>
    <dgm:pt modelId="{093EBBB7-ACD4-41F7-B7C6-8D840465C85D}" type="pres">
      <dgm:prSet presAssocID="{EC601DBE-FBB3-4A08-8930-8146946D6291}" presName="iconBgRect" presStyleLbl="bgShp" presStyleIdx="0" presStyleCnt="4"/>
      <dgm:spPr>
        <a:prstGeom prst="round2DiagRect">
          <a:avLst>
            <a:gd name="adj1" fmla="val 29727"/>
            <a:gd name="adj2" fmla="val 0"/>
          </a:avLst>
        </a:prstGeom>
      </dgm:spPr>
    </dgm:pt>
    <dgm:pt modelId="{008FFA3F-EE0A-4DC7-B573-B9373B667322}" type="pres">
      <dgm:prSet presAssocID="{EC601DBE-FBB3-4A08-8930-8146946D62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16F05B1-A05E-4722-8384-D8362494B33E}" type="pres">
      <dgm:prSet presAssocID="{EC601DBE-FBB3-4A08-8930-8146946D6291}" presName="spaceRect" presStyleCnt="0"/>
      <dgm:spPr/>
    </dgm:pt>
    <dgm:pt modelId="{4C93A428-DE63-4FFE-8CA8-6E90AD1355D7}" type="pres">
      <dgm:prSet presAssocID="{EC601DBE-FBB3-4A08-8930-8146946D6291}" presName="textRect" presStyleLbl="revTx" presStyleIdx="0" presStyleCnt="4">
        <dgm:presLayoutVars>
          <dgm:chMax val="1"/>
          <dgm:chPref val="1"/>
        </dgm:presLayoutVars>
      </dgm:prSet>
      <dgm:spPr/>
    </dgm:pt>
    <dgm:pt modelId="{2C29F79F-907B-4D61-B05B-4B676DDB0D61}" type="pres">
      <dgm:prSet presAssocID="{97A1C87E-17C0-4F59-B221-B1A6CD1BB41B}" presName="sibTrans" presStyleCnt="0"/>
      <dgm:spPr/>
    </dgm:pt>
    <dgm:pt modelId="{E6901D77-5033-4B7B-B767-28B702172EA8}" type="pres">
      <dgm:prSet presAssocID="{E080171F-441B-4C34-A2BD-CB60B622480F}" presName="compNode" presStyleCnt="0"/>
      <dgm:spPr/>
    </dgm:pt>
    <dgm:pt modelId="{D73D635A-8970-4302-8625-97BFEE076B96}" type="pres">
      <dgm:prSet presAssocID="{E080171F-441B-4C34-A2BD-CB60B622480F}" presName="iconBgRect" presStyleLbl="bgShp" presStyleIdx="1" presStyleCnt="4"/>
      <dgm:spPr>
        <a:prstGeom prst="round2DiagRect">
          <a:avLst>
            <a:gd name="adj1" fmla="val 29727"/>
            <a:gd name="adj2" fmla="val 0"/>
          </a:avLst>
        </a:prstGeom>
      </dgm:spPr>
    </dgm:pt>
    <dgm:pt modelId="{ADDF6759-5892-4E3D-99E6-2722BA9C9B41}" type="pres">
      <dgm:prSet presAssocID="{E080171F-441B-4C34-A2BD-CB60B62248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CDC45BA-DE10-4819-B5D8-AA8A3CEE4F4D}" type="pres">
      <dgm:prSet presAssocID="{E080171F-441B-4C34-A2BD-CB60B622480F}" presName="spaceRect" presStyleCnt="0"/>
      <dgm:spPr/>
    </dgm:pt>
    <dgm:pt modelId="{D394F2E0-EA27-46A3-8B16-2D8BFC7FDCD8}" type="pres">
      <dgm:prSet presAssocID="{E080171F-441B-4C34-A2BD-CB60B622480F}" presName="textRect" presStyleLbl="revTx" presStyleIdx="1" presStyleCnt="4">
        <dgm:presLayoutVars>
          <dgm:chMax val="1"/>
          <dgm:chPref val="1"/>
        </dgm:presLayoutVars>
      </dgm:prSet>
      <dgm:spPr/>
    </dgm:pt>
    <dgm:pt modelId="{DDC038A1-4F2B-49FF-BB2D-59E7682457FC}" type="pres">
      <dgm:prSet presAssocID="{E585C3CE-A1FA-42F4-90C3-8F3C081FEF10}" presName="sibTrans" presStyleCnt="0"/>
      <dgm:spPr/>
    </dgm:pt>
    <dgm:pt modelId="{A571D656-B113-4211-B8D2-736D07F68DD8}" type="pres">
      <dgm:prSet presAssocID="{AC458860-65EE-478B-B759-FBFDB1241CE3}" presName="compNode" presStyleCnt="0"/>
      <dgm:spPr/>
    </dgm:pt>
    <dgm:pt modelId="{AA00EEB6-50FC-4BA6-B080-E9489EB78759}" type="pres">
      <dgm:prSet presAssocID="{AC458860-65EE-478B-B759-FBFDB1241CE3}" presName="iconBgRect" presStyleLbl="bgShp" presStyleIdx="2" presStyleCnt="4"/>
      <dgm:spPr>
        <a:prstGeom prst="round2DiagRect">
          <a:avLst>
            <a:gd name="adj1" fmla="val 29727"/>
            <a:gd name="adj2" fmla="val 0"/>
          </a:avLst>
        </a:prstGeom>
      </dgm:spPr>
    </dgm:pt>
    <dgm:pt modelId="{841D3724-6E09-4E86-8C9B-FDB16C898C20}" type="pres">
      <dgm:prSet presAssocID="{AC458860-65EE-478B-B759-FBFDB1241C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BE5FF0AF-78B8-40E4-8D1F-F67E4EB1D4B0}" type="pres">
      <dgm:prSet presAssocID="{AC458860-65EE-478B-B759-FBFDB1241CE3}" presName="spaceRect" presStyleCnt="0"/>
      <dgm:spPr/>
    </dgm:pt>
    <dgm:pt modelId="{B2DD9B04-626A-4887-87C4-83FBC68426E6}" type="pres">
      <dgm:prSet presAssocID="{AC458860-65EE-478B-B759-FBFDB1241CE3}" presName="textRect" presStyleLbl="revTx" presStyleIdx="2" presStyleCnt="4">
        <dgm:presLayoutVars>
          <dgm:chMax val="1"/>
          <dgm:chPref val="1"/>
        </dgm:presLayoutVars>
      </dgm:prSet>
      <dgm:spPr/>
    </dgm:pt>
    <dgm:pt modelId="{E3C1815A-A715-4366-B4DB-592D3DF77842}" type="pres">
      <dgm:prSet presAssocID="{91B17055-E1B6-4E30-97C8-95B3FDC431C2}" presName="sibTrans" presStyleCnt="0"/>
      <dgm:spPr/>
    </dgm:pt>
    <dgm:pt modelId="{D3105139-9C4A-4E21-A7B5-1779F80AE621}" type="pres">
      <dgm:prSet presAssocID="{5885F29C-0211-47DD-9630-50F3F2FD74B5}" presName="compNode" presStyleCnt="0"/>
      <dgm:spPr/>
    </dgm:pt>
    <dgm:pt modelId="{E1E12502-1DBF-4B06-849D-D5C564A4C36D}" type="pres">
      <dgm:prSet presAssocID="{5885F29C-0211-47DD-9630-50F3F2FD74B5}" presName="iconBgRect" presStyleLbl="bgShp" presStyleIdx="3" presStyleCnt="4"/>
      <dgm:spPr>
        <a:prstGeom prst="round2DiagRect">
          <a:avLst>
            <a:gd name="adj1" fmla="val 29727"/>
            <a:gd name="adj2" fmla="val 0"/>
          </a:avLst>
        </a:prstGeom>
      </dgm:spPr>
    </dgm:pt>
    <dgm:pt modelId="{F67CCC4E-A14E-4E7B-99B2-4076D207FD1F}" type="pres">
      <dgm:prSet presAssocID="{5885F29C-0211-47DD-9630-50F3F2FD74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33B3BCE8-74B9-4F2D-8EC3-A876609481A6}" type="pres">
      <dgm:prSet presAssocID="{5885F29C-0211-47DD-9630-50F3F2FD74B5}" presName="spaceRect" presStyleCnt="0"/>
      <dgm:spPr/>
    </dgm:pt>
    <dgm:pt modelId="{E5FE5492-814E-4858-89C2-A5B61EF87532}" type="pres">
      <dgm:prSet presAssocID="{5885F29C-0211-47DD-9630-50F3F2FD74B5}" presName="textRect" presStyleLbl="revTx" presStyleIdx="3" presStyleCnt="4">
        <dgm:presLayoutVars>
          <dgm:chMax val="1"/>
          <dgm:chPref val="1"/>
        </dgm:presLayoutVars>
      </dgm:prSet>
      <dgm:spPr/>
    </dgm:pt>
  </dgm:ptLst>
  <dgm:cxnLst>
    <dgm:cxn modelId="{1C454D2B-AE11-4CCB-B158-2010694D026D}" type="presOf" srcId="{718A4F07-8236-4B23-B818-1E4D596EAE34}" destId="{445F431F-A4DE-4623-B81A-F7CF6D388349}" srcOrd="0" destOrd="0" presId="urn:microsoft.com/office/officeart/2018/5/layout/IconLeafLabelList"/>
    <dgm:cxn modelId="{C7F81758-9FC0-402D-BCF5-40D783A09708}" type="presOf" srcId="{E080171F-441B-4C34-A2BD-CB60B622480F}" destId="{D394F2E0-EA27-46A3-8B16-2D8BFC7FDCD8}" srcOrd="0" destOrd="0" presId="urn:microsoft.com/office/officeart/2018/5/layout/IconLeafLabelList"/>
    <dgm:cxn modelId="{5F107968-C0EF-4FEF-BFAA-C3847817F770}" type="presOf" srcId="{5885F29C-0211-47DD-9630-50F3F2FD74B5}" destId="{E5FE5492-814E-4858-89C2-A5B61EF87532}" srcOrd="0" destOrd="0" presId="urn:microsoft.com/office/officeart/2018/5/layout/IconLeafLabelList"/>
    <dgm:cxn modelId="{0DA7F07C-6DA6-4ADD-9C3E-7772111E6F8D}" srcId="{718A4F07-8236-4B23-B818-1E4D596EAE34}" destId="{AC458860-65EE-478B-B759-FBFDB1241CE3}" srcOrd="2" destOrd="0" parTransId="{088F9958-38D3-49D2-861D-A430311A15D0}" sibTransId="{91B17055-E1B6-4E30-97C8-95B3FDC431C2}"/>
    <dgm:cxn modelId="{4AD61686-21F3-40A2-8DBC-24760F9FE79F}" srcId="{718A4F07-8236-4B23-B818-1E4D596EAE34}" destId="{5885F29C-0211-47DD-9630-50F3F2FD74B5}" srcOrd="3" destOrd="0" parTransId="{22569719-4EC2-4D1B-9B3D-AFED17C186C9}" sibTransId="{2E206620-E032-4552-881E-AA51BC4A792E}"/>
    <dgm:cxn modelId="{53F9BE95-D844-4B27-9F02-A56559B389FD}" srcId="{718A4F07-8236-4B23-B818-1E4D596EAE34}" destId="{EC601DBE-FBB3-4A08-8930-8146946D6291}" srcOrd="0" destOrd="0" parTransId="{87BE8A2C-E04D-45FA-B3BC-43F17E9812A4}" sibTransId="{97A1C87E-17C0-4F59-B221-B1A6CD1BB41B}"/>
    <dgm:cxn modelId="{98918EAE-7C70-44A7-B6E2-961B3C9F6A66}" srcId="{718A4F07-8236-4B23-B818-1E4D596EAE34}" destId="{E080171F-441B-4C34-A2BD-CB60B622480F}" srcOrd="1" destOrd="0" parTransId="{95462E83-5C7C-495F-AE10-D3BB2F09C975}" sibTransId="{E585C3CE-A1FA-42F4-90C3-8F3C081FEF10}"/>
    <dgm:cxn modelId="{832E83B1-3902-4A3F-9826-71AA1F45104E}" type="presOf" srcId="{EC601DBE-FBB3-4A08-8930-8146946D6291}" destId="{4C93A428-DE63-4FFE-8CA8-6E90AD1355D7}" srcOrd="0" destOrd="0" presId="urn:microsoft.com/office/officeart/2018/5/layout/IconLeafLabelList"/>
    <dgm:cxn modelId="{81522DDC-2141-4005-AE3F-CC6BE3D9DFC3}" type="presOf" srcId="{AC458860-65EE-478B-B759-FBFDB1241CE3}" destId="{B2DD9B04-626A-4887-87C4-83FBC68426E6}" srcOrd="0" destOrd="0" presId="urn:microsoft.com/office/officeart/2018/5/layout/IconLeafLabelList"/>
    <dgm:cxn modelId="{558D48C0-956C-41C2-98E8-B4A9FCF4B8EA}" type="presParOf" srcId="{445F431F-A4DE-4623-B81A-F7CF6D388349}" destId="{776F4778-2FCA-4677-8EA8-F54AB5CAB4A1}" srcOrd="0" destOrd="0" presId="urn:microsoft.com/office/officeart/2018/5/layout/IconLeafLabelList"/>
    <dgm:cxn modelId="{7DF7C6C7-2ED0-4BFE-809E-C1EA5773BFA6}" type="presParOf" srcId="{776F4778-2FCA-4677-8EA8-F54AB5CAB4A1}" destId="{093EBBB7-ACD4-41F7-B7C6-8D840465C85D}" srcOrd="0" destOrd="0" presId="urn:microsoft.com/office/officeart/2018/5/layout/IconLeafLabelList"/>
    <dgm:cxn modelId="{EACEB967-50BA-447F-B105-42D87C3F1352}" type="presParOf" srcId="{776F4778-2FCA-4677-8EA8-F54AB5CAB4A1}" destId="{008FFA3F-EE0A-4DC7-B573-B9373B667322}" srcOrd="1" destOrd="0" presId="urn:microsoft.com/office/officeart/2018/5/layout/IconLeafLabelList"/>
    <dgm:cxn modelId="{A0D94100-30F2-4D08-87FC-7557702C9792}" type="presParOf" srcId="{776F4778-2FCA-4677-8EA8-F54AB5CAB4A1}" destId="{F16F05B1-A05E-4722-8384-D8362494B33E}" srcOrd="2" destOrd="0" presId="urn:microsoft.com/office/officeart/2018/5/layout/IconLeafLabelList"/>
    <dgm:cxn modelId="{6C6F4760-2DB0-4B50-8577-B0648CA6D2DC}" type="presParOf" srcId="{776F4778-2FCA-4677-8EA8-F54AB5CAB4A1}" destId="{4C93A428-DE63-4FFE-8CA8-6E90AD1355D7}" srcOrd="3" destOrd="0" presId="urn:microsoft.com/office/officeart/2018/5/layout/IconLeafLabelList"/>
    <dgm:cxn modelId="{CEA43956-1FEF-4B31-A428-F5EF919F825C}" type="presParOf" srcId="{445F431F-A4DE-4623-B81A-F7CF6D388349}" destId="{2C29F79F-907B-4D61-B05B-4B676DDB0D61}" srcOrd="1" destOrd="0" presId="urn:microsoft.com/office/officeart/2018/5/layout/IconLeafLabelList"/>
    <dgm:cxn modelId="{CF878016-9B50-4D4D-A617-126A15D9F785}" type="presParOf" srcId="{445F431F-A4DE-4623-B81A-F7CF6D388349}" destId="{E6901D77-5033-4B7B-B767-28B702172EA8}" srcOrd="2" destOrd="0" presId="urn:microsoft.com/office/officeart/2018/5/layout/IconLeafLabelList"/>
    <dgm:cxn modelId="{4CF4C80D-3974-4103-B11A-C57C4A6D7372}" type="presParOf" srcId="{E6901D77-5033-4B7B-B767-28B702172EA8}" destId="{D73D635A-8970-4302-8625-97BFEE076B96}" srcOrd="0" destOrd="0" presId="urn:microsoft.com/office/officeart/2018/5/layout/IconLeafLabelList"/>
    <dgm:cxn modelId="{C92AC641-0C49-4703-A4E4-11502BF1A921}" type="presParOf" srcId="{E6901D77-5033-4B7B-B767-28B702172EA8}" destId="{ADDF6759-5892-4E3D-99E6-2722BA9C9B41}" srcOrd="1" destOrd="0" presId="urn:microsoft.com/office/officeart/2018/5/layout/IconLeafLabelList"/>
    <dgm:cxn modelId="{F98FD0AC-2FF9-4F76-A2EC-413FB0C4D271}" type="presParOf" srcId="{E6901D77-5033-4B7B-B767-28B702172EA8}" destId="{8CDC45BA-DE10-4819-B5D8-AA8A3CEE4F4D}" srcOrd="2" destOrd="0" presId="urn:microsoft.com/office/officeart/2018/5/layout/IconLeafLabelList"/>
    <dgm:cxn modelId="{9918DE2C-5FC0-489E-90D6-E2FE1BAB72FB}" type="presParOf" srcId="{E6901D77-5033-4B7B-B767-28B702172EA8}" destId="{D394F2E0-EA27-46A3-8B16-2D8BFC7FDCD8}" srcOrd="3" destOrd="0" presId="urn:microsoft.com/office/officeart/2018/5/layout/IconLeafLabelList"/>
    <dgm:cxn modelId="{403B800C-D726-4E47-A7BD-A90074CAFF71}" type="presParOf" srcId="{445F431F-A4DE-4623-B81A-F7CF6D388349}" destId="{DDC038A1-4F2B-49FF-BB2D-59E7682457FC}" srcOrd="3" destOrd="0" presId="urn:microsoft.com/office/officeart/2018/5/layout/IconLeafLabelList"/>
    <dgm:cxn modelId="{44DF3C0F-3B9A-485F-A3D3-597EC5F9820D}" type="presParOf" srcId="{445F431F-A4DE-4623-B81A-F7CF6D388349}" destId="{A571D656-B113-4211-B8D2-736D07F68DD8}" srcOrd="4" destOrd="0" presId="urn:microsoft.com/office/officeart/2018/5/layout/IconLeafLabelList"/>
    <dgm:cxn modelId="{1C84B5BA-B1A8-4255-80E1-8788D1743AC4}" type="presParOf" srcId="{A571D656-B113-4211-B8D2-736D07F68DD8}" destId="{AA00EEB6-50FC-4BA6-B080-E9489EB78759}" srcOrd="0" destOrd="0" presId="urn:microsoft.com/office/officeart/2018/5/layout/IconLeafLabelList"/>
    <dgm:cxn modelId="{2DE253EC-B9B6-4EE7-9A0E-6ED63E054B98}" type="presParOf" srcId="{A571D656-B113-4211-B8D2-736D07F68DD8}" destId="{841D3724-6E09-4E86-8C9B-FDB16C898C20}" srcOrd="1" destOrd="0" presId="urn:microsoft.com/office/officeart/2018/5/layout/IconLeafLabelList"/>
    <dgm:cxn modelId="{11B6BA7F-23AB-4260-A14B-FCA2E543A09D}" type="presParOf" srcId="{A571D656-B113-4211-B8D2-736D07F68DD8}" destId="{BE5FF0AF-78B8-40E4-8D1F-F67E4EB1D4B0}" srcOrd="2" destOrd="0" presId="urn:microsoft.com/office/officeart/2018/5/layout/IconLeafLabelList"/>
    <dgm:cxn modelId="{56CC79EA-8217-4394-B1F3-3744FEB37318}" type="presParOf" srcId="{A571D656-B113-4211-B8D2-736D07F68DD8}" destId="{B2DD9B04-626A-4887-87C4-83FBC68426E6}" srcOrd="3" destOrd="0" presId="urn:microsoft.com/office/officeart/2018/5/layout/IconLeafLabelList"/>
    <dgm:cxn modelId="{94BDEF8F-F6DF-48FE-9D9C-4A8BE0B878A5}" type="presParOf" srcId="{445F431F-A4DE-4623-B81A-F7CF6D388349}" destId="{E3C1815A-A715-4366-B4DB-592D3DF77842}" srcOrd="5" destOrd="0" presId="urn:microsoft.com/office/officeart/2018/5/layout/IconLeafLabelList"/>
    <dgm:cxn modelId="{2B7DF498-FAB2-4291-84D6-9763E5DF3967}" type="presParOf" srcId="{445F431F-A4DE-4623-B81A-F7CF6D388349}" destId="{D3105139-9C4A-4E21-A7B5-1779F80AE621}" srcOrd="6" destOrd="0" presId="urn:microsoft.com/office/officeart/2018/5/layout/IconLeafLabelList"/>
    <dgm:cxn modelId="{72FA9AF1-04D2-40E2-88CA-53B17EC3291A}" type="presParOf" srcId="{D3105139-9C4A-4E21-A7B5-1779F80AE621}" destId="{E1E12502-1DBF-4B06-849D-D5C564A4C36D}" srcOrd="0" destOrd="0" presId="urn:microsoft.com/office/officeart/2018/5/layout/IconLeafLabelList"/>
    <dgm:cxn modelId="{517E800C-3D2B-49AA-84BE-3F4FF21AA10D}" type="presParOf" srcId="{D3105139-9C4A-4E21-A7B5-1779F80AE621}" destId="{F67CCC4E-A14E-4E7B-99B2-4076D207FD1F}" srcOrd="1" destOrd="0" presId="urn:microsoft.com/office/officeart/2018/5/layout/IconLeafLabelList"/>
    <dgm:cxn modelId="{2E07034B-1C49-4E4F-9981-31B7D45EC041}" type="presParOf" srcId="{D3105139-9C4A-4E21-A7B5-1779F80AE621}" destId="{33B3BCE8-74B9-4F2D-8EC3-A876609481A6}" srcOrd="2" destOrd="0" presId="urn:microsoft.com/office/officeart/2018/5/layout/IconLeafLabelList"/>
    <dgm:cxn modelId="{2036011F-4692-41FC-AA18-3A827BB1C36C}" type="presParOf" srcId="{D3105139-9C4A-4E21-A7B5-1779F80AE621}" destId="{E5FE5492-814E-4858-89C2-A5B61EF8753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F9B8C1-1BE0-4151-B2BC-4EB32B7FA1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7A7286-54B0-4E9B-9CE9-518FB3322A35}">
      <dgm:prSet/>
      <dgm:spPr/>
      <dgm:t>
        <a:bodyPr/>
        <a:lstStyle/>
        <a:p>
          <a:r>
            <a:rPr lang="en-US" b="0" baseline="0"/>
            <a:t>Fear</a:t>
          </a:r>
          <a:endParaRPr lang="en-US"/>
        </a:p>
      </dgm:t>
    </dgm:pt>
    <dgm:pt modelId="{6BC72BE1-0114-4807-A97E-C212F14837ED}" type="parTrans" cxnId="{132A9D55-9A37-4749-8C81-9F9861FEE9A0}">
      <dgm:prSet/>
      <dgm:spPr/>
      <dgm:t>
        <a:bodyPr/>
        <a:lstStyle/>
        <a:p>
          <a:endParaRPr lang="en-US"/>
        </a:p>
      </dgm:t>
    </dgm:pt>
    <dgm:pt modelId="{5893A98A-4706-4057-8DE0-FA3F41250CCF}" type="sibTrans" cxnId="{132A9D55-9A37-4749-8C81-9F9861FEE9A0}">
      <dgm:prSet/>
      <dgm:spPr/>
      <dgm:t>
        <a:bodyPr/>
        <a:lstStyle/>
        <a:p>
          <a:endParaRPr lang="en-US"/>
        </a:p>
      </dgm:t>
    </dgm:pt>
    <dgm:pt modelId="{98D04706-7D59-40F0-8E5F-0CC6155E67BE}">
      <dgm:prSet/>
      <dgm:spPr/>
      <dgm:t>
        <a:bodyPr/>
        <a:lstStyle/>
        <a:p>
          <a:r>
            <a:rPr lang="en-US" b="0" baseline="0"/>
            <a:t>Lack of trust</a:t>
          </a:r>
          <a:endParaRPr lang="en-US"/>
        </a:p>
      </dgm:t>
    </dgm:pt>
    <dgm:pt modelId="{8870D6A4-035F-4BE3-8C96-B9C019838876}" type="parTrans" cxnId="{B551FE7E-DA37-49EE-AC51-AF27ED781CCF}">
      <dgm:prSet/>
      <dgm:spPr/>
      <dgm:t>
        <a:bodyPr/>
        <a:lstStyle/>
        <a:p>
          <a:endParaRPr lang="en-US"/>
        </a:p>
      </dgm:t>
    </dgm:pt>
    <dgm:pt modelId="{F902F7BB-2616-4AD4-B34D-CF49555D1BE4}" type="sibTrans" cxnId="{B551FE7E-DA37-49EE-AC51-AF27ED781CCF}">
      <dgm:prSet/>
      <dgm:spPr/>
      <dgm:t>
        <a:bodyPr/>
        <a:lstStyle/>
        <a:p>
          <a:endParaRPr lang="en-US"/>
        </a:p>
      </dgm:t>
    </dgm:pt>
    <dgm:pt modelId="{1B8D2577-5C17-4051-AF17-8D647734AF40}">
      <dgm:prSet/>
      <dgm:spPr/>
      <dgm:t>
        <a:bodyPr/>
        <a:lstStyle/>
        <a:p>
          <a:r>
            <a:rPr lang="en-US" b="0" baseline="0"/>
            <a:t>Lower self esteem</a:t>
          </a:r>
          <a:endParaRPr lang="en-US"/>
        </a:p>
      </dgm:t>
    </dgm:pt>
    <dgm:pt modelId="{409340DB-7797-478C-B2CC-0BFE91687FF1}" type="parTrans" cxnId="{71E6227F-4899-4A64-BD69-7DAFD790F932}">
      <dgm:prSet/>
      <dgm:spPr/>
      <dgm:t>
        <a:bodyPr/>
        <a:lstStyle/>
        <a:p>
          <a:endParaRPr lang="en-US"/>
        </a:p>
      </dgm:t>
    </dgm:pt>
    <dgm:pt modelId="{17EEE97F-7C55-453F-8704-85791DCCFDBC}" type="sibTrans" cxnId="{71E6227F-4899-4A64-BD69-7DAFD790F932}">
      <dgm:prSet/>
      <dgm:spPr/>
      <dgm:t>
        <a:bodyPr/>
        <a:lstStyle/>
        <a:p>
          <a:endParaRPr lang="en-US"/>
        </a:p>
      </dgm:t>
    </dgm:pt>
    <dgm:pt modelId="{C76F9893-F866-46FD-9CF0-7BBEDCCC2EE1}">
      <dgm:prSet/>
      <dgm:spPr/>
      <dgm:t>
        <a:bodyPr/>
        <a:lstStyle/>
        <a:p>
          <a:r>
            <a:rPr lang="en-US" b="0" baseline="0"/>
            <a:t>Internalized racism</a:t>
          </a:r>
          <a:endParaRPr lang="en-US"/>
        </a:p>
      </dgm:t>
    </dgm:pt>
    <dgm:pt modelId="{C3B664A8-8276-47C6-B3F7-8A63BD93B4D5}" type="parTrans" cxnId="{D82E7835-9A23-4310-9995-C83E7B050470}">
      <dgm:prSet/>
      <dgm:spPr/>
      <dgm:t>
        <a:bodyPr/>
        <a:lstStyle/>
        <a:p>
          <a:endParaRPr lang="en-US"/>
        </a:p>
      </dgm:t>
    </dgm:pt>
    <dgm:pt modelId="{FBE6E1F5-9AA7-4238-9573-B7B61BBF811B}" type="sibTrans" cxnId="{D82E7835-9A23-4310-9995-C83E7B050470}">
      <dgm:prSet/>
      <dgm:spPr/>
      <dgm:t>
        <a:bodyPr/>
        <a:lstStyle/>
        <a:p>
          <a:endParaRPr lang="en-US"/>
        </a:p>
      </dgm:t>
    </dgm:pt>
    <dgm:pt modelId="{BD580751-2D36-AB42-AE44-45AC8844B712}" type="pres">
      <dgm:prSet presAssocID="{1CF9B8C1-1BE0-4151-B2BC-4EB32B7FA128}" presName="linear" presStyleCnt="0">
        <dgm:presLayoutVars>
          <dgm:animLvl val="lvl"/>
          <dgm:resizeHandles val="exact"/>
        </dgm:presLayoutVars>
      </dgm:prSet>
      <dgm:spPr/>
    </dgm:pt>
    <dgm:pt modelId="{4EA337C6-BF67-4748-82AC-B543170D9C9B}" type="pres">
      <dgm:prSet presAssocID="{B37A7286-54B0-4E9B-9CE9-518FB3322A35}" presName="parentText" presStyleLbl="node1" presStyleIdx="0" presStyleCnt="4">
        <dgm:presLayoutVars>
          <dgm:chMax val="0"/>
          <dgm:bulletEnabled val="1"/>
        </dgm:presLayoutVars>
      </dgm:prSet>
      <dgm:spPr/>
    </dgm:pt>
    <dgm:pt modelId="{05E5FBC8-1E9C-9040-9B87-E0CBBEF5DF67}" type="pres">
      <dgm:prSet presAssocID="{5893A98A-4706-4057-8DE0-FA3F41250CCF}" presName="spacer" presStyleCnt="0"/>
      <dgm:spPr/>
    </dgm:pt>
    <dgm:pt modelId="{0511975C-0C02-584C-BC36-44C4252A242A}" type="pres">
      <dgm:prSet presAssocID="{98D04706-7D59-40F0-8E5F-0CC6155E67BE}" presName="parentText" presStyleLbl="node1" presStyleIdx="1" presStyleCnt="4">
        <dgm:presLayoutVars>
          <dgm:chMax val="0"/>
          <dgm:bulletEnabled val="1"/>
        </dgm:presLayoutVars>
      </dgm:prSet>
      <dgm:spPr/>
    </dgm:pt>
    <dgm:pt modelId="{4070901B-E57A-6C4C-9F75-25DB9EA02852}" type="pres">
      <dgm:prSet presAssocID="{F902F7BB-2616-4AD4-B34D-CF49555D1BE4}" presName="spacer" presStyleCnt="0"/>
      <dgm:spPr/>
    </dgm:pt>
    <dgm:pt modelId="{9A44585F-6464-B949-BD36-8549BEB7F999}" type="pres">
      <dgm:prSet presAssocID="{1B8D2577-5C17-4051-AF17-8D647734AF40}" presName="parentText" presStyleLbl="node1" presStyleIdx="2" presStyleCnt="4">
        <dgm:presLayoutVars>
          <dgm:chMax val="0"/>
          <dgm:bulletEnabled val="1"/>
        </dgm:presLayoutVars>
      </dgm:prSet>
      <dgm:spPr/>
    </dgm:pt>
    <dgm:pt modelId="{CB82551F-62D2-7B48-8B25-657724F6DBB5}" type="pres">
      <dgm:prSet presAssocID="{17EEE97F-7C55-453F-8704-85791DCCFDBC}" presName="spacer" presStyleCnt="0"/>
      <dgm:spPr/>
    </dgm:pt>
    <dgm:pt modelId="{3F75F305-96A5-DD41-A6F1-9428E46F0BDB}" type="pres">
      <dgm:prSet presAssocID="{C76F9893-F866-46FD-9CF0-7BBEDCCC2EE1}" presName="parentText" presStyleLbl="node1" presStyleIdx="3" presStyleCnt="4">
        <dgm:presLayoutVars>
          <dgm:chMax val="0"/>
          <dgm:bulletEnabled val="1"/>
        </dgm:presLayoutVars>
      </dgm:prSet>
      <dgm:spPr/>
    </dgm:pt>
  </dgm:ptLst>
  <dgm:cxnLst>
    <dgm:cxn modelId="{F79E2F16-1D6D-4540-8D2B-34266BD0E741}" type="presOf" srcId="{C76F9893-F866-46FD-9CF0-7BBEDCCC2EE1}" destId="{3F75F305-96A5-DD41-A6F1-9428E46F0BDB}" srcOrd="0" destOrd="0" presId="urn:microsoft.com/office/officeart/2005/8/layout/vList2"/>
    <dgm:cxn modelId="{D82E7835-9A23-4310-9995-C83E7B050470}" srcId="{1CF9B8C1-1BE0-4151-B2BC-4EB32B7FA128}" destId="{C76F9893-F866-46FD-9CF0-7BBEDCCC2EE1}" srcOrd="3" destOrd="0" parTransId="{C3B664A8-8276-47C6-B3F7-8A63BD93B4D5}" sibTransId="{FBE6E1F5-9AA7-4238-9573-B7B61BBF811B}"/>
    <dgm:cxn modelId="{C9637837-CA23-9948-ABE0-D0F8458FC272}" type="presOf" srcId="{B37A7286-54B0-4E9B-9CE9-518FB3322A35}" destId="{4EA337C6-BF67-4748-82AC-B543170D9C9B}" srcOrd="0" destOrd="0" presId="urn:microsoft.com/office/officeart/2005/8/layout/vList2"/>
    <dgm:cxn modelId="{132A9D55-9A37-4749-8C81-9F9861FEE9A0}" srcId="{1CF9B8C1-1BE0-4151-B2BC-4EB32B7FA128}" destId="{B37A7286-54B0-4E9B-9CE9-518FB3322A35}" srcOrd="0" destOrd="0" parTransId="{6BC72BE1-0114-4807-A97E-C212F14837ED}" sibTransId="{5893A98A-4706-4057-8DE0-FA3F41250CCF}"/>
    <dgm:cxn modelId="{B551FE7E-DA37-49EE-AC51-AF27ED781CCF}" srcId="{1CF9B8C1-1BE0-4151-B2BC-4EB32B7FA128}" destId="{98D04706-7D59-40F0-8E5F-0CC6155E67BE}" srcOrd="1" destOrd="0" parTransId="{8870D6A4-035F-4BE3-8C96-B9C019838876}" sibTransId="{F902F7BB-2616-4AD4-B34D-CF49555D1BE4}"/>
    <dgm:cxn modelId="{71E6227F-4899-4A64-BD69-7DAFD790F932}" srcId="{1CF9B8C1-1BE0-4151-B2BC-4EB32B7FA128}" destId="{1B8D2577-5C17-4051-AF17-8D647734AF40}" srcOrd="2" destOrd="0" parTransId="{409340DB-7797-478C-B2CC-0BFE91687FF1}" sibTransId="{17EEE97F-7C55-453F-8704-85791DCCFDBC}"/>
    <dgm:cxn modelId="{496AA682-D97C-A042-8F9A-7857A3563E12}" type="presOf" srcId="{1CF9B8C1-1BE0-4151-B2BC-4EB32B7FA128}" destId="{BD580751-2D36-AB42-AE44-45AC8844B712}" srcOrd="0" destOrd="0" presId="urn:microsoft.com/office/officeart/2005/8/layout/vList2"/>
    <dgm:cxn modelId="{E7941E95-65F6-F145-B7C2-6C3F5D16FA86}" type="presOf" srcId="{1B8D2577-5C17-4051-AF17-8D647734AF40}" destId="{9A44585F-6464-B949-BD36-8549BEB7F999}" srcOrd="0" destOrd="0" presId="urn:microsoft.com/office/officeart/2005/8/layout/vList2"/>
    <dgm:cxn modelId="{D17F5FF8-64AF-5F49-BE22-9B07B25516B2}" type="presOf" srcId="{98D04706-7D59-40F0-8E5F-0CC6155E67BE}" destId="{0511975C-0C02-584C-BC36-44C4252A242A}" srcOrd="0" destOrd="0" presId="urn:microsoft.com/office/officeart/2005/8/layout/vList2"/>
    <dgm:cxn modelId="{CAC1CF62-6941-274C-AA82-86EF686880B7}" type="presParOf" srcId="{BD580751-2D36-AB42-AE44-45AC8844B712}" destId="{4EA337C6-BF67-4748-82AC-B543170D9C9B}" srcOrd="0" destOrd="0" presId="urn:microsoft.com/office/officeart/2005/8/layout/vList2"/>
    <dgm:cxn modelId="{F80F8EF2-5661-1048-A215-602B95A123C6}" type="presParOf" srcId="{BD580751-2D36-AB42-AE44-45AC8844B712}" destId="{05E5FBC8-1E9C-9040-9B87-E0CBBEF5DF67}" srcOrd="1" destOrd="0" presId="urn:microsoft.com/office/officeart/2005/8/layout/vList2"/>
    <dgm:cxn modelId="{A196EE15-E30D-6642-9C80-5A90F9E25ABA}" type="presParOf" srcId="{BD580751-2D36-AB42-AE44-45AC8844B712}" destId="{0511975C-0C02-584C-BC36-44C4252A242A}" srcOrd="2" destOrd="0" presId="urn:microsoft.com/office/officeart/2005/8/layout/vList2"/>
    <dgm:cxn modelId="{6EDA5189-181E-3845-8940-A02610F954AB}" type="presParOf" srcId="{BD580751-2D36-AB42-AE44-45AC8844B712}" destId="{4070901B-E57A-6C4C-9F75-25DB9EA02852}" srcOrd="3" destOrd="0" presId="urn:microsoft.com/office/officeart/2005/8/layout/vList2"/>
    <dgm:cxn modelId="{40CEEBCA-C6AB-6843-8B75-4E8E64D15836}" type="presParOf" srcId="{BD580751-2D36-AB42-AE44-45AC8844B712}" destId="{9A44585F-6464-B949-BD36-8549BEB7F999}" srcOrd="4" destOrd="0" presId="urn:microsoft.com/office/officeart/2005/8/layout/vList2"/>
    <dgm:cxn modelId="{E004CB51-CC7E-D94C-A1E9-4CB4197D3FED}" type="presParOf" srcId="{BD580751-2D36-AB42-AE44-45AC8844B712}" destId="{CB82551F-62D2-7B48-8B25-657724F6DBB5}" srcOrd="5" destOrd="0" presId="urn:microsoft.com/office/officeart/2005/8/layout/vList2"/>
    <dgm:cxn modelId="{6F105447-675E-1F4A-B435-5DEAACA9DC42}" type="presParOf" srcId="{BD580751-2D36-AB42-AE44-45AC8844B712}" destId="{3F75F305-96A5-DD41-A6F1-9428E46F0BD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CE7321-5A17-455A-976E-66973E1367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78A56E3-3A88-4640-8DDD-C702000CB6FD}">
      <dgm:prSet/>
      <dgm:spPr/>
      <dgm:t>
        <a:bodyPr/>
        <a:lstStyle/>
        <a:p>
          <a:r>
            <a:rPr lang="en-US"/>
            <a:t>STOP</a:t>
          </a:r>
        </a:p>
      </dgm:t>
    </dgm:pt>
    <dgm:pt modelId="{2A14F791-0EAE-4288-A57A-B16783DDAF09}" type="parTrans" cxnId="{5E98467E-8ABE-4872-B97C-94B031D0C400}">
      <dgm:prSet/>
      <dgm:spPr/>
      <dgm:t>
        <a:bodyPr/>
        <a:lstStyle/>
        <a:p>
          <a:endParaRPr lang="en-US"/>
        </a:p>
      </dgm:t>
    </dgm:pt>
    <dgm:pt modelId="{84E106D3-11D3-4B96-8F24-0D6640B90F09}" type="sibTrans" cxnId="{5E98467E-8ABE-4872-B97C-94B031D0C400}">
      <dgm:prSet/>
      <dgm:spPr/>
      <dgm:t>
        <a:bodyPr/>
        <a:lstStyle/>
        <a:p>
          <a:endParaRPr lang="en-US"/>
        </a:p>
      </dgm:t>
    </dgm:pt>
    <dgm:pt modelId="{CF1B4C1C-8B0A-4195-9304-9DED85C40DFF}">
      <dgm:prSet/>
      <dgm:spPr/>
      <dgm:t>
        <a:bodyPr/>
        <a:lstStyle/>
        <a:p>
          <a:r>
            <a:rPr lang="en-US"/>
            <a:t>Blaming the Victim	</a:t>
          </a:r>
        </a:p>
      </dgm:t>
    </dgm:pt>
    <dgm:pt modelId="{EA026638-A862-4587-9A2E-A9DCA75FF3B5}" type="parTrans" cxnId="{AD4F8050-D5DF-4290-A7FB-F41606F391CA}">
      <dgm:prSet/>
      <dgm:spPr/>
      <dgm:t>
        <a:bodyPr/>
        <a:lstStyle/>
        <a:p>
          <a:endParaRPr lang="en-US"/>
        </a:p>
      </dgm:t>
    </dgm:pt>
    <dgm:pt modelId="{58650C40-206B-4EBD-AB76-1F575FFFCFCB}" type="sibTrans" cxnId="{AD4F8050-D5DF-4290-A7FB-F41606F391CA}">
      <dgm:prSet/>
      <dgm:spPr/>
      <dgm:t>
        <a:bodyPr/>
        <a:lstStyle/>
        <a:p>
          <a:endParaRPr lang="en-US"/>
        </a:p>
      </dgm:t>
    </dgm:pt>
    <dgm:pt modelId="{C81671A4-255C-4793-A973-33CA8F182197}">
      <dgm:prSet/>
      <dgm:spPr/>
      <dgm:t>
        <a:bodyPr/>
        <a:lstStyle/>
        <a:p>
          <a:r>
            <a:rPr lang="en-US"/>
            <a:t>Ignoring/Denying Implicit Bias</a:t>
          </a:r>
        </a:p>
      </dgm:t>
    </dgm:pt>
    <dgm:pt modelId="{032DEBF0-D662-4A9F-86A0-7FB148B4EA17}" type="parTrans" cxnId="{DDCB1AA5-3788-46A2-8E45-87E68526F41D}">
      <dgm:prSet/>
      <dgm:spPr/>
      <dgm:t>
        <a:bodyPr/>
        <a:lstStyle/>
        <a:p>
          <a:endParaRPr lang="en-US"/>
        </a:p>
      </dgm:t>
    </dgm:pt>
    <dgm:pt modelId="{3D1D7518-FCB0-4F95-AF95-1EE46E4B8FA2}" type="sibTrans" cxnId="{DDCB1AA5-3788-46A2-8E45-87E68526F41D}">
      <dgm:prSet/>
      <dgm:spPr/>
      <dgm:t>
        <a:bodyPr/>
        <a:lstStyle/>
        <a:p>
          <a:endParaRPr lang="en-US"/>
        </a:p>
      </dgm:t>
    </dgm:pt>
    <dgm:pt modelId="{77FC632D-EAB7-466B-A956-F13A821DCB43}">
      <dgm:prSet/>
      <dgm:spPr/>
      <dgm:t>
        <a:bodyPr/>
        <a:lstStyle/>
        <a:p>
          <a:r>
            <a:rPr lang="en-US"/>
            <a:t>Look</a:t>
          </a:r>
        </a:p>
      </dgm:t>
    </dgm:pt>
    <dgm:pt modelId="{02FD8266-7048-49AD-9607-65BF577EAA78}" type="parTrans" cxnId="{3003B0E1-8218-49D4-A119-891CFDC31D3B}">
      <dgm:prSet/>
      <dgm:spPr/>
      <dgm:t>
        <a:bodyPr/>
        <a:lstStyle/>
        <a:p>
          <a:endParaRPr lang="en-US"/>
        </a:p>
      </dgm:t>
    </dgm:pt>
    <dgm:pt modelId="{3D8BD869-DFCF-41A1-ABDC-06A47EBE2014}" type="sibTrans" cxnId="{3003B0E1-8218-49D4-A119-891CFDC31D3B}">
      <dgm:prSet/>
      <dgm:spPr/>
      <dgm:t>
        <a:bodyPr/>
        <a:lstStyle/>
        <a:p>
          <a:endParaRPr lang="en-US"/>
        </a:p>
      </dgm:t>
    </dgm:pt>
    <dgm:pt modelId="{EDF11549-CEBE-4E5E-8E81-C5753932FF31}">
      <dgm:prSet/>
      <dgm:spPr/>
      <dgm:t>
        <a:bodyPr/>
        <a:lstStyle/>
        <a:p>
          <a:r>
            <a:rPr lang="en-US" dirty="0"/>
            <a:t>For Opportunities to empower others</a:t>
          </a:r>
        </a:p>
      </dgm:t>
    </dgm:pt>
    <dgm:pt modelId="{8B7D9151-C56E-43B5-ACB3-80E73855B67B}" type="parTrans" cxnId="{6876F4DB-E79E-4353-B99F-29820221092C}">
      <dgm:prSet/>
      <dgm:spPr/>
      <dgm:t>
        <a:bodyPr/>
        <a:lstStyle/>
        <a:p>
          <a:endParaRPr lang="en-US"/>
        </a:p>
      </dgm:t>
    </dgm:pt>
    <dgm:pt modelId="{8407476F-C183-4CB4-BAC5-D9B3E10CE488}" type="sibTrans" cxnId="{6876F4DB-E79E-4353-B99F-29820221092C}">
      <dgm:prSet/>
      <dgm:spPr/>
      <dgm:t>
        <a:bodyPr/>
        <a:lstStyle/>
        <a:p>
          <a:endParaRPr lang="en-US"/>
        </a:p>
      </dgm:t>
    </dgm:pt>
    <dgm:pt modelId="{21BDFDE3-9875-453E-AE20-9408423360E6}">
      <dgm:prSet/>
      <dgm:spPr/>
      <dgm:t>
        <a:bodyPr/>
        <a:lstStyle/>
        <a:p>
          <a:r>
            <a:rPr lang="en-US" dirty="0"/>
            <a:t>For Evidence Based Practices</a:t>
          </a:r>
        </a:p>
      </dgm:t>
    </dgm:pt>
    <dgm:pt modelId="{DE1377C1-8298-406E-B891-313EFA74B727}" type="parTrans" cxnId="{5C35B56A-BE82-4657-A350-E4A7D12E0895}">
      <dgm:prSet/>
      <dgm:spPr/>
      <dgm:t>
        <a:bodyPr/>
        <a:lstStyle/>
        <a:p>
          <a:endParaRPr lang="en-US"/>
        </a:p>
      </dgm:t>
    </dgm:pt>
    <dgm:pt modelId="{AC924746-DBF8-490C-B37A-40250C1089AB}" type="sibTrans" cxnId="{5C35B56A-BE82-4657-A350-E4A7D12E0895}">
      <dgm:prSet/>
      <dgm:spPr/>
      <dgm:t>
        <a:bodyPr/>
        <a:lstStyle/>
        <a:p>
          <a:endParaRPr lang="en-US"/>
        </a:p>
      </dgm:t>
    </dgm:pt>
    <dgm:pt modelId="{A2CC4502-1501-4D7C-AC02-A62EBEA9B0C5}">
      <dgm:prSet/>
      <dgm:spPr/>
      <dgm:t>
        <a:bodyPr/>
        <a:lstStyle/>
        <a:p>
          <a:r>
            <a:rPr lang="en-US" dirty="0"/>
            <a:t>Listen</a:t>
          </a:r>
        </a:p>
      </dgm:t>
    </dgm:pt>
    <dgm:pt modelId="{188EBC7C-2E4F-413E-AA2F-76E5BB7A128F}" type="parTrans" cxnId="{4B65763B-DCAB-4672-A539-C8FD1A449546}">
      <dgm:prSet/>
      <dgm:spPr/>
      <dgm:t>
        <a:bodyPr/>
        <a:lstStyle/>
        <a:p>
          <a:endParaRPr lang="en-US"/>
        </a:p>
      </dgm:t>
    </dgm:pt>
    <dgm:pt modelId="{D6A2969B-EA9F-4822-AF21-4C55CCD074A7}" type="sibTrans" cxnId="{4B65763B-DCAB-4672-A539-C8FD1A449546}">
      <dgm:prSet/>
      <dgm:spPr/>
      <dgm:t>
        <a:bodyPr/>
        <a:lstStyle/>
        <a:p>
          <a:endParaRPr lang="en-US"/>
        </a:p>
      </dgm:t>
    </dgm:pt>
    <dgm:pt modelId="{AA8D2743-A948-0F45-952E-185D0FA62A41}">
      <dgm:prSet/>
      <dgm:spPr/>
      <dgm:t>
        <a:bodyPr/>
        <a:lstStyle/>
        <a:p>
          <a:r>
            <a:rPr lang="en-US" dirty="0"/>
            <a:t>Without Judgement</a:t>
          </a:r>
        </a:p>
      </dgm:t>
    </dgm:pt>
    <dgm:pt modelId="{051A3942-6E3D-C04B-ADE5-04BA20C2C3E9}" type="parTrans" cxnId="{67AA163B-2CFB-B04C-B969-B13175E213AC}">
      <dgm:prSet/>
      <dgm:spPr/>
      <dgm:t>
        <a:bodyPr/>
        <a:lstStyle/>
        <a:p>
          <a:endParaRPr lang="en-US"/>
        </a:p>
      </dgm:t>
    </dgm:pt>
    <dgm:pt modelId="{45ABC244-B5D7-D442-B4F2-F1A5F7E7CE06}" type="sibTrans" cxnId="{67AA163B-2CFB-B04C-B969-B13175E213AC}">
      <dgm:prSet/>
      <dgm:spPr/>
    </dgm:pt>
    <dgm:pt modelId="{39B23420-437D-5F4F-87B5-0A766009A448}">
      <dgm:prSet/>
      <dgm:spPr/>
      <dgm:t>
        <a:bodyPr/>
        <a:lstStyle/>
        <a:p>
          <a:r>
            <a:rPr lang="en-US" dirty="0"/>
            <a:t>With Empathy</a:t>
          </a:r>
        </a:p>
      </dgm:t>
    </dgm:pt>
    <dgm:pt modelId="{AF055CA3-7F9C-044D-BF08-3D3A0413564C}" type="parTrans" cxnId="{A77420F9-F840-D648-A155-BDEC35477BFF}">
      <dgm:prSet/>
      <dgm:spPr/>
      <dgm:t>
        <a:bodyPr/>
        <a:lstStyle/>
        <a:p>
          <a:endParaRPr lang="en-US"/>
        </a:p>
      </dgm:t>
    </dgm:pt>
    <dgm:pt modelId="{F78AFCF6-7ADC-654C-8626-1FD4E95CDBD5}" type="sibTrans" cxnId="{A77420F9-F840-D648-A155-BDEC35477BFF}">
      <dgm:prSet/>
      <dgm:spPr/>
    </dgm:pt>
    <dgm:pt modelId="{4F9888B2-CFAB-544C-9CB7-2D1D356C5D7C}">
      <dgm:prSet/>
      <dgm:spPr/>
      <dgm:t>
        <a:bodyPr/>
        <a:lstStyle/>
        <a:p>
          <a:r>
            <a:rPr lang="en-US" dirty="0"/>
            <a:t>Acknowledge</a:t>
          </a:r>
        </a:p>
      </dgm:t>
    </dgm:pt>
    <dgm:pt modelId="{2E4C57D0-B13D-0A49-A54A-07CE9ED92AF4}" type="parTrans" cxnId="{D5A8D336-59D3-7B49-AD89-929BB9CE35DB}">
      <dgm:prSet/>
      <dgm:spPr/>
    </dgm:pt>
    <dgm:pt modelId="{1DF4B72C-A536-D340-8923-E4CED40A6C65}" type="sibTrans" cxnId="{D5A8D336-59D3-7B49-AD89-929BB9CE35DB}">
      <dgm:prSet/>
      <dgm:spPr/>
    </dgm:pt>
    <dgm:pt modelId="{630DDD16-E0DB-1D4A-B11E-7A560C5AF5AC}">
      <dgm:prSet/>
      <dgm:spPr/>
      <dgm:t>
        <a:bodyPr/>
        <a:lstStyle/>
        <a:p>
          <a:r>
            <a:rPr lang="en-US" dirty="0"/>
            <a:t>Race as a risk factor</a:t>
          </a:r>
        </a:p>
      </dgm:t>
    </dgm:pt>
    <dgm:pt modelId="{6BE5505D-F712-2A48-AE21-C6723BC0148B}" type="parTrans" cxnId="{BE0F89A5-6D22-814B-9C7D-4EE1535703C1}">
      <dgm:prSet/>
      <dgm:spPr/>
    </dgm:pt>
    <dgm:pt modelId="{0C8CF1F1-A7CE-A048-9BC6-C724003FE484}" type="sibTrans" cxnId="{BE0F89A5-6D22-814B-9C7D-4EE1535703C1}">
      <dgm:prSet/>
      <dgm:spPr/>
    </dgm:pt>
    <dgm:pt modelId="{5D8478ED-B38C-2046-B0A7-6DF45F1D0B70}">
      <dgm:prSet/>
      <dgm:spPr/>
      <dgm:t>
        <a:bodyPr/>
        <a:lstStyle/>
        <a:p>
          <a:endParaRPr lang="en-US" dirty="0"/>
        </a:p>
      </dgm:t>
    </dgm:pt>
    <dgm:pt modelId="{D3739394-E68D-164B-AF26-56D82E279CB8}" type="parTrans" cxnId="{60355683-BB6B-C842-8DBD-3B4EEC6D0CE9}">
      <dgm:prSet/>
      <dgm:spPr/>
    </dgm:pt>
    <dgm:pt modelId="{4B66280E-45A0-2E4B-9B96-0282A3A5E86E}" type="sibTrans" cxnId="{60355683-BB6B-C842-8DBD-3B4EEC6D0CE9}">
      <dgm:prSet/>
      <dgm:spPr/>
    </dgm:pt>
    <dgm:pt modelId="{B02F973A-A429-C646-89C3-853F3DBFE669}">
      <dgm:prSet/>
      <dgm:spPr/>
      <dgm:t>
        <a:bodyPr/>
        <a:lstStyle/>
        <a:p>
          <a:r>
            <a:rPr lang="en-US" dirty="0" err="1"/>
            <a:t>SDoH</a:t>
          </a:r>
          <a:r>
            <a:rPr lang="en-US" dirty="0"/>
            <a:t> in treatment plans</a:t>
          </a:r>
        </a:p>
      </dgm:t>
    </dgm:pt>
    <dgm:pt modelId="{6D334A6D-1B6D-9442-9DED-8E64722BB2F2}" type="parTrans" cxnId="{CC96181A-ED8B-A247-ADEF-F7920C08CBDE}">
      <dgm:prSet/>
      <dgm:spPr/>
    </dgm:pt>
    <dgm:pt modelId="{E1597117-C0C9-2B43-9AAD-B3B3C244F912}" type="sibTrans" cxnId="{CC96181A-ED8B-A247-ADEF-F7920C08CBDE}">
      <dgm:prSet/>
      <dgm:spPr/>
    </dgm:pt>
    <dgm:pt modelId="{5287AB04-8080-3A4C-833A-0B81E02F4D64}" type="pres">
      <dgm:prSet presAssocID="{6FCE7321-5A17-455A-976E-66973E136782}" presName="Name0" presStyleCnt="0">
        <dgm:presLayoutVars>
          <dgm:dir/>
          <dgm:animLvl val="lvl"/>
          <dgm:resizeHandles val="exact"/>
        </dgm:presLayoutVars>
      </dgm:prSet>
      <dgm:spPr/>
    </dgm:pt>
    <dgm:pt modelId="{390E4FFC-0B18-2243-A65E-BECEF50C13C9}" type="pres">
      <dgm:prSet presAssocID="{678A56E3-3A88-4640-8DDD-C702000CB6FD}" presName="composite" presStyleCnt="0"/>
      <dgm:spPr/>
    </dgm:pt>
    <dgm:pt modelId="{F19369AB-F770-9F4B-AD74-C535EDFAD18D}" type="pres">
      <dgm:prSet presAssocID="{678A56E3-3A88-4640-8DDD-C702000CB6FD}" presName="parTx" presStyleLbl="alignNode1" presStyleIdx="0" presStyleCnt="4">
        <dgm:presLayoutVars>
          <dgm:chMax val="0"/>
          <dgm:chPref val="0"/>
          <dgm:bulletEnabled val="1"/>
        </dgm:presLayoutVars>
      </dgm:prSet>
      <dgm:spPr/>
    </dgm:pt>
    <dgm:pt modelId="{8414B9FC-608E-F947-ACBB-75FDEE5D611B}" type="pres">
      <dgm:prSet presAssocID="{678A56E3-3A88-4640-8DDD-C702000CB6FD}" presName="desTx" presStyleLbl="alignAccFollowNode1" presStyleIdx="0" presStyleCnt="4">
        <dgm:presLayoutVars>
          <dgm:bulletEnabled val="1"/>
        </dgm:presLayoutVars>
      </dgm:prSet>
      <dgm:spPr/>
    </dgm:pt>
    <dgm:pt modelId="{2B7F9B42-5B26-9A48-BDD1-BF56D81A912A}" type="pres">
      <dgm:prSet presAssocID="{84E106D3-11D3-4B96-8F24-0D6640B90F09}" presName="space" presStyleCnt="0"/>
      <dgm:spPr/>
    </dgm:pt>
    <dgm:pt modelId="{DB442C46-AAB4-D949-9CF3-7685FBF5EDC2}" type="pres">
      <dgm:prSet presAssocID="{77FC632D-EAB7-466B-A956-F13A821DCB43}" presName="composite" presStyleCnt="0"/>
      <dgm:spPr/>
    </dgm:pt>
    <dgm:pt modelId="{C1023AAE-1695-6C4E-9390-8E95518C75E7}" type="pres">
      <dgm:prSet presAssocID="{77FC632D-EAB7-466B-A956-F13A821DCB43}" presName="parTx" presStyleLbl="alignNode1" presStyleIdx="1" presStyleCnt="4">
        <dgm:presLayoutVars>
          <dgm:chMax val="0"/>
          <dgm:chPref val="0"/>
          <dgm:bulletEnabled val="1"/>
        </dgm:presLayoutVars>
      </dgm:prSet>
      <dgm:spPr/>
    </dgm:pt>
    <dgm:pt modelId="{0140037E-ADB4-ED40-8FB2-CBA44C97431A}" type="pres">
      <dgm:prSet presAssocID="{77FC632D-EAB7-466B-A956-F13A821DCB43}" presName="desTx" presStyleLbl="alignAccFollowNode1" presStyleIdx="1" presStyleCnt="4">
        <dgm:presLayoutVars>
          <dgm:bulletEnabled val="1"/>
        </dgm:presLayoutVars>
      </dgm:prSet>
      <dgm:spPr/>
    </dgm:pt>
    <dgm:pt modelId="{BAF6D955-E423-114D-9751-0CFC80FCBD72}" type="pres">
      <dgm:prSet presAssocID="{3D8BD869-DFCF-41A1-ABDC-06A47EBE2014}" presName="space" presStyleCnt="0"/>
      <dgm:spPr/>
    </dgm:pt>
    <dgm:pt modelId="{0E2AADB2-128C-0745-90F7-EDCEEAB81B0D}" type="pres">
      <dgm:prSet presAssocID="{A2CC4502-1501-4D7C-AC02-A62EBEA9B0C5}" presName="composite" presStyleCnt="0"/>
      <dgm:spPr/>
    </dgm:pt>
    <dgm:pt modelId="{22C430FD-C2CC-5F4C-BEBC-BE437B50D8AB}" type="pres">
      <dgm:prSet presAssocID="{A2CC4502-1501-4D7C-AC02-A62EBEA9B0C5}" presName="parTx" presStyleLbl="alignNode1" presStyleIdx="2" presStyleCnt="4">
        <dgm:presLayoutVars>
          <dgm:chMax val="0"/>
          <dgm:chPref val="0"/>
          <dgm:bulletEnabled val="1"/>
        </dgm:presLayoutVars>
      </dgm:prSet>
      <dgm:spPr/>
    </dgm:pt>
    <dgm:pt modelId="{A999DAF0-DFBB-A44F-A254-8EE6FA12BB13}" type="pres">
      <dgm:prSet presAssocID="{A2CC4502-1501-4D7C-AC02-A62EBEA9B0C5}" presName="desTx" presStyleLbl="alignAccFollowNode1" presStyleIdx="2" presStyleCnt="4">
        <dgm:presLayoutVars>
          <dgm:bulletEnabled val="1"/>
        </dgm:presLayoutVars>
      </dgm:prSet>
      <dgm:spPr/>
    </dgm:pt>
    <dgm:pt modelId="{268AE099-7522-2846-918A-7368247FD966}" type="pres">
      <dgm:prSet presAssocID="{D6A2969B-EA9F-4822-AF21-4C55CCD074A7}" presName="space" presStyleCnt="0"/>
      <dgm:spPr/>
    </dgm:pt>
    <dgm:pt modelId="{863BF693-47FD-E04A-B037-A2C21F54D45A}" type="pres">
      <dgm:prSet presAssocID="{4F9888B2-CFAB-544C-9CB7-2D1D356C5D7C}" presName="composite" presStyleCnt="0"/>
      <dgm:spPr/>
    </dgm:pt>
    <dgm:pt modelId="{79907B0A-C075-DF43-931A-D0E13E45780C}" type="pres">
      <dgm:prSet presAssocID="{4F9888B2-CFAB-544C-9CB7-2D1D356C5D7C}" presName="parTx" presStyleLbl="alignNode1" presStyleIdx="3" presStyleCnt="4">
        <dgm:presLayoutVars>
          <dgm:chMax val="0"/>
          <dgm:chPref val="0"/>
          <dgm:bulletEnabled val="1"/>
        </dgm:presLayoutVars>
      </dgm:prSet>
      <dgm:spPr/>
    </dgm:pt>
    <dgm:pt modelId="{4428B043-1990-EA48-9227-638AAACBDA36}" type="pres">
      <dgm:prSet presAssocID="{4F9888B2-CFAB-544C-9CB7-2D1D356C5D7C}" presName="desTx" presStyleLbl="alignAccFollowNode1" presStyleIdx="3" presStyleCnt="4">
        <dgm:presLayoutVars>
          <dgm:bulletEnabled val="1"/>
        </dgm:presLayoutVars>
      </dgm:prSet>
      <dgm:spPr/>
    </dgm:pt>
  </dgm:ptLst>
  <dgm:cxnLst>
    <dgm:cxn modelId="{CC96181A-ED8B-A247-ADEF-F7920C08CBDE}" srcId="{4F9888B2-CFAB-544C-9CB7-2D1D356C5D7C}" destId="{B02F973A-A429-C646-89C3-853F3DBFE669}" srcOrd="1" destOrd="0" parTransId="{6D334A6D-1B6D-9442-9DED-8E64722BB2F2}" sibTransId="{E1597117-C0C9-2B43-9AAD-B3B3C244F912}"/>
    <dgm:cxn modelId="{FB646620-C879-9D4C-832F-E54C5B912F07}" type="presOf" srcId="{5D8478ED-B38C-2046-B0A7-6DF45F1D0B70}" destId="{4428B043-1990-EA48-9227-638AAACBDA36}" srcOrd="0" destOrd="2" presId="urn:microsoft.com/office/officeart/2005/8/layout/hList1"/>
    <dgm:cxn modelId="{4E017821-C72D-4847-ACE2-B06905D3E161}" type="presOf" srcId="{39B23420-437D-5F4F-87B5-0A766009A448}" destId="{A999DAF0-DFBB-A44F-A254-8EE6FA12BB13}" srcOrd="0" destOrd="1" presId="urn:microsoft.com/office/officeart/2005/8/layout/hList1"/>
    <dgm:cxn modelId="{2470422C-A3F7-A245-81FD-857F986D734E}" type="presOf" srcId="{77FC632D-EAB7-466B-A956-F13A821DCB43}" destId="{C1023AAE-1695-6C4E-9390-8E95518C75E7}" srcOrd="0" destOrd="0" presId="urn:microsoft.com/office/officeart/2005/8/layout/hList1"/>
    <dgm:cxn modelId="{D253D433-5E66-B847-A7AF-BEF9B38C8DE3}" type="presOf" srcId="{CF1B4C1C-8B0A-4195-9304-9DED85C40DFF}" destId="{8414B9FC-608E-F947-ACBB-75FDEE5D611B}" srcOrd="0" destOrd="0" presId="urn:microsoft.com/office/officeart/2005/8/layout/hList1"/>
    <dgm:cxn modelId="{D5A8D336-59D3-7B49-AD89-929BB9CE35DB}" srcId="{6FCE7321-5A17-455A-976E-66973E136782}" destId="{4F9888B2-CFAB-544C-9CB7-2D1D356C5D7C}" srcOrd="3" destOrd="0" parTransId="{2E4C57D0-B13D-0A49-A54A-07CE9ED92AF4}" sibTransId="{1DF4B72C-A536-D340-8923-E4CED40A6C65}"/>
    <dgm:cxn modelId="{86844537-2449-0247-B4D0-3E492F7B11C9}" type="presOf" srcId="{AA8D2743-A948-0F45-952E-185D0FA62A41}" destId="{A999DAF0-DFBB-A44F-A254-8EE6FA12BB13}" srcOrd="0" destOrd="0" presId="urn:microsoft.com/office/officeart/2005/8/layout/hList1"/>
    <dgm:cxn modelId="{67AA163B-2CFB-B04C-B969-B13175E213AC}" srcId="{A2CC4502-1501-4D7C-AC02-A62EBEA9B0C5}" destId="{AA8D2743-A948-0F45-952E-185D0FA62A41}" srcOrd="0" destOrd="0" parTransId="{051A3942-6E3D-C04B-ADE5-04BA20C2C3E9}" sibTransId="{45ABC244-B5D7-D442-B4F2-F1A5F7E7CE06}"/>
    <dgm:cxn modelId="{4B65763B-DCAB-4672-A539-C8FD1A449546}" srcId="{6FCE7321-5A17-455A-976E-66973E136782}" destId="{A2CC4502-1501-4D7C-AC02-A62EBEA9B0C5}" srcOrd="2" destOrd="0" parTransId="{188EBC7C-2E4F-413E-AA2F-76E5BB7A128F}" sibTransId="{D6A2969B-EA9F-4822-AF21-4C55CCD074A7}"/>
    <dgm:cxn modelId="{F7FFF13F-1F7C-DC4E-83F8-3C8B5B070646}" type="presOf" srcId="{C81671A4-255C-4793-A973-33CA8F182197}" destId="{8414B9FC-608E-F947-ACBB-75FDEE5D611B}" srcOrd="0" destOrd="1" presId="urn:microsoft.com/office/officeart/2005/8/layout/hList1"/>
    <dgm:cxn modelId="{54891B44-D7E3-3E46-9EDF-0514456B03AA}" type="presOf" srcId="{4F9888B2-CFAB-544C-9CB7-2D1D356C5D7C}" destId="{79907B0A-C075-DF43-931A-D0E13E45780C}" srcOrd="0" destOrd="0" presId="urn:microsoft.com/office/officeart/2005/8/layout/hList1"/>
    <dgm:cxn modelId="{4C60064B-1A1D-B948-82D9-93B843D7450F}" type="presOf" srcId="{21BDFDE3-9875-453E-AE20-9408423360E6}" destId="{0140037E-ADB4-ED40-8FB2-CBA44C97431A}" srcOrd="0" destOrd="1" presId="urn:microsoft.com/office/officeart/2005/8/layout/hList1"/>
    <dgm:cxn modelId="{AD4F8050-D5DF-4290-A7FB-F41606F391CA}" srcId="{678A56E3-3A88-4640-8DDD-C702000CB6FD}" destId="{CF1B4C1C-8B0A-4195-9304-9DED85C40DFF}" srcOrd="0" destOrd="0" parTransId="{EA026638-A862-4587-9A2E-A9DCA75FF3B5}" sibTransId="{58650C40-206B-4EBD-AB76-1F575FFFCFCB}"/>
    <dgm:cxn modelId="{5C35B56A-BE82-4657-A350-E4A7D12E0895}" srcId="{77FC632D-EAB7-466B-A956-F13A821DCB43}" destId="{21BDFDE3-9875-453E-AE20-9408423360E6}" srcOrd="1" destOrd="0" parTransId="{DE1377C1-8298-406E-B891-313EFA74B727}" sibTransId="{AC924746-DBF8-490C-B37A-40250C1089AB}"/>
    <dgm:cxn modelId="{A608BF6E-E080-934E-AC80-634688635FD6}" type="presOf" srcId="{B02F973A-A429-C646-89C3-853F3DBFE669}" destId="{4428B043-1990-EA48-9227-638AAACBDA36}" srcOrd="0" destOrd="1" presId="urn:microsoft.com/office/officeart/2005/8/layout/hList1"/>
    <dgm:cxn modelId="{5E98467E-8ABE-4872-B97C-94B031D0C400}" srcId="{6FCE7321-5A17-455A-976E-66973E136782}" destId="{678A56E3-3A88-4640-8DDD-C702000CB6FD}" srcOrd="0" destOrd="0" parTransId="{2A14F791-0EAE-4288-A57A-B16783DDAF09}" sibTransId="{84E106D3-11D3-4B96-8F24-0D6640B90F09}"/>
    <dgm:cxn modelId="{60355683-BB6B-C842-8DBD-3B4EEC6D0CE9}" srcId="{4F9888B2-CFAB-544C-9CB7-2D1D356C5D7C}" destId="{5D8478ED-B38C-2046-B0A7-6DF45F1D0B70}" srcOrd="2" destOrd="0" parTransId="{D3739394-E68D-164B-AF26-56D82E279CB8}" sibTransId="{4B66280E-45A0-2E4B-9B96-0282A3A5E86E}"/>
    <dgm:cxn modelId="{DDCB1AA5-3788-46A2-8E45-87E68526F41D}" srcId="{678A56E3-3A88-4640-8DDD-C702000CB6FD}" destId="{C81671A4-255C-4793-A973-33CA8F182197}" srcOrd="1" destOrd="0" parTransId="{032DEBF0-D662-4A9F-86A0-7FB148B4EA17}" sibTransId="{3D1D7518-FCB0-4F95-AF95-1EE46E4B8FA2}"/>
    <dgm:cxn modelId="{BE0F89A5-6D22-814B-9C7D-4EE1535703C1}" srcId="{4F9888B2-CFAB-544C-9CB7-2D1D356C5D7C}" destId="{630DDD16-E0DB-1D4A-B11E-7A560C5AF5AC}" srcOrd="0" destOrd="0" parTransId="{6BE5505D-F712-2A48-AE21-C6723BC0148B}" sibTransId="{0C8CF1F1-A7CE-A048-9BC6-C724003FE484}"/>
    <dgm:cxn modelId="{9B7745A8-3A13-DB41-86B8-E56E45317CFC}" type="presOf" srcId="{6FCE7321-5A17-455A-976E-66973E136782}" destId="{5287AB04-8080-3A4C-833A-0B81E02F4D64}" srcOrd="0" destOrd="0" presId="urn:microsoft.com/office/officeart/2005/8/layout/hList1"/>
    <dgm:cxn modelId="{5ED905D2-723B-6641-B217-65FAE5D70280}" type="presOf" srcId="{678A56E3-3A88-4640-8DDD-C702000CB6FD}" destId="{F19369AB-F770-9F4B-AD74-C535EDFAD18D}" srcOrd="0" destOrd="0" presId="urn:microsoft.com/office/officeart/2005/8/layout/hList1"/>
    <dgm:cxn modelId="{1DD5F5D9-4816-5A4E-931D-C36DFF0CDA3F}" type="presOf" srcId="{A2CC4502-1501-4D7C-AC02-A62EBEA9B0C5}" destId="{22C430FD-C2CC-5F4C-BEBC-BE437B50D8AB}" srcOrd="0" destOrd="0" presId="urn:microsoft.com/office/officeart/2005/8/layout/hList1"/>
    <dgm:cxn modelId="{6876F4DB-E79E-4353-B99F-29820221092C}" srcId="{77FC632D-EAB7-466B-A956-F13A821DCB43}" destId="{EDF11549-CEBE-4E5E-8E81-C5753932FF31}" srcOrd="0" destOrd="0" parTransId="{8B7D9151-C56E-43B5-ACB3-80E73855B67B}" sibTransId="{8407476F-C183-4CB4-BAC5-D9B3E10CE488}"/>
    <dgm:cxn modelId="{F87B38DD-8AD3-5B47-AC5B-30FAB679B33A}" type="presOf" srcId="{EDF11549-CEBE-4E5E-8E81-C5753932FF31}" destId="{0140037E-ADB4-ED40-8FB2-CBA44C97431A}" srcOrd="0" destOrd="0" presId="urn:microsoft.com/office/officeart/2005/8/layout/hList1"/>
    <dgm:cxn modelId="{3003B0E1-8218-49D4-A119-891CFDC31D3B}" srcId="{6FCE7321-5A17-455A-976E-66973E136782}" destId="{77FC632D-EAB7-466B-A956-F13A821DCB43}" srcOrd="1" destOrd="0" parTransId="{02FD8266-7048-49AD-9607-65BF577EAA78}" sibTransId="{3D8BD869-DFCF-41A1-ABDC-06A47EBE2014}"/>
    <dgm:cxn modelId="{D6BE66E3-408B-FE45-8783-9562A2064FB5}" type="presOf" srcId="{630DDD16-E0DB-1D4A-B11E-7A560C5AF5AC}" destId="{4428B043-1990-EA48-9227-638AAACBDA36}" srcOrd="0" destOrd="0" presId="urn:microsoft.com/office/officeart/2005/8/layout/hList1"/>
    <dgm:cxn modelId="{A77420F9-F840-D648-A155-BDEC35477BFF}" srcId="{A2CC4502-1501-4D7C-AC02-A62EBEA9B0C5}" destId="{39B23420-437D-5F4F-87B5-0A766009A448}" srcOrd="1" destOrd="0" parTransId="{AF055CA3-7F9C-044D-BF08-3D3A0413564C}" sibTransId="{F78AFCF6-7ADC-654C-8626-1FD4E95CDBD5}"/>
    <dgm:cxn modelId="{DB842FC6-D69F-5C44-9A89-DD011E49853A}" type="presParOf" srcId="{5287AB04-8080-3A4C-833A-0B81E02F4D64}" destId="{390E4FFC-0B18-2243-A65E-BECEF50C13C9}" srcOrd="0" destOrd="0" presId="urn:microsoft.com/office/officeart/2005/8/layout/hList1"/>
    <dgm:cxn modelId="{FC4CB5FE-C24D-1B49-A25B-0DA50BEB5352}" type="presParOf" srcId="{390E4FFC-0B18-2243-A65E-BECEF50C13C9}" destId="{F19369AB-F770-9F4B-AD74-C535EDFAD18D}" srcOrd="0" destOrd="0" presId="urn:microsoft.com/office/officeart/2005/8/layout/hList1"/>
    <dgm:cxn modelId="{20C7FE54-07FA-FF45-9163-721D6E11FBF4}" type="presParOf" srcId="{390E4FFC-0B18-2243-A65E-BECEF50C13C9}" destId="{8414B9FC-608E-F947-ACBB-75FDEE5D611B}" srcOrd="1" destOrd="0" presId="urn:microsoft.com/office/officeart/2005/8/layout/hList1"/>
    <dgm:cxn modelId="{27DC4C9F-5F7A-A449-8CFC-BA2E16909C7E}" type="presParOf" srcId="{5287AB04-8080-3A4C-833A-0B81E02F4D64}" destId="{2B7F9B42-5B26-9A48-BDD1-BF56D81A912A}" srcOrd="1" destOrd="0" presId="urn:microsoft.com/office/officeart/2005/8/layout/hList1"/>
    <dgm:cxn modelId="{1C36E386-551C-5348-93DF-C4478C5B121A}" type="presParOf" srcId="{5287AB04-8080-3A4C-833A-0B81E02F4D64}" destId="{DB442C46-AAB4-D949-9CF3-7685FBF5EDC2}" srcOrd="2" destOrd="0" presId="urn:microsoft.com/office/officeart/2005/8/layout/hList1"/>
    <dgm:cxn modelId="{6C047213-FB90-A243-B584-C910D1B032F7}" type="presParOf" srcId="{DB442C46-AAB4-D949-9CF3-7685FBF5EDC2}" destId="{C1023AAE-1695-6C4E-9390-8E95518C75E7}" srcOrd="0" destOrd="0" presId="urn:microsoft.com/office/officeart/2005/8/layout/hList1"/>
    <dgm:cxn modelId="{932AA581-E50F-E144-9B8F-4F5BBB42A857}" type="presParOf" srcId="{DB442C46-AAB4-D949-9CF3-7685FBF5EDC2}" destId="{0140037E-ADB4-ED40-8FB2-CBA44C97431A}" srcOrd="1" destOrd="0" presId="urn:microsoft.com/office/officeart/2005/8/layout/hList1"/>
    <dgm:cxn modelId="{2585C2E7-ECAA-8546-B76A-060BAF02AD21}" type="presParOf" srcId="{5287AB04-8080-3A4C-833A-0B81E02F4D64}" destId="{BAF6D955-E423-114D-9751-0CFC80FCBD72}" srcOrd="3" destOrd="0" presId="urn:microsoft.com/office/officeart/2005/8/layout/hList1"/>
    <dgm:cxn modelId="{0CC43ED9-8FF4-384D-B9D9-A062706F92D2}" type="presParOf" srcId="{5287AB04-8080-3A4C-833A-0B81E02F4D64}" destId="{0E2AADB2-128C-0745-90F7-EDCEEAB81B0D}" srcOrd="4" destOrd="0" presId="urn:microsoft.com/office/officeart/2005/8/layout/hList1"/>
    <dgm:cxn modelId="{438FDA4B-4288-024F-8615-F69412EE6D15}" type="presParOf" srcId="{0E2AADB2-128C-0745-90F7-EDCEEAB81B0D}" destId="{22C430FD-C2CC-5F4C-BEBC-BE437B50D8AB}" srcOrd="0" destOrd="0" presId="urn:microsoft.com/office/officeart/2005/8/layout/hList1"/>
    <dgm:cxn modelId="{C7DAEA03-8785-E445-829D-0C8AE8DEAD57}" type="presParOf" srcId="{0E2AADB2-128C-0745-90F7-EDCEEAB81B0D}" destId="{A999DAF0-DFBB-A44F-A254-8EE6FA12BB13}" srcOrd="1" destOrd="0" presId="urn:microsoft.com/office/officeart/2005/8/layout/hList1"/>
    <dgm:cxn modelId="{14AB2117-1F78-0B4C-8AB9-EB9E0F35B897}" type="presParOf" srcId="{5287AB04-8080-3A4C-833A-0B81E02F4D64}" destId="{268AE099-7522-2846-918A-7368247FD966}" srcOrd="5" destOrd="0" presId="urn:microsoft.com/office/officeart/2005/8/layout/hList1"/>
    <dgm:cxn modelId="{D9DDD8EE-24C7-FA46-AC74-417574D7640D}" type="presParOf" srcId="{5287AB04-8080-3A4C-833A-0B81E02F4D64}" destId="{863BF693-47FD-E04A-B037-A2C21F54D45A}" srcOrd="6" destOrd="0" presId="urn:microsoft.com/office/officeart/2005/8/layout/hList1"/>
    <dgm:cxn modelId="{CE632AFE-12E6-DD4B-981F-FA43F751A245}" type="presParOf" srcId="{863BF693-47FD-E04A-B037-A2C21F54D45A}" destId="{79907B0A-C075-DF43-931A-D0E13E45780C}" srcOrd="0" destOrd="0" presId="urn:microsoft.com/office/officeart/2005/8/layout/hList1"/>
    <dgm:cxn modelId="{EED75B0D-ABB9-3B41-9E22-020B894D1176}" type="presParOf" srcId="{863BF693-47FD-E04A-B037-A2C21F54D45A}" destId="{4428B043-1990-EA48-9227-638AAACBDA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29065-E061-B340-BB88-03D1BD846A65}">
      <dsp:nvSpPr>
        <dsp:cNvPr id="0" name=""/>
        <dsp:cNvSpPr/>
      </dsp:nvSpPr>
      <dsp:spPr>
        <a:xfrm>
          <a:off x="0" y="126362"/>
          <a:ext cx="5031485" cy="1594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Black </a:t>
          </a:r>
          <a:r>
            <a:rPr lang="en-US" sz="1900" b="0" kern="1200" baseline="0"/>
            <a:t>women are 22</a:t>
          </a:r>
          <a:r>
            <a:rPr lang="en-US" sz="1900" b="0" kern="1200" baseline="0" dirty="0"/>
            <a:t>% more likely to die from heart disease</a:t>
          </a:r>
          <a:endParaRPr lang="en-US" sz="1900" kern="1200" dirty="0"/>
        </a:p>
      </dsp:txBody>
      <dsp:txXfrm>
        <a:off x="77828" y="204190"/>
        <a:ext cx="4875829" cy="1438651"/>
      </dsp:txXfrm>
    </dsp:sp>
    <dsp:sp modelId="{9113774E-0AB9-B041-98F3-56D093E5BA88}">
      <dsp:nvSpPr>
        <dsp:cNvPr id="0" name=""/>
        <dsp:cNvSpPr/>
      </dsp:nvSpPr>
      <dsp:spPr>
        <a:xfrm>
          <a:off x="0" y="1775390"/>
          <a:ext cx="5031485" cy="1594307"/>
        </a:xfrm>
        <a:prstGeom prst="roundRect">
          <a:avLst/>
        </a:prstGeom>
        <a:solidFill>
          <a:schemeClr val="accent2">
            <a:hueOff val="-745705"/>
            <a:satOff val="-2384"/>
            <a:lumOff val="1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a:t>Black women are 71% more likely to die from cervical cancer</a:t>
          </a:r>
          <a:endParaRPr lang="en-US" sz="1900" kern="1200"/>
        </a:p>
      </dsp:txBody>
      <dsp:txXfrm>
        <a:off x="77828" y="1853218"/>
        <a:ext cx="4875829" cy="1438651"/>
      </dsp:txXfrm>
    </dsp:sp>
    <dsp:sp modelId="{890569CE-2560-9D41-A23C-E0CAB11B8B0A}">
      <dsp:nvSpPr>
        <dsp:cNvPr id="0" name=""/>
        <dsp:cNvSpPr/>
      </dsp:nvSpPr>
      <dsp:spPr>
        <a:xfrm>
          <a:off x="0" y="3424417"/>
          <a:ext cx="5031485" cy="1594307"/>
        </a:xfrm>
        <a:prstGeom prst="roundRect">
          <a:avLst/>
        </a:prstGeom>
        <a:solidFill>
          <a:schemeClr val="accent2">
            <a:hueOff val="-1491410"/>
            <a:satOff val="-4768"/>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baseline="0" dirty="0"/>
            <a:t>Black women are 243% more likely to die from pregnancy or childbirth related causes</a:t>
          </a:r>
          <a:endParaRPr lang="en-US" sz="1900" kern="1200" dirty="0"/>
        </a:p>
      </dsp:txBody>
      <dsp:txXfrm>
        <a:off x="77828" y="3502245"/>
        <a:ext cx="4875829" cy="1438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CE433-F5E4-6247-93AB-D4199CBFCAB1}">
      <dsp:nvSpPr>
        <dsp:cNvPr id="0" name=""/>
        <dsp:cNvSpPr/>
      </dsp:nvSpPr>
      <dsp:spPr>
        <a:xfrm>
          <a:off x="1093195" y="2675"/>
          <a:ext cx="4372780" cy="138601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44" tIns="352049" rIns="84844" bIns="352049" numCol="1" spcCol="1270" anchor="ctr" anchorCtr="0">
          <a:noAutofit/>
        </a:bodyPr>
        <a:lstStyle/>
        <a:p>
          <a:pPr marL="0" lvl="0" indent="0" algn="l" defTabSz="533400">
            <a:lnSpc>
              <a:spcPct val="90000"/>
            </a:lnSpc>
            <a:spcBef>
              <a:spcPct val="0"/>
            </a:spcBef>
            <a:spcAft>
              <a:spcPct val="35000"/>
            </a:spcAft>
            <a:buNone/>
          </a:pPr>
          <a:r>
            <a:rPr lang="en-US" sz="1200" b="1" kern="1200" dirty="0"/>
            <a:t>Prioritize reducing inequities and promote projects that actively support anti-racist practices</a:t>
          </a:r>
        </a:p>
      </dsp:txBody>
      <dsp:txXfrm>
        <a:off x="1093195" y="2675"/>
        <a:ext cx="4372780" cy="1386019"/>
      </dsp:txXfrm>
    </dsp:sp>
    <dsp:sp modelId="{3C4F3C98-7A54-A144-9EDE-7E8C4B117D2E}">
      <dsp:nvSpPr>
        <dsp:cNvPr id="0" name=""/>
        <dsp:cNvSpPr/>
      </dsp:nvSpPr>
      <dsp:spPr>
        <a:xfrm>
          <a:off x="0" y="2675"/>
          <a:ext cx="1093195" cy="138601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 tIns="136908" rIns="57848" bIns="136908" numCol="1" spcCol="1270" anchor="ctr" anchorCtr="0">
          <a:noAutofit/>
        </a:bodyPr>
        <a:lstStyle/>
        <a:p>
          <a:pPr marL="0" lvl="0" indent="0" algn="ctr" defTabSz="800100">
            <a:lnSpc>
              <a:spcPct val="90000"/>
            </a:lnSpc>
            <a:spcBef>
              <a:spcPct val="0"/>
            </a:spcBef>
            <a:spcAft>
              <a:spcPct val="35000"/>
            </a:spcAft>
            <a:buNone/>
          </a:pPr>
          <a:r>
            <a:rPr lang="en-US" sz="1800" kern="1200"/>
            <a:t>Prioritize</a:t>
          </a:r>
        </a:p>
      </dsp:txBody>
      <dsp:txXfrm>
        <a:off x="0" y="2675"/>
        <a:ext cx="1093195" cy="1386019"/>
      </dsp:txXfrm>
    </dsp:sp>
    <dsp:sp modelId="{4C43FEBD-D4BC-D846-81ED-162E437137BA}">
      <dsp:nvSpPr>
        <dsp:cNvPr id="0" name=""/>
        <dsp:cNvSpPr/>
      </dsp:nvSpPr>
      <dsp:spPr>
        <a:xfrm>
          <a:off x="1093195" y="1471856"/>
          <a:ext cx="4372780" cy="1386019"/>
        </a:xfrm>
        <a:prstGeom prst="rect">
          <a:avLst/>
        </a:prstGeom>
        <a:solidFill>
          <a:schemeClr val="accent2">
            <a:hueOff val="-497137"/>
            <a:satOff val="-1589"/>
            <a:lumOff val="719"/>
            <a:alphaOff val="0"/>
          </a:schemeClr>
        </a:solidFill>
        <a:ln w="12700" cap="flat" cmpd="sng" algn="ctr">
          <a:solidFill>
            <a:schemeClr val="accent2">
              <a:hueOff val="-497137"/>
              <a:satOff val="-1589"/>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44" tIns="352049" rIns="84844" bIns="352049" numCol="1" spcCol="1270" anchor="ctr" anchorCtr="0">
          <a:noAutofit/>
        </a:bodyPr>
        <a:lstStyle/>
        <a:p>
          <a:pPr marL="0" lvl="0" indent="0" algn="l" defTabSz="533400">
            <a:lnSpc>
              <a:spcPct val="90000"/>
            </a:lnSpc>
            <a:spcBef>
              <a:spcPct val="0"/>
            </a:spcBef>
            <a:spcAft>
              <a:spcPct val="35000"/>
            </a:spcAft>
            <a:buNone/>
          </a:pPr>
          <a:r>
            <a:rPr lang="en-US" sz="1200" b="1" kern="1200" dirty="0"/>
            <a:t>Engage with external partners to advance  equity work</a:t>
          </a:r>
        </a:p>
      </dsp:txBody>
      <dsp:txXfrm>
        <a:off x="1093195" y="1471856"/>
        <a:ext cx="4372780" cy="1386019"/>
      </dsp:txXfrm>
    </dsp:sp>
    <dsp:sp modelId="{0377163A-1890-E644-8D9A-24FE3811E032}">
      <dsp:nvSpPr>
        <dsp:cNvPr id="0" name=""/>
        <dsp:cNvSpPr/>
      </dsp:nvSpPr>
      <dsp:spPr>
        <a:xfrm>
          <a:off x="0" y="1471856"/>
          <a:ext cx="1093195" cy="1386019"/>
        </a:xfrm>
        <a:prstGeom prst="rect">
          <a:avLst/>
        </a:prstGeom>
        <a:solidFill>
          <a:schemeClr val="lt1">
            <a:hueOff val="0"/>
            <a:satOff val="0"/>
            <a:lumOff val="0"/>
            <a:alphaOff val="0"/>
          </a:schemeClr>
        </a:solidFill>
        <a:ln w="12700" cap="flat" cmpd="sng" algn="ctr">
          <a:solidFill>
            <a:schemeClr val="accent2">
              <a:hueOff val="-497137"/>
              <a:satOff val="-1589"/>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 tIns="136908" rIns="57848" bIns="136908" numCol="1" spcCol="1270" anchor="ctr" anchorCtr="0">
          <a:noAutofit/>
        </a:bodyPr>
        <a:lstStyle/>
        <a:p>
          <a:pPr marL="0" lvl="0" indent="0" algn="ctr" defTabSz="800100">
            <a:lnSpc>
              <a:spcPct val="90000"/>
            </a:lnSpc>
            <a:spcBef>
              <a:spcPct val="0"/>
            </a:spcBef>
            <a:spcAft>
              <a:spcPct val="35000"/>
            </a:spcAft>
            <a:buNone/>
          </a:pPr>
          <a:r>
            <a:rPr lang="en-US" sz="1800" kern="1200"/>
            <a:t>Engage</a:t>
          </a:r>
        </a:p>
      </dsp:txBody>
      <dsp:txXfrm>
        <a:off x="0" y="1471856"/>
        <a:ext cx="1093195" cy="1386019"/>
      </dsp:txXfrm>
    </dsp:sp>
    <dsp:sp modelId="{631B15EF-5605-9A4D-A16E-3D852E1D36F2}">
      <dsp:nvSpPr>
        <dsp:cNvPr id="0" name=""/>
        <dsp:cNvSpPr/>
      </dsp:nvSpPr>
      <dsp:spPr>
        <a:xfrm>
          <a:off x="1093195" y="2941038"/>
          <a:ext cx="4372780" cy="1386019"/>
        </a:xfrm>
        <a:prstGeom prst="rect">
          <a:avLst/>
        </a:prstGeom>
        <a:solidFill>
          <a:schemeClr val="accent2">
            <a:hueOff val="-994273"/>
            <a:satOff val="-3179"/>
            <a:lumOff val="1438"/>
            <a:alphaOff val="0"/>
          </a:schemeClr>
        </a:solidFill>
        <a:ln w="12700" cap="flat" cmpd="sng" algn="ctr">
          <a:solidFill>
            <a:schemeClr val="accent2">
              <a:hueOff val="-994273"/>
              <a:satOff val="-3179"/>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44" tIns="352049" rIns="84844" bIns="352049" numCol="1" spcCol="1270" anchor="ctr" anchorCtr="0">
          <a:noAutofit/>
        </a:bodyPr>
        <a:lstStyle/>
        <a:p>
          <a:pPr marL="0" lvl="0" indent="0" algn="l" defTabSz="533400">
            <a:lnSpc>
              <a:spcPct val="90000"/>
            </a:lnSpc>
            <a:spcBef>
              <a:spcPct val="0"/>
            </a:spcBef>
            <a:spcAft>
              <a:spcPct val="35000"/>
            </a:spcAft>
            <a:buNone/>
          </a:pPr>
          <a:r>
            <a:rPr lang="en-US" sz="1200" b="1" kern="1200" dirty="0"/>
            <a:t>Amplify the voices of birthing persons in maternal equity and quality initiatives, with the goal of diverse and inclusive representation on committees</a:t>
          </a:r>
        </a:p>
      </dsp:txBody>
      <dsp:txXfrm>
        <a:off x="1093195" y="2941038"/>
        <a:ext cx="4372780" cy="1386019"/>
      </dsp:txXfrm>
    </dsp:sp>
    <dsp:sp modelId="{443B1B90-F212-C041-BD81-5424D178AF35}">
      <dsp:nvSpPr>
        <dsp:cNvPr id="0" name=""/>
        <dsp:cNvSpPr/>
      </dsp:nvSpPr>
      <dsp:spPr>
        <a:xfrm>
          <a:off x="0" y="2941038"/>
          <a:ext cx="1093195" cy="1386019"/>
        </a:xfrm>
        <a:prstGeom prst="rect">
          <a:avLst/>
        </a:prstGeom>
        <a:solidFill>
          <a:schemeClr val="lt1">
            <a:hueOff val="0"/>
            <a:satOff val="0"/>
            <a:lumOff val="0"/>
            <a:alphaOff val="0"/>
          </a:schemeClr>
        </a:solidFill>
        <a:ln w="12700" cap="flat" cmpd="sng" algn="ctr">
          <a:solidFill>
            <a:schemeClr val="accent2">
              <a:hueOff val="-994273"/>
              <a:satOff val="-3179"/>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 tIns="136908" rIns="57848" bIns="136908" numCol="1" spcCol="1270" anchor="ctr" anchorCtr="0">
          <a:noAutofit/>
        </a:bodyPr>
        <a:lstStyle/>
        <a:p>
          <a:pPr marL="0" lvl="0" indent="0" algn="ctr" defTabSz="800100">
            <a:lnSpc>
              <a:spcPct val="90000"/>
            </a:lnSpc>
            <a:spcBef>
              <a:spcPct val="0"/>
            </a:spcBef>
            <a:spcAft>
              <a:spcPct val="35000"/>
            </a:spcAft>
            <a:buNone/>
          </a:pPr>
          <a:r>
            <a:rPr lang="en-US" sz="1800" kern="1200"/>
            <a:t>Amplify</a:t>
          </a:r>
        </a:p>
      </dsp:txBody>
      <dsp:txXfrm>
        <a:off x="0" y="2941038"/>
        <a:ext cx="1093195" cy="1386019"/>
      </dsp:txXfrm>
    </dsp:sp>
    <dsp:sp modelId="{F14AD04D-30C3-9847-9419-D4CABDF08EA4}">
      <dsp:nvSpPr>
        <dsp:cNvPr id="0" name=""/>
        <dsp:cNvSpPr/>
      </dsp:nvSpPr>
      <dsp:spPr>
        <a:xfrm>
          <a:off x="1093195" y="4410219"/>
          <a:ext cx="4372780" cy="1386019"/>
        </a:xfrm>
        <a:prstGeom prst="rect">
          <a:avLst/>
        </a:prstGeom>
        <a:solidFill>
          <a:schemeClr val="accent2">
            <a:hueOff val="-1491410"/>
            <a:satOff val="-4768"/>
            <a:lumOff val="2157"/>
            <a:alphaOff val="0"/>
          </a:schemeClr>
        </a:solidFill>
        <a:ln w="12700" cap="flat" cmpd="sng" algn="ctr">
          <a:solidFill>
            <a:schemeClr val="accent2">
              <a:hueOff val="-1491410"/>
              <a:satOff val="-4768"/>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844" tIns="352049" rIns="84844" bIns="352049" numCol="1" spcCol="1270" anchor="ctr" anchorCtr="0">
          <a:noAutofit/>
        </a:bodyPr>
        <a:lstStyle/>
        <a:p>
          <a:pPr marL="0" lvl="0" indent="0" algn="l" defTabSz="533400">
            <a:lnSpc>
              <a:spcPct val="90000"/>
            </a:lnSpc>
            <a:spcBef>
              <a:spcPct val="0"/>
            </a:spcBef>
            <a:spcAft>
              <a:spcPct val="35000"/>
            </a:spcAft>
            <a:buNone/>
          </a:pPr>
          <a:r>
            <a:rPr lang="en-US" sz="1200" b="1" kern="1200" dirty="0"/>
            <a:t>Promote learning about structural, institutional, and interpersonal racism in maternity care and apply these insights to our work as an organization toward creating a more equitable care model for maternal health</a:t>
          </a:r>
        </a:p>
      </dsp:txBody>
      <dsp:txXfrm>
        <a:off x="1093195" y="4410219"/>
        <a:ext cx="4372780" cy="1386019"/>
      </dsp:txXfrm>
    </dsp:sp>
    <dsp:sp modelId="{BBB23E54-4A89-A345-9A12-B9C146851481}">
      <dsp:nvSpPr>
        <dsp:cNvPr id="0" name=""/>
        <dsp:cNvSpPr/>
      </dsp:nvSpPr>
      <dsp:spPr>
        <a:xfrm>
          <a:off x="0" y="4410219"/>
          <a:ext cx="1093195" cy="1386019"/>
        </a:xfrm>
        <a:prstGeom prst="rect">
          <a:avLst/>
        </a:prstGeom>
        <a:solidFill>
          <a:schemeClr val="lt1">
            <a:hueOff val="0"/>
            <a:satOff val="0"/>
            <a:lumOff val="0"/>
            <a:alphaOff val="0"/>
          </a:schemeClr>
        </a:solidFill>
        <a:ln w="12700" cap="flat" cmpd="sng" algn="ctr">
          <a:solidFill>
            <a:schemeClr val="accent2">
              <a:hueOff val="-1491410"/>
              <a:satOff val="-4768"/>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48" tIns="136908" rIns="57848" bIns="136908" numCol="1" spcCol="1270" anchor="ctr" anchorCtr="0">
          <a:noAutofit/>
        </a:bodyPr>
        <a:lstStyle/>
        <a:p>
          <a:pPr marL="0" lvl="0" indent="0" algn="ctr" defTabSz="800100">
            <a:lnSpc>
              <a:spcPct val="90000"/>
            </a:lnSpc>
            <a:spcBef>
              <a:spcPct val="0"/>
            </a:spcBef>
            <a:spcAft>
              <a:spcPct val="35000"/>
            </a:spcAft>
            <a:buNone/>
          </a:pPr>
          <a:r>
            <a:rPr lang="en-US" sz="1800" kern="1200"/>
            <a:t>Promote</a:t>
          </a:r>
        </a:p>
      </dsp:txBody>
      <dsp:txXfrm>
        <a:off x="0" y="4410219"/>
        <a:ext cx="1093195" cy="13860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4451-4DD0-CC4F-9A80-5B258A443113}">
      <dsp:nvSpPr>
        <dsp:cNvPr id="0" name=""/>
        <dsp:cNvSpPr/>
      </dsp:nvSpPr>
      <dsp:spPr>
        <a:xfrm>
          <a:off x="0" y="4730"/>
          <a:ext cx="5031485" cy="8449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2018: </a:t>
          </a:r>
          <a:r>
            <a:rPr lang="en-US" sz="1600" b="1" kern="1200"/>
            <a:t>Preventing Maternal Deaths Act</a:t>
          </a:r>
          <a:endParaRPr lang="en-US" sz="1400" kern="1200" dirty="0"/>
        </a:p>
      </dsp:txBody>
      <dsp:txXfrm>
        <a:off x="41248" y="45978"/>
        <a:ext cx="4948989" cy="762471"/>
      </dsp:txXfrm>
    </dsp:sp>
    <dsp:sp modelId="{2DC13B52-0751-044C-BF30-78B5AEEA9B92}">
      <dsp:nvSpPr>
        <dsp:cNvPr id="0" name=""/>
        <dsp:cNvSpPr/>
      </dsp:nvSpPr>
      <dsp:spPr>
        <a:xfrm>
          <a:off x="0" y="849697"/>
          <a:ext cx="5031485" cy="91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Enabled through 2023 the continuation and expansion of data collection, research, and education.</a:t>
          </a:r>
          <a:endParaRPr lang="en-US" sz="1400" kern="1200" dirty="0"/>
        </a:p>
      </dsp:txBody>
      <dsp:txXfrm>
        <a:off x="0" y="849697"/>
        <a:ext cx="5031485" cy="911203"/>
      </dsp:txXfrm>
    </dsp:sp>
    <dsp:sp modelId="{D707F0E1-578D-624F-BE37-5F7E1D7C33B4}">
      <dsp:nvSpPr>
        <dsp:cNvPr id="0" name=""/>
        <dsp:cNvSpPr/>
      </dsp:nvSpPr>
      <dsp:spPr>
        <a:xfrm>
          <a:off x="0" y="1760900"/>
          <a:ext cx="5031485" cy="844967"/>
        </a:xfrm>
        <a:prstGeom prst="roundRect">
          <a:avLst/>
        </a:prstGeom>
        <a:solidFill>
          <a:schemeClr val="accent2">
            <a:hueOff val="-745705"/>
            <a:satOff val="-2384"/>
            <a:lumOff val="1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Current Bill (Senate): </a:t>
          </a:r>
          <a:r>
            <a:rPr lang="en-US" sz="1600" b="1" kern="1200" dirty="0"/>
            <a:t>Mothers and Offspring Mortality and Morbidity Awareness Act</a:t>
          </a:r>
        </a:p>
      </dsp:txBody>
      <dsp:txXfrm>
        <a:off x="41248" y="1802148"/>
        <a:ext cx="4948989" cy="762471"/>
      </dsp:txXfrm>
    </dsp:sp>
    <dsp:sp modelId="{9EE29BB3-9465-8546-9C8C-B3361814049E}">
      <dsp:nvSpPr>
        <dsp:cNvPr id="0" name=""/>
        <dsp:cNvSpPr/>
      </dsp:nvSpPr>
      <dsp:spPr>
        <a:xfrm>
          <a:off x="0" y="2605868"/>
          <a:ext cx="5031485" cy="683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Mandatory 1 year </a:t>
          </a:r>
          <a:r>
            <a:rPr lang="en-US" sz="1400" b="1" kern="1200" dirty="0"/>
            <a:t>postpartum</a:t>
          </a:r>
          <a:r>
            <a:rPr lang="en-US" sz="1400" kern="1200" dirty="0"/>
            <a:t> benefits.</a:t>
          </a:r>
        </a:p>
        <a:p>
          <a:pPr marL="114300" lvl="1" indent="-114300" algn="l" defTabSz="622300">
            <a:lnSpc>
              <a:spcPct val="90000"/>
            </a:lnSpc>
            <a:spcBef>
              <a:spcPct val="0"/>
            </a:spcBef>
            <a:spcAft>
              <a:spcPct val="20000"/>
            </a:spcAft>
            <a:buChar char="•"/>
          </a:pPr>
          <a:endParaRPr lang="en-US" sz="1400" kern="1200" dirty="0"/>
        </a:p>
      </dsp:txBody>
      <dsp:txXfrm>
        <a:off x="0" y="2605868"/>
        <a:ext cx="5031485" cy="683402"/>
      </dsp:txXfrm>
    </dsp:sp>
    <dsp:sp modelId="{1AB75473-6FD8-024B-B1E5-9A5381CE2469}">
      <dsp:nvSpPr>
        <dsp:cNvPr id="0" name=""/>
        <dsp:cNvSpPr/>
      </dsp:nvSpPr>
      <dsp:spPr>
        <a:xfrm>
          <a:off x="0" y="3289270"/>
          <a:ext cx="5031485" cy="844967"/>
        </a:xfrm>
        <a:prstGeom prst="roundRect">
          <a:avLst/>
        </a:prstGeom>
        <a:solidFill>
          <a:schemeClr val="accent2">
            <a:hueOff val="-1491410"/>
            <a:satOff val="-4768"/>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Current  </a:t>
          </a:r>
          <a:r>
            <a:rPr lang="en-US" sz="1600" b="1" kern="1200"/>
            <a:t>Maternal Health Quality Improvement Act—specific to rural areas</a:t>
          </a:r>
          <a:endParaRPr lang="en-US" sz="1600" b="1" kern="1200" dirty="0"/>
        </a:p>
      </dsp:txBody>
      <dsp:txXfrm>
        <a:off x="41248" y="3330518"/>
        <a:ext cx="4948989" cy="762471"/>
      </dsp:txXfrm>
    </dsp:sp>
    <dsp:sp modelId="{ADB6EE6E-8638-344C-8189-CB4CBAA4C54D}">
      <dsp:nvSpPr>
        <dsp:cNvPr id="0" name=""/>
        <dsp:cNvSpPr/>
      </dsp:nvSpPr>
      <dsp:spPr>
        <a:xfrm>
          <a:off x="0" y="4134237"/>
          <a:ext cx="5031485" cy="100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5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Expansion of telehealth including funding to support the expansion.</a:t>
          </a:r>
          <a:endParaRPr lang="en-US" sz="1400" kern="1200" dirty="0"/>
        </a:p>
        <a:p>
          <a:pPr marL="114300" lvl="1" indent="-114300" algn="l" defTabSz="622300">
            <a:lnSpc>
              <a:spcPct val="90000"/>
            </a:lnSpc>
            <a:spcBef>
              <a:spcPct val="0"/>
            </a:spcBef>
            <a:spcAft>
              <a:spcPct val="20000"/>
            </a:spcAft>
            <a:buChar char="•"/>
          </a:pPr>
          <a:r>
            <a:rPr lang="en-US" sz="1400" kern="1200"/>
            <a:t>Increases maternal care training in rural </a:t>
          </a:r>
          <a:r>
            <a:rPr lang="en-US" sz="1600" kern="1200"/>
            <a:t>areas</a:t>
          </a:r>
          <a:r>
            <a:rPr lang="en-US" sz="1400" kern="1200"/>
            <a:t>.  </a:t>
          </a:r>
          <a:endParaRPr lang="en-US" sz="1400" kern="1200" dirty="0"/>
        </a:p>
      </dsp:txBody>
      <dsp:txXfrm>
        <a:off x="0" y="4134237"/>
        <a:ext cx="5031485" cy="10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8A34-75AE-2848-8410-AA686D01A7CE}">
      <dsp:nvSpPr>
        <dsp:cNvPr id="0" name=""/>
        <dsp:cNvSpPr/>
      </dsp:nvSpPr>
      <dsp:spPr>
        <a:xfrm>
          <a:off x="0" y="25183"/>
          <a:ext cx="5031485"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baseline="0" dirty="0"/>
            <a:t>Black women experience maternal deaths at 3-4 times that of </a:t>
          </a:r>
          <a:r>
            <a:rPr lang="en-US" sz="1100" b="0" kern="1200" baseline="0" dirty="0" err="1"/>
            <a:t>nonHispanic</a:t>
          </a:r>
          <a:r>
            <a:rPr lang="en-US" sz="1100" b="0" kern="1200" baseline="0" dirty="0"/>
            <a:t> white women. The risk of maternal mortality among black women persists after controlling for socioeconomic status. </a:t>
          </a:r>
          <a:endParaRPr lang="en-US" sz="1100" kern="1200" dirty="0"/>
        </a:p>
      </dsp:txBody>
      <dsp:txXfrm>
        <a:off x="55744" y="80927"/>
        <a:ext cx="4919997" cy="1030432"/>
      </dsp:txXfrm>
    </dsp:sp>
    <dsp:sp modelId="{1EE971B4-4722-274D-BBFE-E7EF11CBA767}">
      <dsp:nvSpPr>
        <dsp:cNvPr id="0" name=""/>
        <dsp:cNvSpPr/>
      </dsp:nvSpPr>
      <dsp:spPr>
        <a:xfrm>
          <a:off x="0" y="1342783"/>
          <a:ext cx="5031485" cy="1141920"/>
        </a:xfrm>
        <a:prstGeom prst="roundRect">
          <a:avLst/>
        </a:prstGeom>
        <a:solidFill>
          <a:schemeClr val="accent2">
            <a:hueOff val="-497137"/>
            <a:satOff val="-1589"/>
            <a:lumOff val="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b="0" kern="1200" baseline="0" dirty="0"/>
            <a:t> </a:t>
          </a:r>
          <a:r>
            <a:rPr lang="en-US" sz="1100" b="0" kern="1200" baseline="0" dirty="0"/>
            <a:t>According to the Centers for Disease Control and Prevention, nearly 60% of maternal deaths in the United States are preventable and most (44%) occur within 42 days of the postpartum period.</a:t>
          </a:r>
          <a:endParaRPr lang="en-US" sz="1100" kern="1200" dirty="0"/>
        </a:p>
      </dsp:txBody>
      <dsp:txXfrm>
        <a:off x="55744" y="1398527"/>
        <a:ext cx="4919997" cy="1030432"/>
      </dsp:txXfrm>
    </dsp:sp>
    <dsp:sp modelId="{A6D0FE14-168D-0648-8C8A-AA0F2684922B}">
      <dsp:nvSpPr>
        <dsp:cNvPr id="0" name=""/>
        <dsp:cNvSpPr/>
      </dsp:nvSpPr>
      <dsp:spPr>
        <a:xfrm>
          <a:off x="0" y="2660384"/>
          <a:ext cx="5031485" cy="1141920"/>
        </a:xfrm>
        <a:prstGeom prst="roundRect">
          <a:avLst/>
        </a:prstGeom>
        <a:solidFill>
          <a:schemeClr val="accent2">
            <a:hueOff val="-994273"/>
            <a:satOff val="-3179"/>
            <a:lumOff val="14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baseline="0" dirty="0"/>
            <a:t>Implicit bias likely plays a key role in racial healthcare disparities</a:t>
          </a:r>
          <a:endParaRPr lang="en-US" sz="1100" kern="1200" dirty="0"/>
        </a:p>
      </dsp:txBody>
      <dsp:txXfrm>
        <a:off x="55744" y="2716128"/>
        <a:ext cx="4919997" cy="1030432"/>
      </dsp:txXfrm>
    </dsp:sp>
    <dsp:sp modelId="{C7B0ADF0-6097-3F4A-B9CB-95965ECCA974}">
      <dsp:nvSpPr>
        <dsp:cNvPr id="0" name=""/>
        <dsp:cNvSpPr/>
      </dsp:nvSpPr>
      <dsp:spPr>
        <a:xfrm>
          <a:off x="0" y="3977984"/>
          <a:ext cx="5031485" cy="1141920"/>
        </a:xfrm>
        <a:prstGeom prst="roundRect">
          <a:avLst/>
        </a:prstGeom>
        <a:solidFill>
          <a:schemeClr val="accent2">
            <a:hueOff val="-1491410"/>
            <a:satOff val="-4768"/>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baseline="0" dirty="0"/>
            <a:t>Postpartum care is critical to addressing clinical complications and social determinants that prevent women from accessing adequate postpartum care</a:t>
          </a:r>
          <a:endParaRPr lang="en-US" sz="1100" kern="1200" dirty="0"/>
        </a:p>
      </dsp:txBody>
      <dsp:txXfrm>
        <a:off x="55744" y="4033728"/>
        <a:ext cx="4919997"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C9ADD-01D3-D541-B3E0-081A49A340D9}">
      <dsp:nvSpPr>
        <dsp:cNvPr id="0" name=""/>
        <dsp:cNvSpPr/>
      </dsp:nvSpPr>
      <dsp:spPr>
        <a:xfrm>
          <a:off x="0" y="143034"/>
          <a:ext cx="5031485" cy="15831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Are less likely to enter prenatal care early in pregnancy</a:t>
          </a:r>
        </a:p>
      </dsp:txBody>
      <dsp:txXfrm>
        <a:off x="77285" y="220319"/>
        <a:ext cx="4876915" cy="1428622"/>
      </dsp:txXfrm>
    </dsp:sp>
    <dsp:sp modelId="{3859C231-BA13-7143-B248-B295512D12F9}">
      <dsp:nvSpPr>
        <dsp:cNvPr id="0" name=""/>
        <dsp:cNvSpPr/>
      </dsp:nvSpPr>
      <dsp:spPr>
        <a:xfrm>
          <a:off x="0" y="1780947"/>
          <a:ext cx="5031485" cy="1583192"/>
        </a:xfrm>
        <a:prstGeom prst="roundRect">
          <a:avLst/>
        </a:prstGeom>
        <a:solidFill>
          <a:schemeClr val="accent2">
            <a:hueOff val="-745705"/>
            <a:satOff val="-2384"/>
            <a:lumOff val="1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Are Less likely to receive adequate care</a:t>
          </a:r>
        </a:p>
      </dsp:txBody>
      <dsp:txXfrm>
        <a:off x="77285" y="1858232"/>
        <a:ext cx="4876915" cy="1428622"/>
      </dsp:txXfrm>
    </dsp:sp>
    <dsp:sp modelId="{51023C17-9F9B-E74F-89B5-57499B5A1CE4}">
      <dsp:nvSpPr>
        <dsp:cNvPr id="0" name=""/>
        <dsp:cNvSpPr/>
      </dsp:nvSpPr>
      <dsp:spPr>
        <a:xfrm>
          <a:off x="0" y="3418860"/>
          <a:ext cx="5031485" cy="1583192"/>
        </a:xfrm>
        <a:prstGeom prst="roundRect">
          <a:avLst/>
        </a:prstGeom>
        <a:solidFill>
          <a:schemeClr val="accent2">
            <a:hueOff val="-1491410"/>
            <a:satOff val="-4768"/>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Often receive lower quality care even with equal access to care and insurance coverage</a:t>
          </a:r>
        </a:p>
      </dsp:txBody>
      <dsp:txXfrm>
        <a:off x="77285" y="3496145"/>
        <a:ext cx="4876915" cy="1428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AD32E-9D0A-F44A-BA12-EEEC6F0BBF14}">
      <dsp:nvSpPr>
        <dsp:cNvPr id="0" name=""/>
        <dsp:cNvSpPr/>
      </dsp:nvSpPr>
      <dsp:spPr>
        <a:xfrm>
          <a:off x="0" y="381"/>
          <a:ext cx="6857365" cy="1208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baseline="0" dirty="0"/>
            <a:t>Linked to several adverse pregnancy outcomes</a:t>
          </a:r>
          <a:endParaRPr lang="en-US" sz="1600" kern="1200" dirty="0"/>
        </a:p>
      </dsp:txBody>
      <dsp:txXfrm>
        <a:off x="58978" y="59359"/>
        <a:ext cx="6739409" cy="1090219"/>
      </dsp:txXfrm>
    </dsp:sp>
    <dsp:sp modelId="{08DC7041-0E8D-074A-9B21-EF5E99590A6C}">
      <dsp:nvSpPr>
        <dsp:cNvPr id="0" name=""/>
        <dsp:cNvSpPr/>
      </dsp:nvSpPr>
      <dsp:spPr>
        <a:xfrm>
          <a:off x="0" y="1221537"/>
          <a:ext cx="6857365" cy="1208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baseline="0" dirty="0"/>
            <a:t>Most notably increased risk of preterm delivery</a:t>
          </a:r>
          <a:endParaRPr lang="en-US" sz="1600" kern="1200" dirty="0"/>
        </a:p>
      </dsp:txBody>
      <dsp:txXfrm>
        <a:off x="58978" y="1280515"/>
        <a:ext cx="6739409" cy="1090219"/>
      </dsp:txXfrm>
    </dsp:sp>
    <dsp:sp modelId="{83BF532D-767B-3D42-A419-02E3D04BE3B4}">
      <dsp:nvSpPr>
        <dsp:cNvPr id="0" name=""/>
        <dsp:cNvSpPr/>
      </dsp:nvSpPr>
      <dsp:spPr>
        <a:xfrm>
          <a:off x="0" y="2442692"/>
          <a:ext cx="6857365" cy="1208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baseline="0" dirty="0"/>
            <a:t>Black women are 49% more likely to deliver prematurely than whites and their babies are twice as likely to die before their first birthday compared to white babies</a:t>
          </a:r>
          <a:endParaRPr lang="en-US" sz="1600" kern="1200" dirty="0"/>
        </a:p>
      </dsp:txBody>
      <dsp:txXfrm>
        <a:off x="58978" y="2501670"/>
        <a:ext cx="6739409" cy="1090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6AC29-CAF6-5C4D-9AF6-BD611A8F7E08}">
      <dsp:nvSpPr>
        <dsp:cNvPr id="0" name=""/>
        <dsp:cNvSpPr/>
      </dsp:nvSpPr>
      <dsp:spPr>
        <a:xfrm>
          <a:off x="2569" y="319987"/>
          <a:ext cx="2038188" cy="12229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Education</a:t>
          </a:r>
        </a:p>
      </dsp:txBody>
      <dsp:txXfrm>
        <a:off x="2569" y="319987"/>
        <a:ext cx="2038188" cy="1222913"/>
      </dsp:txXfrm>
    </dsp:sp>
    <dsp:sp modelId="{EC0DD0E0-E2D3-FB44-8599-336DB8767D1A}">
      <dsp:nvSpPr>
        <dsp:cNvPr id="0" name=""/>
        <dsp:cNvSpPr/>
      </dsp:nvSpPr>
      <dsp:spPr>
        <a:xfrm>
          <a:off x="2244576" y="319987"/>
          <a:ext cx="2038188" cy="12229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Access</a:t>
          </a:r>
        </a:p>
      </dsp:txBody>
      <dsp:txXfrm>
        <a:off x="2244576" y="319987"/>
        <a:ext cx="2038188" cy="1222913"/>
      </dsp:txXfrm>
    </dsp:sp>
    <dsp:sp modelId="{957270BA-389A-934A-A620-90FA68597590}">
      <dsp:nvSpPr>
        <dsp:cNvPr id="0" name=""/>
        <dsp:cNvSpPr/>
      </dsp:nvSpPr>
      <dsp:spPr>
        <a:xfrm>
          <a:off x="4486584" y="319987"/>
          <a:ext cx="2038188" cy="12229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Socioeconomic Status</a:t>
          </a:r>
        </a:p>
      </dsp:txBody>
      <dsp:txXfrm>
        <a:off x="4486584" y="319987"/>
        <a:ext cx="2038188" cy="1222913"/>
      </dsp:txXfrm>
    </dsp:sp>
    <dsp:sp modelId="{57FDC4F2-5B21-FC4E-82A8-C45ED2A7A990}">
      <dsp:nvSpPr>
        <dsp:cNvPr id="0" name=""/>
        <dsp:cNvSpPr/>
      </dsp:nvSpPr>
      <dsp:spPr>
        <a:xfrm>
          <a:off x="6728592" y="319987"/>
          <a:ext cx="2038188" cy="12229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Co-morbidities-HTN, DM, Obesity</a:t>
          </a:r>
        </a:p>
      </dsp:txBody>
      <dsp:txXfrm>
        <a:off x="6728592" y="319987"/>
        <a:ext cx="2038188" cy="1222913"/>
      </dsp:txXfrm>
    </dsp:sp>
    <dsp:sp modelId="{D2D03E5C-C271-D44C-AA25-4D84BFA5F631}">
      <dsp:nvSpPr>
        <dsp:cNvPr id="0" name=""/>
        <dsp:cNvSpPr/>
      </dsp:nvSpPr>
      <dsp:spPr>
        <a:xfrm>
          <a:off x="2569" y="1746719"/>
          <a:ext cx="2038188" cy="12229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Slavery health deficit</a:t>
          </a:r>
        </a:p>
      </dsp:txBody>
      <dsp:txXfrm>
        <a:off x="2569" y="1746719"/>
        <a:ext cx="2038188" cy="1222913"/>
      </dsp:txXfrm>
    </dsp:sp>
    <dsp:sp modelId="{5CE8CF35-05B7-7740-950F-770589614C2F}">
      <dsp:nvSpPr>
        <dsp:cNvPr id="0" name=""/>
        <dsp:cNvSpPr/>
      </dsp:nvSpPr>
      <dsp:spPr>
        <a:xfrm>
          <a:off x="2244576" y="1746719"/>
          <a:ext cx="2038188" cy="12229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Implicit bias</a:t>
          </a:r>
        </a:p>
      </dsp:txBody>
      <dsp:txXfrm>
        <a:off x="2244576" y="1746719"/>
        <a:ext cx="2038188" cy="1222913"/>
      </dsp:txXfrm>
    </dsp:sp>
    <dsp:sp modelId="{E7186E93-615B-2045-ACBD-014CF708B646}">
      <dsp:nvSpPr>
        <dsp:cNvPr id="0" name=""/>
        <dsp:cNvSpPr/>
      </dsp:nvSpPr>
      <dsp:spPr>
        <a:xfrm>
          <a:off x="4486584" y="1746719"/>
          <a:ext cx="2038188" cy="12229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Stereotype</a:t>
          </a:r>
        </a:p>
      </dsp:txBody>
      <dsp:txXfrm>
        <a:off x="4486584" y="1746719"/>
        <a:ext cx="2038188" cy="1222913"/>
      </dsp:txXfrm>
    </dsp:sp>
    <dsp:sp modelId="{601B779E-7918-5F4A-868A-6AAA423F6E98}">
      <dsp:nvSpPr>
        <dsp:cNvPr id="0" name=""/>
        <dsp:cNvSpPr/>
      </dsp:nvSpPr>
      <dsp:spPr>
        <a:xfrm>
          <a:off x="6728592" y="1746719"/>
          <a:ext cx="2038188" cy="12229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Institutional and Societal Racism</a:t>
          </a:r>
        </a:p>
      </dsp:txBody>
      <dsp:txXfrm>
        <a:off x="6728592" y="1746719"/>
        <a:ext cx="2038188" cy="1222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17186-F788-3643-8ADE-023CDC1AB890}">
      <dsp:nvSpPr>
        <dsp:cNvPr id="0" name=""/>
        <dsp:cNvSpPr/>
      </dsp:nvSpPr>
      <dsp:spPr>
        <a:xfrm>
          <a:off x="0" y="255207"/>
          <a:ext cx="8770571" cy="1014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baseline="0"/>
            <a:t>2.2 million women of childbearing age live in “maternity care deserts,” which are counties without a hospital, birth center or providers offering obstetric services </a:t>
          </a:r>
          <a:endParaRPr lang="en-US" sz="1700" kern="1200"/>
        </a:p>
      </dsp:txBody>
      <dsp:txXfrm>
        <a:off x="49518" y="304725"/>
        <a:ext cx="8671535" cy="915353"/>
      </dsp:txXfrm>
    </dsp:sp>
    <dsp:sp modelId="{3E1E9A9E-B4B4-304C-9F82-B5799650D70C}">
      <dsp:nvSpPr>
        <dsp:cNvPr id="0" name=""/>
        <dsp:cNvSpPr/>
      </dsp:nvSpPr>
      <dsp:spPr>
        <a:xfrm>
          <a:off x="0" y="1318557"/>
          <a:ext cx="8770571" cy="1014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baseline="0"/>
            <a:t>4.8 million women of childbearing age live in counties with limited access to maternity care.</a:t>
          </a:r>
          <a:endParaRPr lang="en-US" sz="1700" kern="1200"/>
        </a:p>
      </dsp:txBody>
      <dsp:txXfrm>
        <a:off x="49518" y="1368075"/>
        <a:ext cx="8671535" cy="915353"/>
      </dsp:txXfrm>
    </dsp:sp>
    <dsp:sp modelId="{BBBD8B7B-3FF1-1743-9451-4E21185A694A}">
      <dsp:nvSpPr>
        <dsp:cNvPr id="0" name=""/>
        <dsp:cNvSpPr/>
      </dsp:nvSpPr>
      <dsp:spPr>
        <a:xfrm>
          <a:off x="0" y="2381907"/>
          <a:ext cx="8770571" cy="1014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baseline="0"/>
            <a:t>Infants born in the southeastern U.S. are much more likely to be born early than in other parts of the country</a:t>
          </a:r>
          <a:endParaRPr lang="en-US" sz="1700" kern="1200"/>
        </a:p>
      </dsp:txBody>
      <dsp:txXfrm>
        <a:off x="49518" y="2431425"/>
        <a:ext cx="8671535" cy="915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CA47A-E7FD-6F42-A077-05EDBDB52E96}">
      <dsp:nvSpPr>
        <dsp:cNvPr id="0" name=""/>
        <dsp:cNvSpPr/>
      </dsp:nvSpPr>
      <dsp:spPr>
        <a:xfrm>
          <a:off x="0" y="17234"/>
          <a:ext cx="2597745" cy="1558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Safe housing, transportation, and neighborhoods</a:t>
          </a:r>
        </a:p>
      </dsp:txBody>
      <dsp:txXfrm>
        <a:off x="0" y="17234"/>
        <a:ext cx="2597745" cy="1558647"/>
      </dsp:txXfrm>
    </dsp:sp>
    <dsp:sp modelId="{0A545D23-8472-2443-B591-67E00F685C8D}">
      <dsp:nvSpPr>
        <dsp:cNvPr id="0" name=""/>
        <dsp:cNvSpPr/>
      </dsp:nvSpPr>
      <dsp:spPr>
        <a:xfrm>
          <a:off x="2857519" y="17234"/>
          <a:ext cx="2597745" cy="1558647"/>
        </a:xfrm>
        <a:prstGeom prst="rect">
          <a:avLst/>
        </a:prstGeom>
        <a:solidFill>
          <a:schemeClr val="accent5">
            <a:hueOff val="-293488"/>
            <a:satOff val="572"/>
            <a:lumOff val="-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Racism, discrimination, and violence</a:t>
          </a:r>
        </a:p>
      </dsp:txBody>
      <dsp:txXfrm>
        <a:off x="2857519" y="17234"/>
        <a:ext cx="2597745" cy="1558647"/>
      </dsp:txXfrm>
    </dsp:sp>
    <dsp:sp modelId="{5463EFCC-260C-6843-AD34-74F683C955EB}">
      <dsp:nvSpPr>
        <dsp:cNvPr id="0" name=""/>
        <dsp:cNvSpPr/>
      </dsp:nvSpPr>
      <dsp:spPr>
        <a:xfrm>
          <a:off x="5715039" y="17234"/>
          <a:ext cx="2597745" cy="1558647"/>
        </a:xfrm>
        <a:prstGeom prst="rect">
          <a:avLst/>
        </a:prstGeom>
        <a:solidFill>
          <a:schemeClr val="accent5">
            <a:hueOff val="-586976"/>
            <a:satOff val="1144"/>
            <a:lumOff val="-1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Education, job opportunities, and income</a:t>
          </a:r>
        </a:p>
      </dsp:txBody>
      <dsp:txXfrm>
        <a:off x="5715039" y="17234"/>
        <a:ext cx="2597745" cy="1558647"/>
      </dsp:txXfrm>
    </dsp:sp>
    <dsp:sp modelId="{26C7F436-0ACE-9E47-8F9F-81E44A2A1CF6}">
      <dsp:nvSpPr>
        <dsp:cNvPr id="0" name=""/>
        <dsp:cNvSpPr/>
      </dsp:nvSpPr>
      <dsp:spPr>
        <a:xfrm>
          <a:off x="0" y="1835655"/>
          <a:ext cx="2597745" cy="1558647"/>
        </a:xfrm>
        <a:prstGeom prst="rect">
          <a:avLst/>
        </a:prstGeom>
        <a:solidFill>
          <a:schemeClr val="accent5">
            <a:hueOff val="-880464"/>
            <a:satOff val="1715"/>
            <a:lumOff val="-2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Access to nutritious foods and physical activity opportunities</a:t>
          </a:r>
        </a:p>
      </dsp:txBody>
      <dsp:txXfrm>
        <a:off x="0" y="1835655"/>
        <a:ext cx="2597745" cy="1558647"/>
      </dsp:txXfrm>
    </dsp:sp>
    <dsp:sp modelId="{2A5735A6-A7C7-E14D-874D-F2C76D4F119F}">
      <dsp:nvSpPr>
        <dsp:cNvPr id="0" name=""/>
        <dsp:cNvSpPr/>
      </dsp:nvSpPr>
      <dsp:spPr>
        <a:xfrm>
          <a:off x="2857519" y="1835655"/>
          <a:ext cx="2597745" cy="1558647"/>
        </a:xfrm>
        <a:prstGeom prst="rect">
          <a:avLst/>
        </a:prstGeom>
        <a:solidFill>
          <a:schemeClr val="accent5">
            <a:hueOff val="-1173952"/>
            <a:satOff val="2287"/>
            <a:lumOff val="-34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Polluted air and water</a:t>
          </a:r>
        </a:p>
      </dsp:txBody>
      <dsp:txXfrm>
        <a:off x="2857519" y="1835655"/>
        <a:ext cx="2597745" cy="1558647"/>
      </dsp:txXfrm>
    </dsp:sp>
    <dsp:sp modelId="{38DDA8AC-967C-C848-97A6-BFA0F1D63D10}">
      <dsp:nvSpPr>
        <dsp:cNvPr id="0" name=""/>
        <dsp:cNvSpPr/>
      </dsp:nvSpPr>
      <dsp:spPr>
        <a:xfrm>
          <a:off x="5715039" y="1835655"/>
          <a:ext cx="2597745" cy="1558647"/>
        </a:xfrm>
        <a:prstGeom prst="rect">
          <a:avLst/>
        </a:prstGeom>
        <a:solidFill>
          <a:schemeClr val="accent5">
            <a:hueOff val="-1467440"/>
            <a:satOff val="2859"/>
            <a:lumOff val="-43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Language and literacy skills</a:t>
          </a:r>
        </a:p>
      </dsp:txBody>
      <dsp:txXfrm>
        <a:off x="5715039" y="1835655"/>
        <a:ext cx="2597745" cy="1558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BBB7-ACD4-41F7-B7C6-8D840465C85D}">
      <dsp:nvSpPr>
        <dsp:cNvPr id="0" name=""/>
        <dsp:cNvSpPr/>
      </dsp:nvSpPr>
      <dsp:spPr>
        <a:xfrm>
          <a:off x="434892" y="62576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FFA3F-EE0A-4DC7-B573-B9373B667322}">
      <dsp:nvSpPr>
        <dsp:cNvPr id="0" name=""/>
        <dsp:cNvSpPr/>
      </dsp:nvSpPr>
      <dsp:spPr>
        <a:xfrm>
          <a:off x="668892" y="85976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3A428-DE63-4FFE-8CA8-6E90AD1355D7}">
      <dsp:nvSpPr>
        <dsp:cNvPr id="0" name=""/>
        <dsp:cNvSpPr/>
      </dsp:nvSpPr>
      <dsp:spPr>
        <a:xfrm>
          <a:off x="83892" y="20657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Lack of access to care</a:t>
          </a:r>
        </a:p>
      </dsp:txBody>
      <dsp:txXfrm>
        <a:off x="83892" y="2065768"/>
        <a:ext cx="1800000" cy="720000"/>
      </dsp:txXfrm>
    </dsp:sp>
    <dsp:sp modelId="{D73D635A-8970-4302-8625-97BFEE076B96}">
      <dsp:nvSpPr>
        <dsp:cNvPr id="0" name=""/>
        <dsp:cNvSpPr/>
      </dsp:nvSpPr>
      <dsp:spPr>
        <a:xfrm>
          <a:off x="2549892" y="625768"/>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F6759-5892-4E3D-99E6-2722BA9C9B41}">
      <dsp:nvSpPr>
        <dsp:cNvPr id="0" name=""/>
        <dsp:cNvSpPr/>
      </dsp:nvSpPr>
      <dsp:spPr>
        <a:xfrm>
          <a:off x="2783892" y="8597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94F2E0-EA27-46A3-8B16-2D8BFC7FDCD8}">
      <dsp:nvSpPr>
        <dsp:cNvPr id="0" name=""/>
        <dsp:cNvSpPr/>
      </dsp:nvSpPr>
      <dsp:spPr>
        <a:xfrm>
          <a:off x="2198892" y="20657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Delayed Diagnosis</a:t>
          </a:r>
        </a:p>
      </dsp:txBody>
      <dsp:txXfrm>
        <a:off x="2198892" y="2065768"/>
        <a:ext cx="1800000" cy="720000"/>
      </dsp:txXfrm>
    </dsp:sp>
    <dsp:sp modelId="{AA00EEB6-50FC-4BA6-B080-E9489EB78759}">
      <dsp:nvSpPr>
        <dsp:cNvPr id="0" name=""/>
        <dsp:cNvSpPr/>
      </dsp:nvSpPr>
      <dsp:spPr>
        <a:xfrm>
          <a:off x="4664892" y="625768"/>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D3724-6E09-4E86-8C9B-FDB16C898C20}">
      <dsp:nvSpPr>
        <dsp:cNvPr id="0" name=""/>
        <dsp:cNvSpPr/>
      </dsp:nvSpPr>
      <dsp:spPr>
        <a:xfrm>
          <a:off x="4898892" y="8597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D9B04-626A-4887-87C4-83FBC68426E6}">
      <dsp:nvSpPr>
        <dsp:cNvPr id="0" name=""/>
        <dsp:cNvSpPr/>
      </dsp:nvSpPr>
      <dsp:spPr>
        <a:xfrm>
          <a:off x="4313892" y="20657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Failure to recognize warning signs</a:t>
          </a:r>
        </a:p>
      </dsp:txBody>
      <dsp:txXfrm>
        <a:off x="4313892" y="2065768"/>
        <a:ext cx="1800000" cy="720000"/>
      </dsp:txXfrm>
    </dsp:sp>
    <dsp:sp modelId="{E1E12502-1DBF-4B06-849D-D5C564A4C36D}">
      <dsp:nvSpPr>
        <dsp:cNvPr id="0" name=""/>
        <dsp:cNvSpPr/>
      </dsp:nvSpPr>
      <dsp:spPr>
        <a:xfrm>
          <a:off x="6779892" y="625768"/>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CCC4E-A14E-4E7B-99B2-4076D207FD1F}">
      <dsp:nvSpPr>
        <dsp:cNvPr id="0" name=""/>
        <dsp:cNvSpPr/>
      </dsp:nvSpPr>
      <dsp:spPr>
        <a:xfrm>
          <a:off x="7013892" y="8597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FE5492-814E-4858-89C2-A5B61EF87532}">
      <dsp:nvSpPr>
        <dsp:cNvPr id="0" name=""/>
        <dsp:cNvSpPr/>
      </dsp:nvSpPr>
      <dsp:spPr>
        <a:xfrm>
          <a:off x="6428892" y="20657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Management of pre-existing conditions</a:t>
          </a:r>
        </a:p>
      </dsp:txBody>
      <dsp:txXfrm>
        <a:off x="6428892" y="2065768"/>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37C6-BF67-4748-82AC-B543170D9C9B}">
      <dsp:nvSpPr>
        <dsp:cNvPr id="0" name=""/>
        <dsp:cNvSpPr/>
      </dsp:nvSpPr>
      <dsp:spPr>
        <a:xfrm>
          <a:off x="0" y="46244"/>
          <a:ext cx="5031485" cy="1187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baseline="0"/>
            <a:t>Fear</a:t>
          </a:r>
          <a:endParaRPr lang="en-US" sz="3500" kern="1200"/>
        </a:p>
      </dsp:txBody>
      <dsp:txXfrm>
        <a:off x="57971" y="104215"/>
        <a:ext cx="4915543" cy="1071607"/>
      </dsp:txXfrm>
    </dsp:sp>
    <dsp:sp modelId="{0511975C-0C02-584C-BC36-44C4252A242A}">
      <dsp:nvSpPr>
        <dsp:cNvPr id="0" name=""/>
        <dsp:cNvSpPr/>
      </dsp:nvSpPr>
      <dsp:spPr>
        <a:xfrm>
          <a:off x="0" y="1334594"/>
          <a:ext cx="5031485" cy="1187549"/>
        </a:xfrm>
        <a:prstGeom prst="roundRect">
          <a:avLst/>
        </a:prstGeom>
        <a:solidFill>
          <a:schemeClr val="accent2">
            <a:hueOff val="-497137"/>
            <a:satOff val="-1589"/>
            <a:lumOff val="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baseline="0"/>
            <a:t>Lack of trust</a:t>
          </a:r>
          <a:endParaRPr lang="en-US" sz="3500" kern="1200"/>
        </a:p>
      </dsp:txBody>
      <dsp:txXfrm>
        <a:off x="57971" y="1392565"/>
        <a:ext cx="4915543" cy="1071607"/>
      </dsp:txXfrm>
    </dsp:sp>
    <dsp:sp modelId="{9A44585F-6464-B949-BD36-8549BEB7F999}">
      <dsp:nvSpPr>
        <dsp:cNvPr id="0" name=""/>
        <dsp:cNvSpPr/>
      </dsp:nvSpPr>
      <dsp:spPr>
        <a:xfrm>
          <a:off x="0" y="2622944"/>
          <a:ext cx="5031485" cy="1187549"/>
        </a:xfrm>
        <a:prstGeom prst="roundRect">
          <a:avLst/>
        </a:prstGeom>
        <a:solidFill>
          <a:schemeClr val="accent2">
            <a:hueOff val="-994273"/>
            <a:satOff val="-3179"/>
            <a:lumOff val="14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baseline="0"/>
            <a:t>Lower self esteem</a:t>
          </a:r>
          <a:endParaRPr lang="en-US" sz="3500" kern="1200"/>
        </a:p>
      </dsp:txBody>
      <dsp:txXfrm>
        <a:off x="57971" y="2680915"/>
        <a:ext cx="4915543" cy="1071607"/>
      </dsp:txXfrm>
    </dsp:sp>
    <dsp:sp modelId="{3F75F305-96A5-DD41-A6F1-9428E46F0BDB}">
      <dsp:nvSpPr>
        <dsp:cNvPr id="0" name=""/>
        <dsp:cNvSpPr/>
      </dsp:nvSpPr>
      <dsp:spPr>
        <a:xfrm>
          <a:off x="0" y="3911294"/>
          <a:ext cx="5031485" cy="1187549"/>
        </a:xfrm>
        <a:prstGeom prst="roundRect">
          <a:avLst/>
        </a:prstGeom>
        <a:solidFill>
          <a:schemeClr val="accent2">
            <a:hueOff val="-1491410"/>
            <a:satOff val="-4768"/>
            <a:lumOff val="2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baseline="0"/>
            <a:t>Internalized racism</a:t>
          </a:r>
          <a:endParaRPr lang="en-US" sz="3500" kern="1200"/>
        </a:p>
      </dsp:txBody>
      <dsp:txXfrm>
        <a:off x="57971" y="3969265"/>
        <a:ext cx="4915543" cy="10716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369AB-F770-9F4B-AD74-C535EDFAD18D}">
      <dsp:nvSpPr>
        <dsp:cNvPr id="0" name=""/>
        <dsp:cNvSpPr/>
      </dsp:nvSpPr>
      <dsp:spPr>
        <a:xfrm>
          <a:off x="3125" y="545977"/>
          <a:ext cx="1879306" cy="4358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STOP</a:t>
          </a:r>
        </a:p>
      </dsp:txBody>
      <dsp:txXfrm>
        <a:off x="3125" y="545977"/>
        <a:ext cx="1879306" cy="435873"/>
      </dsp:txXfrm>
    </dsp:sp>
    <dsp:sp modelId="{8414B9FC-608E-F947-ACBB-75FDEE5D611B}">
      <dsp:nvSpPr>
        <dsp:cNvPr id="0" name=""/>
        <dsp:cNvSpPr/>
      </dsp:nvSpPr>
      <dsp:spPr>
        <a:xfrm>
          <a:off x="3125" y="981851"/>
          <a:ext cx="1879306" cy="1883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Blaming the Victim	</a:t>
          </a:r>
        </a:p>
        <a:p>
          <a:pPr marL="114300" lvl="1" indent="-114300" algn="l" defTabSz="622300">
            <a:lnSpc>
              <a:spcPct val="90000"/>
            </a:lnSpc>
            <a:spcBef>
              <a:spcPct val="0"/>
            </a:spcBef>
            <a:spcAft>
              <a:spcPct val="15000"/>
            </a:spcAft>
            <a:buChar char="•"/>
          </a:pPr>
          <a:r>
            <a:rPr lang="en-US" sz="1400" kern="1200"/>
            <a:t>Ignoring/Denying Implicit Bias</a:t>
          </a:r>
        </a:p>
      </dsp:txBody>
      <dsp:txXfrm>
        <a:off x="3125" y="981851"/>
        <a:ext cx="1879306" cy="1883707"/>
      </dsp:txXfrm>
    </dsp:sp>
    <dsp:sp modelId="{C1023AAE-1695-6C4E-9390-8E95518C75E7}">
      <dsp:nvSpPr>
        <dsp:cNvPr id="0" name=""/>
        <dsp:cNvSpPr/>
      </dsp:nvSpPr>
      <dsp:spPr>
        <a:xfrm>
          <a:off x="2145534" y="545977"/>
          <a:ext cx="1879306" cy="4358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Look</a:t>
          </a:r>
        </a:p>
      </dsp:txBody>
      <dsp:txXfrm>
        <a:off x="2145534" y="545977"/>
        <a:ext cx="1879306" cy="435873"/>
      </dsp:txXfrm>
    </dsp:sp>
    <dsp:sp modelId="{0140037E-ADB4-ED40-8FB2-CBA44C97431A}">
      <dsp:nvSpPr>
        <dsp:cNvPr id="0" name=""/>
        <dsp:cNvSpPr/>
      </dsp:nvSpPr>
      <dsp:spPr>
        <a:xfrm>
          <a:off x="2145534" y="981851"/>
          <a:ext cx="1879306" cy="1883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For Opportunities to empower others</a:t>
          </a:r>
        </a:p>
        <a:p>
          <a:pPr marL="114300" lvl="1" indent="-114300" algn="l" defTabSz="622300">
            <a:lnSpc>
              <a:spcPct val="90000"/>
            </a:lnSpc>
            <a:spcBef>
              <a:spcPct val="0"/>
            </a:spcBef>
            <a:spcAft>
              <a:spcPct val="15000"/>
            </a:spcAft>
            <a:buChar char="•"/>
          </a:pPr>
          <a:r>
            <a:rPr lang="en-US" sz="1400" kern="1200" dirty="0"/>
            <a:t>For Evidence Based Practices</a:t>
          </a:r>
        </a:p>
      </dsp:txBody>
      <dsp:txXfrm>
        <a:off x="2145534" y="981851"/>
        <a:ext cx="1879306" cy="1883707"/>
      </dsp:txXfrm>
    </dsp:sp>
    <dsp:sp modelId="{22C430FD-C2CC-5F4C-BEBC-BE437B50D8AB}">
      <dsp:nvSpPr>
        <dsp:cNvPr id="0" name=""/>
        <dsp:cNvSpPr/>
      </dsp:nvSpPr>
      <dsp:spPr>
        <a:xfrm>
          <a:off x="4287943" y="545977"/>
          <a:ext cx="1879306" cy="4358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Listen</a:t>
          </a:r>
        </a:p>
      </dsp:txBody>
      <dsp:txXfrm>
        <a:off x="4287943" y="545977"/>
        <a:ext cx="1879306" cy="435873"/>
      </dsp:txXfrm>
    </dsp:sp>
    <dsp:sp modelId="{A999DAF0-DFBB-A44F-A254-8EE6FA12BB13}">
      <dsp:nvSpPr>
        <dsp:cNvPr id="0" name=""/>
        <dsp:cNvSpPr/>
      </dsp:nvSpPr>
      <dsp:spPr>
        <a:xfrm>
          <a:off x="4287943" y="981851"/>
          <a:ext cx="1879306" cy="1883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Without Judgement</a:t>
          </a:r>
        </a:p>
        <a:p>
          <a:pPr marL="114300" lvl="1" indent="-114300" algn="l" defTabSz="622300">
            <a:lnSpc>
              <a:spcPct val="90000"/>
            </a:lnSpc>
            <a:spcBef>
              <a:spcPct val="0"/>
            </a:spcBef>
            <a:spcAft>
              <a:spcPct val="15000"/>
            </a:spcAft>
            <a:buChar char="•"/>
          </a:pPr>
          <a:r>
            <a:rPr lang="en-US" sz="1400" kern="1200" dirty="0"/>
            <a:t>With Empathy</a:t>
          </a:r>
        </a:p>
      </dsp:txBody>
      <dsp:txXfrm>
        <a:off x="4287943" y="981851"/>
        <a:ext cx="1879306" cy="1883707"/>
      </dsp:txXfrm>
    </dsp:sp>
    <dsp:sp modelId="{79907B0A-C075-DF43-931A-D0E13E45780C}">
      <dsp:nvSpPr>
        <dsp:cNvPr id="0" name=""/>
        <dsp:cNvSpPr/>
      </dsp:nvSpPr>
      <dsp:spPr>
        <a:xfrm>
          <a:off x="6430353" y="545977"/>
          <a:ext cx="1879306" cy="4358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Acknowledge</a:t>
          </a:r>
        </a:p>
      </dsp:txBody>
      <dsp:txXfrm>
        <a:off x="6430353" y="545977"/>
        <a:ext cx="1879306" cy="435873"/>
      </dsp:txXfrm>
    </dsp:sp>
    <dsp:sp modelId="{4428B043-1990-EA48-9227-638AAACBDA36}">
      <dsp:nvSpPr>
        <dsp:cNvPr id="0" name=""/>
        <dsp:cNvSpPr/>
      </dsp:nvSpPr>
      <dsp:spPr>
        <a:xfrm>
          <a:off x="6430353" y="981851"/>
          <a:ext cx="1879306" cy="1883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Race as a risk factor</a:t>
          </a:r>
        </a:p>
        <a:p>
          <a:pPr marL="114300" lvl="1" indent="-114300" algn="l" defTabSz="622300">
            <a:lnSpc>
              <a:spcPct val="90000"/>
            </a:lnSpc>
            <a:spcBef>
              <a:spcPct val="0"/>
            </a:spcBef>
            <a:spcAft>
              <a:spcPct val="15000"/>
            </a:spcAft>
            <a:buChar char="•"/>
          </a:pPr>
          <a:r>
            <a:rPr lang="en-US" sz="1400" kern="1200" dirty="0" err="1"/>
            <a:t>SDoH</a:t>
          </a:r>
          <a:r>
            <a:rPr lang="en-US" sz="1400" kern="1200" dirty="0"/>
            <a:t> in treatment plans</a:t>
          </a:r>
        </a:p>
        <a:p>
          <a:pPr marL="114300" lvl="1" indent="-114300" algn="l" defTabSz="622300">
            <a:lnSpc>
              <a:spcPct val="90000"/>
            </a:lnSpc>
            <a:spcBef>
              <a:spcPct val="0"/>
            </a:spcBef>
            <a:spcAft>
              <a:spcPct val="15000"/>
            </a:spcAft>
            <a:buChar char="•"/>
          </a:pPr>
          <a:endParaRPr lang="en-US" sz="1400" kern="1200" dirty="0"/>
        </a:p>
      </dsp:txBody>
      <dsp:txXfrm>
        <a:off x="6430353" y="981851"/>
        <a:ext cx="1879306" cy="1883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3/1/22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72619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3/1/22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57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3/1/22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2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3/1/22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7016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3/1/22</a:t>
            </a:fld>
            <a:endParaRPr lang="en-US" dirty="0"/>
          </a:p>
        </p:txBody>
      </p:sp>
    </p:spTree>
    <p:extLst>
      <p:ext uri="{BB962C8B-B14F-4D97-AF65-F5344CB8AC3E}">
        <p14:creationId xmlns:p14="http://schemas.microsoft.com/office/powerpoint/2010/main" val="397573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3/1/22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4792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3/1/22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761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3/1/22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2623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3/1/22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0231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3/1/22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5495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3/1/22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6751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3/1/22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4692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7" name="Picture 3" descr="Networking background">
            <a:extLst>
              <a:ext uri="{FF2B5EF4-FFF2-40B4-BE49-F238E27FC236}">
                <a16:creationId xmlns:a16="http://schemas.microsoft.com/office/drawing/2014/main" id="{DF0CE7D8-482C-43D5-95CC-92A5B54E7AD8}"/>
              </a:ext>
            </a:extLst>
          </p:cNvPr>
          <p:cNvPicPr>
            <a:picLocks noChangeAspect="1"/>
          </p:cNvPicPr>
          <p:nvPr/>
        </p:nvPicPr>
        <p:blipFill rotWithShape="1">
          <a:blip r:embed="rId2"/>
          <a:srcRect l="7319" r="25749"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4" name="Freeform: Shape 23">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C35039C-7D43-3C45-9FA0-C383E5C73C10}"/>
              </a:ext>
            </a:extLst>
          </p:cNvPr>
          <p:cNvSpPr>
            <a:spLocks noGrp="1"/>
          </p:cNvSpPr>
          <p:nvPr>
            <p:ph type="ctrTitle"/>
          </p:nvPr>
        </p:nvSpPr>
        <p:spPr>
          <a:xfrm>
            <a:off x="1180531" y="1346268"/>
            <a:ext cx="5274860" cy="3066706"/>
          </a:xfrm>
        </p:spPr>
        <p:txBody>
          <a:bodyPr anchor="b">
            <a:normAutofit/>
          </a:bodyPr>
          <a:lstStyle/>
          <a:p>
            <a:pPr>
              <a:lnSpc>
                <a:spcPct val="110000"/>
              </a:lnSpc>
            </a:pPr>
            <a:r>
              <a:rPr lang="en-US" sz="5600" dirty="0"/>
              <a:t>Maternal Healthcare Disparities</a:t>
            </a:r>
          </a:p>
        </p:txBody>
      </p:sp>
      <p:sp>
        <p:nvSpPr>
          <p:cNvPr id="3" name="Subtitle 2">
            <a:extLst>
              <a:ext uri="{FF2B5EF4-FFF2-40B4-BE49-F238E27FC236}">
                <a16:creationId xmlns:a16="http://schemas.microsoft.com/office/drawing/2014/main" id="{FE0CC907-0448-F34D-8734-BEB5E171BD31}"/>
              </a:ext>
            </a:extLst>
          </p:cNvPr>
          <p:cNvSpPr>
            <a:spLocks noGrp="1"/>
          </p:cNvSpPr>
          <p:nvPr>
            <p:ph type="subTitle" idx="1"/>
          </p:nvPr>
        </p:nvSpPr>
        <p:spPr>
          <a:xfrm>
            <a:off x="1201212" y="4412974"/>
            <a:ext cx="4162357" cy="1576188"/>
          </a:xfrm>
        </p:spPr>
        <p:txBody>
          <a:bodyPr anchor="t">
            <a:normAutofit fontScale="92500" lnSpcReduction="20000"/>
          </a:bodyPr>
          <a:lstStyle/>
          <a:p>
            <a:r>
              <a:rPr lang="en-US" sz="1600" dirty="0"/>
              <a:t>Tamera Hatfield </a:t>
            </a:r>
            <a:r>
              <a:rPr lang="en-US" sz="1600" dirty="0" err="1"/>
              <a:t>MD,PhD</a:t>
            </a:r>
            <a:r>
              <a:rPr lang="en-US" sz="1600" dirty="0"/>
              <a:t> </a:t>
            </a:r>
          </a:p>
          <a:p>
            <a:r>
              <a:rPr lang="en-US" sz="1600" dirty="0"/>
              <a:t>Associate Professor </a:t>
            </a:r>
          </a:p>
          <a:p>
            <a:r>
              <a:rPr lang="en-US" sz="1600" dirty="0"/>
              <a:t>Maternal Fetal Medicine</a:t>
            </a:r>
          </a:p>
          <a:p>
            <a:r>
              <a:rPr lang="en-US" sz="1600" dirty="0"/>
              <a:t>University of California, Irvine</a:t>
            </a:r>
          </a:p>
          <a:p>
            <a:endParaRPr lang="en-US" sz="1800" dirty="0"/>
          </a:p>
          <a:p>
            <a:endParaRPr lang="en-US" dirty="0"/>
          </a:p>
        </p:txBody>
      </p:sp>
    </p:spTree>
    <p:extLst>
      <p:ext uri="{BB962C8B-B14F-4D97-AF65-F5344CB8AC3E}">
        <p14:creationId xmlns:p14="http://schemas.microsoft.com/office/powerpoint/2010/main" val="80786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9CD1F69-087E-6741-A1DC-ACCEE9F105A8}"/>
              </a:ext>
            </a:extLst>
          </p:cNvPr>
          <p:cNvPicPr>
            <a:picLocks noChangeAspect="1"/>
          </p:cNvPicPr>
          <p:nvPr/>
        </p:nvPicPr>
        <p:blipFill>
          <a:blip r:embed="rId2"/>
          <a:stretch>
            <a:fillRect/>
          </a:stretch>
        </p:blipFill>
        <p:spPr>
          <a:xfrm>
            <a:off x="1178011" y="0"/>
            <a:ext cx="9835978" cy="6858000"/>
          </a:xfrm>
          <a:prstGeom prst="rect">
            <a:avLst/>
          </a:prstGeom>
        </p:spPr>
      </p:pic>
    </p:spTree>
    <p:extLst>
      <p:ext uri="{BB962C8B-B14F-4D97-AF65-F5344CB8AC3E}">
        <p14:creationId xmlns:p14="http://schemas.microsoft.com/office/powerpoint/2010/main" val="110779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ducts - Health E Stats - Maternal Mortality Rates in the United States,  2019">
            <a:extLst>
              <a:ext uri="{FF2B5EF4-FFF2-40B4-BE49-F238E27FC236}">
                <a16:creationId xmlns:a16="http://schemas.microsoft.com/office/drawing/2014/main" id="{56485FF5-5BA5-C54B-BA4E-1EAF0493E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0"/>
            <a:ext cx="9725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7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CE2A1BD-4A5E-3E4E-8FE7-34505CAB9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0"/>
            <a:ext cx="11376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B065F0E-B67E-8741-86DC-A23DC602B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768350"/>
            <a:ext cx="11176000" cy="5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0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6C0455-FA35-7E4E-A098-6109285DC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0"/>
            <a:ext cx="8243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6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FAD49775-D285-8844-AEB8-AA5CB2126369}"/>
              </a:ext>
            </a:extLst>
          </p:cNvPr>
          <p:cNvSpPr>
            <a:spLocks noGrp="1"/>
          </p:cNvSpPr>
          <p:nvPr>
            <p:ph type="title"/>
          </p:nvPr>
        </p:nvSpPr>
        <p:spPr>
          <a:xfrm>
            <a:off x="1920875" y="442913"/>
            <a:ext cx="6857365" cy="1344612"/>
          </a:xfrm>
        </p:spPr>
        <p:txBody>
          <a:bodyPr anchor="b">
            <a:normAutofit/>
          </a:bodyPr>
          <a:lstStyle/>
          <a:p>
            <a:r>
              <a:rPr lang="en-US" dirty="0"/>
              <a:t>Weathering</a:t>
            </a:r>
          </a:p>
        </p:txBody>
      </p:sp>
      <p:sp>
        <p:nvSpPr>
          <p:cNvPr id="3" name="Content Placeholder 2">
            <a:extLst>
              <a:ext uri="{FF2B5EF4-FFF2-40B4-BE49-F238E27FC236}">
                <a16:creationId xmlns:a16="http://schemas.microsoft.com/office/drawing/2014/main" id="{22F99294-61B5-A74B-AD4C-8699D0A17E72}"/>
              </a:ext>
            </a:extLst>
          </p:cNvPr>
          <p:cNvSpPr>
            <a:spLocks noGrp="1"/>
          </p:cNvSpPr>
          <p:nvPr>
            <p:ph idx="1"/>
          </p:nvPr>
        </p:nvSpPr>
        <p:spPr>
          <a:xfrm>
            <a:off x="1920875" y="2312988"/>
            <a:ext cx="6857365" cy="3651250"/>
          </a:xfrm>
        </p:spPr>
        <p:txBody>
          <a:bodyPr>
            <a:normAutofit/>
          </a:bodyPr>
          <a:lstStyle/>
          <a:p>
            <a:pPr marL="285750" indent="-285750">
              <a:lnSpc>
                <a:spcPct val="90000"/>
              </a:lnSpc>
              <a:buFont typeface="Arial" panose="020B0604020202020204" pitchFamily="34" charset="0"/>
              <a:buChar char="•"/>
            </a:pPr>
            <a:r>
              <a:rPr lang="en-US" dirty="0"/>
              <a:t>A term coined by Arline </a:t>
            </a:r>
            <a:r>
              <a:rPr lang="en-US" dirty="0" err="1"/>
              <a:t>Geronimus</a:t>
            </a:r>
            <a:r>
              <a:rPr lang="en-US" dirty="0"/>
              <a:t> from the University of Michigan School of Public Health for stress induced health vulnerabilities</a:t>
            </a:r>
          </a:p>
          <a:p>
            <a:pPr marL="285750" lvl="1" indent="-285750">
              <a:lnSpc>
                <a:spcPct val="90000"/>
              </a:lnSpc>
              <a:buFont typeface="Arial" panose="020B0604020202020204" pitchFamily="34" charset="0"/>
              <a:buChar char="•"/>
            </a:pPr>
            <a:r>
              <a:rPr lang="en-US" dirty="0"/>
              <a:t>Leads to early onset chronic disease such as hypertension and diabetes</a:t>
            </a:r>
          </a:p>
          <a:p>
            <a:pPr marL="285750" lvl="1" indent="-285750">
              <a:lnSpc>
                <a:spcPct val="90000"/>
              </a:lnSpc>
              <a:buFont typeface="Arial" panose="020B0604020202020204" pitchFamily="34" charset="0"/>
              <a:buChar char="•"/>
            </a:pPr>
            <a:r>
              <a:rPr lang="en-US" dirty="0"/>
              <a:t>Her research suggests accelerated aging at the molecular level</a:t>
            </a:r>
          </a:p>
          <a:p>
            <a:pPr marL="2205990" lvl="5" indent="-285750">
              <a:lnSpc>
                <a:spcPct val="90000"/>
              </a:lnSpc>
              <a:buFont typeface="Arial" panose="020B0604020202020204" pitchFamily="34" charset="0"/>
              <a:buChar char="•"/>
            </a:pPr>
            <a:r>
              <a:rPr lang="en-US" dirty="0"/>
              <a:t>Telomers (chromosomal markers of aging) appeared 7.5 years older than in their age matched white counterparts</a:t>
            </a:r>
          </a:p>
        </p:txBody>
      </p:sp>
    </p:spTree>
    <p:extLst>
      <p:ext uri="{BB962C8B-B14F-4D97-AF65-F5344CB8AC3E}">
        <p14:creationId xmlns:p14="http://schemas.microsoft.com/office/powerpoint/2010/main" val="319717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5"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6"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DC9DA35C-2B4C-1248-A32E-6DFEABD19F2F}"/>
              </a:ext>
            </a:extLst>
          </p:cNvPr>
          <p:cNvSpPr>
            <a:spLocks noGrp="1"/>
          </p:cNvSpPr>
          <p:nvPr>
            <p:ph type="title"/>
          </p:nvPr>
        </p:nvSpPr>
        <p:spPr>
          <a:xfrm>
            <a:off x="1920875" y="442913"/>
            <a:ext cx="6857365" cy="1344612"/>
          </a:xfrm>
        </p:spPr>
        <p:txBody>
          <a:bodyPr anchor="b">
            <a:normAutofit/>
          </a:bodyPr>
          <a:lstStyle/>
          <a:p>
            <a:r>
              <a:rPr lang="en-US" dirty="0"/>
              <a:t>Stress and Pregnancy</a:t>
            </a:r>
          </a:p>
        </p:txBody>
      </p:sp>
      <p:graphicFrame>
        <p:nvGraphicFramePr>
          <p:cNvPr id="41" name="Content Placeholder 2">
            <a:extLst>
              <a:ext uri="{FF2B5EF4-FFF2-40B4-BE49-F238E27FC236}">
                <a16:creationId xmlns:a16="http://schemas.microsoft.com/office/drawing/2014/main" id="{D2E1C748-454E-4B51-A262-42183203CB20}"/>
              </a:ext>
            </a:extLst>
          </p:cNvPr>
          <p:cNvGraphicFramePr>
            <a:graphicFrameLocks noGrp="1"/>
          </p:cNvGraphicFramePr>
          <p:nvPr>
            <p:ph idx="1"/>
            <p:extLst>
              <p:ext uri="{D42A27DB-BD31-4B8C-83A1-F6EECF244321}">
                <p14:modId xmlns:p14="http://schemas.microsoft.com/office/powerpoint/2010/main" val="1211605885"/>
              </p:ext>
            </p:extLst>
          </p:nvPr>
        </p:nvGraphicFramePr>
        <p:xfrm>
          <a:off x="1920875" y="2312988"/>
          <a:ext cx="6857365"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082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069D58C6-DABC-E84A-9A7A-79F5E3C64FF9}"/>
              </a:ext>
            </a:extLst>
          </p:cNvPr>
          <p:cNvPicPr>
            <a:picLocks noChangeAspect="1"/>
          </p:cNvPicPr>
          <p:nvPr/>
        </p:nvPicPr>
        <p:blipFill>
          <a:blip r:embed="rId2"/>
          <a:stretch>
            <a:fillRect/>
          </a:stretch>
        </p:blipFill>
        <p:spPr>
          <a:xfrm>
            <a:off x="1115909" y="0"/>
            <a:ext cx="9960182" cy="6858000"/>
          </a:xfrm>
          <a:prstGeom prst="rect">
            <a:avLst/>
          </a:prstGeom>
        </p:spPr>
      </p:pic>
    </p:spTree>
    <p:extLst>
      <p:ext uri="{BB962C8B-B14F-4D97-AF65-F5344CB8AC3E}">
        <p14:creationId xmlns:p14="http://schemas.microsoft.com/office/powerpoint/2010/main" val="56481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3D8CD83-0278-A542-9F26-2C9FFAA1D5DD}"/>
              </a:ext>
            </a:extLst>
          </p:cNvPr>
          <p:cNvSpPr>
            <a:spLocks noGrp="1"/>
          </p:cNvSpPr>
          <p:nvPr>
            <p:ph type="title"/>
          </p:nvPr>
        </p:nvSpPr>
        <p:spPr>
          <a:xfrm>
            <a:off x="1217944" y="543687"/>
            <a:ext cx="9756112" cy="1046868"/>
          </a:xfrm>
        </p:spPr>
        <p:txBody>
          <a:bodyPr anchor="ctr">
            <a:normAutofit fontScale="90000"/>
          </a:bodyPr>
          <a:lstStyle/>
          <a:p>
            <a:pPr algn="ctr"/>
            <a:r>
              <a:rPr lang="en-US" dirty="0"/>
              <a:t>Factors Contributing to </a:t>
            </a:r>
            <a:br>
              <a:rPr lang="en-US" dirty="0"/>
            </a:br>
            <a:r>
              <a:rPr lang="en-US" dirty="0"/>
              <a:t>Health Care Disparities</a:t>
            </a:r>
          </a:p>
        </p:txBody>
      </p:sp>
      <p:sp>
        <p:nvSpPr>
          <p:cNvPr id="15" name="Freeform: Shape 1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13429888-4084-4ABB-A46A-342EB3BD5178}"/>
              </a:ext>
            </a:extLst>
          </p:cNvPr>
          <p:cNvGraphicFramePr>
            <a:graphicFrameLocks noGrp="1"/>
          </p:cNvGraphicFramePr>
          <p:nvPr>
            <p:ph idx="1"/>
            <p:extLst>
              <p:ext uri="{D42A27DB-BD31-4B8C-83A1-F6EECF244321}">
                <p14:modId xmlns:p14="http://schemas.microsoft.com/office/powerpoint/2010/main" val="1889746856"/>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97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9004-CD65-044E-92AC-DFDCA2903888}"/>
              </a:ext>
            </a:extLst>
          </p:cNvPr>
          <p:cNvSpPr>
            <a:spLocks noGrp="1"/>
          </p:cNvSpPr>
          <p:nvPr>
            <p:ph type="title"/>
          </p:nvPr>
        </p:nvSpPr>
        <p:spPr/>
        <p:txBody>
          <a:bodyPr/>
          <a:lstStyle/>
          <a:p>
            <a:r>
              <a:rPr lang="en-US" dirty="0"/>
              <a:t>Geography Matters</a:t>
            </a:r>
          </a:p>
        </p:txBody>
      </p:sp>
      <p:graphicFrame>
        <p:nvGraphicFramePr>
          <p:cNvPr id="16" name="Content Placeholder 2">
            <a:extLst>
              <a:ext uri="{FF2B5EF4-FFF2-40B4-BE49-F238E27FC236}">
                <a16:creationId xmlns:a16="http://schemas.microsoft.com/office/drawing/2014/main" id="{F6F6EB86-5274-45D4-95A5-9B32D68BDA94}"/>
              </a:ext>
            </a:extLst>
          </p:cNvPr>
          <p:cNvGraphicFramePr>
            <a:graphicFrameLocks noGrp="1"/>
          </p:cNvGraphicFramePr>
          <p:nvPr>
            <p:ph idx="1"/>
          </p:nvPr>
        </p:nvGraphicFramePr>
        <p:xfrm>
          <a:off x="1920240" y="2312276"/>
          <a:ext cx="8770571" cy="365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71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33CC14A-B331-9449-B12E-FE4851711957}"/>
              </a:ext>
            </a:extLst>
          </p:cNvPr>
          <p:cNvSpPr>
            <a:spLocks noGrp="1"/>
          </p:cNvSpPr>
          <p:nvPr>
            <p:ph type="title"/>
          </p:nvPr>
        </p:nvSpPr>
        <p:spPr>
          <a:xfrm>
            <a:off x="1188340" y="1105232"/>
            <a:ext cx="3013545" cy="4277802"/>
          </a:xfrm>
        </p:spPr>
        <p:txBody>
          <a:bodyPr anchor="ctr">
            <a:normAutofit/>
          </a:bodyPr>
          <a:lstStyle/>
          <a:p>
            <a:r>
              <a:rPr lang="en-US" dirty="0"/>
              <a:t>WHO on Birth Equity</a:t>
            </a:r>
          </a:p>
        </p:txBody>
      </p:sp>
      <p:grpSp>
        <p:nvGrpSpPr>
          <p:cNvPr id="10"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1"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F6641095-38DB-3742-8F3B-08AA184355C2}"/>
              </a:ext>
            </a:extLst>
          </p:cNvPr>
          <p:cNvSpPr>
            <a:spLocks noGrp="1"/>
          </p:cNvSpPr>
          <p:nvPr>
            <p:ph idx="1"/>
          </p:nvPr>
        </p:nvSpPr>
        <p:spPr>
          <a:xfrm>
            <a:off x="6096000" y="1105232"/>
            <a:ext cx="5176298" cy="4277802"/>
          </a:xfrm>
        </p:spPr>
        <p:txBody>
          <a:bodyPr anchor="ctr">
            <a:normAutofit/>
          </a:bodyPr>
          <a:lstStyle/>
          <a:p>
            <a:pPr>
              <a:lnSpc>
                <a:spcPct val="130000"/>
              </a:lnSpc>
            </a:pPr>
            <a:r>
              <a:rPr lang="en-US" sz="1400" dirty="0"/>
              <a:t>World Health Organization definition of respectful maternity care as a guiding principal: refers to care organized for and provided to all women and birthing people in a manner that maintains their dignity, privacy and confidentiality, ensures freedom from harm and mistreatment, and enables informed choice and continuous support during labor and childbirth, regardless of their race, ethnicity, nationality, gender, religion, sexuality, age, disability, HIV status, immigration status, housing status, income, or insurance status and type.</a:t>
            </a:r>
          </a:p>
        </p:txBody>
      </p:sp>
    </p:spTree>
    <p:extLst>
      <p:ext uri="{BB962C8B-B14F-4D97-AF65-F5344CB8AC3E}">
        <p14:creationId xmlns:p14="http://schemas.microsoft.com/office/powerpoint/2010/main" val="95478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098" name="Picture 2" descr="ACOG Action on Twitter: &amp;amp;quot;More than 5 million women live in maternity care  deserts. Check out this important report from @marchofdimes underscoring  the critical gaps in access to maternity care in the">
            <a:extLst>
              <a:ext uri="{FF2B5EF4-FFF2-40B4-BE49-F238E27FC236}">
                <a16:creationId xmlns:a16="http://schemas.microsoft.com/office/drawing/2014/main" id="{3EB8721B-D286-4143-A7BA-33F9FF47E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200" y="1252888"/>
            <a:ext cx="7735248" cy="43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5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Shape 72">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8" name="Freeform: Shape 7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79" name="Freeform: Shape 7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4" name="Picture 2" descr="2019 MARCH OF DIMES REPORT CARD">
            <a:extLst>
              <a:ext uri="{FF2B5EF4-FFF2-40B4-BE49-F238E27FC236}">
                <a16:creationId xmlns:a16="http://schemas.microsoft.com/office/drawing/2014/main" id="{B5656D1A-B4B5-8347-910E-1BD649F53E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9602" y="1017972"/>
            <a:ext cx="7230846" cy="450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1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itle 2">
            <a:extLst>
              <a:ext uri="{FF2B5EF4-FFF2-40B4-BE49-F238E27FC236}">
                <a16:creationId xmlns:a16="http://schemas.microsoft.com/office/drawing/2014/main" id="{4849515C-32D0-2443-865A-B6EF27CB2FD6}"/>
              </a:ext>
            </a:extLst>
          </p:cNvPr>
          <p:cNvSpPr>
            <a:spLocks noGrp="1"/>
          </p:cNvSpPr>
          <p:nvPr>
            <p:ph type="title"/>
          </p:nvPr>
        </p:nvSpPr>
        <p:spPr>
          <a:xfrm>
            <a:off x="2377440" y="442220"/>
            <a:ext cx="8397987" cy="1345269"/>
          </a:xfrm>
        </p:spPr>
        <p:txBody>
          <a:bodyPr vert="horz" lIns="109728" tIns="109728" rIns="109728" bIns="91440" rtlCol="0" anchor="b">
            <a:normAutofit fontScale="90000"/>
          </a:bodyPr>
          <a:lstStyle/>
          <a:p>
            <a:pPr>
              <a:lnSpc>
                <a:spcPct val="120000"/>
              </a:lnSpc>
            </a:pPr>
            <a:br>
              <a:rPr lang="en-US" sz="3000" dirty="0"/>
            </a:br>
            <a:r>
              <a:rPr lang="en-US" sz="3000" dirty="0" err="1"/>
              <a:t>SDoH</a:t>
            </a:r>
            <a:br>
              <a:rPr lang="en-US" sz="2400" dirty="0"/>
            </a:br>
            <a:r>
              <a:rPr lang="en-US" sz="2400" dirty="0"/>
              <a:t>Contribute to wide health disparities and inequities</a:t>
            </a:r>
            <a:endParaRPr lang="en-US" sz="3000" dirty="0"/>
          </a:p>
        </p:txBody>
      </p:sp>
      <p:graphicFrame>
        <p:nvGraphicFramePr>
          <p:cNvPr id="18" name="Text Placeholder 3">
            <a:extLst>
              <a:ext uri="{FF2B5EF4-FFF2-40B4-BE49-F238E27FC236}">
                <a16:creationId xmlns:a16="http://schemas.microsoft.com/office/drawing/2014/main" id="{A06EB10F-4344-47F0-80AD-3543ED4CDBAE}"/>
              </a:ext>
            </a:extLst>
          </p:cNvPr>
          <p:cNvGraphicFramePr/>
          <p:nvPr>
            <p:extLst>
              <p:ext uri="{D42A27DB-BD31-4B8C-83A1-F6EECF244321}">
                <p14:modId xmlns:p14="http://schemas.microsoft.com/office/powerpoint/2010/main" val="2285132299"/>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09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F80803-01FE-6D4C-9CFA-344A3F21C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71500"/>
            <a:ext cx="1016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9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ED67FFFF-DEDE-DF43-8D62-5B22062AE350}"/>
              </a:ext>
            </a:extLst>
          </p:cNvPr>
          <p:cNvPicPr>
            <a:picLocks noChangeAspect="1"/>
          </p:cNvPicPr>
          <p:nvPr/>
        </p:nvPicPr>
        <p:blipFill>
          <a:blip r:embed="rId2"/>
          <a:stretch>
            <a:fillRect/>
          </a:stretch>
        </p:blipFill>
        <p:spPr>
          <a:xfrm>
            <a:off x="431800" y="247650"/>
            <a:ext cx="11328400" cy="6362700"/>
          </a:xfrm>
          <a:prstGeom prst="rect">
            <a:avLst/>
          </a:prstGeom>
        </p:spPr>
      </p:pic>
    </p:spTree>
    <p:extLst>
      <p:ext uri="{BB962C8B-B14F-4D97-AF65-F5344CB8AC3E}">
        <p14:creationId xmlns:p14="http://schemas.microsoft.com/office/powerpoint/2010/main" val="364234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54CE72A-4EE1-7544-A847-3D7952A30239}"/>
              </a:ext>
            </a:extLst>
          </p:cNvPr>
          <p:cNvSpPr>
            <a:spLocks noGrp="1"/>
          </p:cNvSpPr>
          <p:nvPr>
            <p:ph type="title"/>
          </p:nvPr>
        </p:nvSpPr>
        <p:spPr>
          <a:xfrm>
            <a:off x="2377440" y="442220"/>
            <a:ext cx="8397987" cy="1345269"/>
          </a:xfrm>
        </p:spPr>
        <p:txBody>
          <a:bodyPr anchor="b">
            <a:normAutofit/>
          </a:bodyPr>
          <a:lstStyle/>
          <a:p>
            <a:r>
              <a:rPr lang="en-US" dirty="0"/>
              <a:t>Lost Opportunities</a:t>
            </a:r>
          </a:p>
        </p:txBody>
      </p:sp>
      <p:graphicFrame>
        <p:nvGraphicFramePr>
          <p:cNvPr id="5" name="Content Placeholder 2">
            <a:extLst>
              <a:ext uri="{FF2B5EF4-FFF2-40B4-BE49-F238E27FC236}">
                <a16:creationId xmlns:a16="http://schemas.microsoft.com/office/drawing/2014/main" id="{10D2F366-40BA-44F3-AA81-4557A59C220B}"/>
              </a:ext>
            </a:extLst>
          </p:cNvPr>
          <p:cNvGraphicFramePr>
            <a:graphicFrameLocks noGrp="1"/>
          </p:cNvGraphicFramePr>
          <p:nvPr>
            <p:ph idx="1"/>
            <p:extLst>
              <p:ext uri="{D42A27DB-BD31-4B8C-83A1-F6EECF244321}">
                <p14:modId xmlns:p14="http://schemas.microsoft.com/office/powerpoint/2010/main" val="4116229693"/>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10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Figure thumbnail fx1">
            <a:extLst>
              <a:ext uri="{FF2B5EF4-FFF2-40B4-BE49-F238E27FC236}">
                <a16:creationId xmlns:a16="http://schemas.microsoft.com/office/drawing/2014/main" id="{3502720B-6198-BF47-92E2-F8F973FCAC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6867" y="651222"/>
            <a:ext cx="5291666" cy="55555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plicit Bias: What is it? How is it Manifest? - ppt download">
            <a:extLst>
              <a:ext uri="{FF2B5EF4-FFF2-40B4-BE49-F238E27FC236}">
                <a16:creationId xmlns:a16="http://schemas.microsoft.com/office/drawing/2014/main" id="{DF236BAB-0BA4-974B-9B6A-4E616D1514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467" y="1444625"/>
            <a:ext cx="5291667" cy="39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4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509B07B-F04C-654A-87EB-EF24010F0B7E}"/>
              </a:ext>
            </a:extLst>
          </p:cNvPr>
          <p:cNvSpPr>
            <a:spLocks noGrp="1"/>
          </p:cNvSpPr>
          <p:nvPr>
            <p:ph type="title"/>
          </p:nvPr>
        </p:nvSpPr>
        <p:spPr>
          <a:xfrm>
            <a:off x="1188340" y="1105232"/>
            <a:ext cx="3013545" cy="4277802"/>
          </a:xfrm>
        </p:spPr>
        <p:txBody>
          <a:bodyPr anchor="ctr">
            <a:normAutofit/>
          </a:bodyPr>
          <a:lstStyle/>
          <a:p>
            <a:r>
              <a:rPr lang="en-US" dirty="0"/>
              <a:t>Impact on patient care</a:t>
            </a:r>
          </a:p>
        </p:txBody>
      </p:sp>
      <p:grpSp>
        <p:nvGrpSpPr>
          <p:cNvPr id="11"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Content Placeholder 2">
            <a:extLst>
              <a:ext uri="{FF2B5EF4-FFF2-40B4-BE49-F238E27FC236}">
                <a16:creationId xmlns:a16="http://schemas.microsoft.com/office/drawing/2014/main" id="{B0370843-A77E-4D9E-814C-22D7DE83BD73}"/>
              </a:ext>
            </a:extLst>
          </p:cNvPr>
          <p:cNvGraphicFramePr>
            <a:graphicFrameLocks noGrp="1"/>
          </p:cNvGraphicFramePr>
          <p:nvPr>
            <p:ph idx="1"/>
            <p:extLst>
              <p:ext uri="{D42A27DB-BD31-4B8C-83A1-F6EECF244321}">
                <p14:modId xmlns:p14="http://schemas.microsoft.com/office/powerpoint/2010/main" val="1410725122"/>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2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23">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25">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27">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3FD29A2-EB20-7A47-AEBE-B284B6214D8D}"/>
              </a:ext>
            </a:extLst>
          </p:cNvPr>
          <p:cNvSpPr>
            <a:spLocks noGrp="1"/>
          </p:cNvSpPr>
          <p:nvPr>
            <p:ph type="title"/>
          </p:nvPr>
        </p:nvSpPr>
        <p:spPr>
          <a:xfrm>
            <a:off x="2377440" y="442220"/>
            <a:ext cx="8397987" cy="1345269"/>
          </a:xfrm>
        </p:spPr>
        <p:txBody>
          <a:bodyPr anchor="b">
            <a:normAutofit fontScale="90000"/>
          </a:bodyPr>
          <a:lstStyle/>
          <a:p>
            <a:r>
              <a:rPr lang="en-US" dirty="0"/>
              <a:t>Health Care Provider Responsibilities</a:t>
            </a:r>
          </a:p>
        </p:txBody>
      </p:sp>
      <p:graphicFrame>
        <p:nvGraphicFramePr>
          <p:cNvPr id="5" name="Content Placeholder 2">
            <a:extLst>
              <a:ext uri="{FF2B5EF4-FFF2-40B4-BE49-F238E27FC236}">
                <a16:creationId xmlns:a16="http://schemas.microsoft.com/office/drawing/2014/main" id="{6A4E9115-3853-46AD-97B1-99EA1E4AC716}"/>
              </a:ext>
            </a:extLst>
          </p:cNvPr>
          <p:cNvGraphicFramePr>
            <a:graphicFrameLocks noGrp="1"/>
          </p:cNvGraphicFramePr>
          <p:nvPr>
            <p:ph idx="1"/>
            <p:extLst>
              <p:ext uri="{D42A27DB-BD31-4B8C-83A1-F6EECF244321}">
                <p14:modId xmlns:p14="http://schemas.microsoft.com/office/powerpoint/2010/main" val="3870322402"/>
              </p:ext>
            </p:extLst>
          </p:nvPr>
        </p:nvGraphicFramePr>
        <p:xfrm>
          <a:off x="2377439" y="2312988"/>
          <a:ext cx="8312785" cy="341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83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E61D711-32A0-5B43-BBF7-053BAA9EAF8C}"/>
              </a:ext>
            </a:extLst>
          </p:cNvPr>
          <p:cNvSpPr>
            <a:spLocks noGrp="1"/>
          </p:cNvSpPr>
          <p:nvPr>
            <p:ph type="title"/>
          </p:nvPr>
        </p:nvSpPr>
        <p:spPr>
          <a:xfrm>
            <a:off x="1829849" y="1899904"/>
            <a:ext cx="3312116" cy="2934031"/>
          </a:xfrm>
        </p:spPr>
        <p:txBody>
          <a:bodyPr anchor="ctr">
            <a:normAutofit/>
          </a:bodyPr>
          <a:lstStyle/>
          <a:p>
            <a:pPr>
              <a:lnSpc>
                <a:spcPct val="120000"/>
              </a:lnSpc>
            </a:pPr>
            <a:r>
              <a:rPr lang="en-US" sz="3000" dirty="0"/>
              <a:t>Health Care System’s Role For Equity in Care Delivery</a:t>
            </a:r>
          </a:p>
        </p:txBody>
      </p:sp>
      <p:graphicFrame>
        <p:nvGraphicFramePr>
          <p:cNvPr id="5" name="Content Placeholder 2">
            <a:extLst>
              <a:ext uri="{FF2B5EF4-FFF2-40B4-BE49-F238E27FC236}">
                <a16:creationId xmlns:a16="http://schemas.microsoft.com/office/drawing/2014/main" id="{DD346460-A30F-46FC-B527-E9A4CF6BDDB6}"/>
              </a:ext>
            </a:extLst>
          </p:cNvPr>
          <p:cNvGraphicFramePr>
            <a:graphicFrameLocks noGrp="1"/>
          </p:cNvGraphicFramePr>
          <p:nvPr>
            <p:ph idx="1"/>
            <p:extLst>
              <p:ext uri="{D42A27DB-BD31-4B8C-83A1-F6EECF244321}">
                <p14:modId xmlns:p14="http://schemas.microsoft.com/office/powerpoint/2010/main" val="3880773191"/>
              </p:ext>
            </p:extLst>
          </p:nvPr>
        </p:nvGraphicFramePr>
        <p:xfrm>
          <a:off x="5911938" y="601884"/>
          <a:ext cx="5465976" cy="579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01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1" name="Freeform: Shape 14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3" name="Freeform: Shape 14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5" name="Freeform: Shape 14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7" name="Freeform: Shape 14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1" name="Freeform: Shape 15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3" name="Freeform: Shape 15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155" name="Rectangle 15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7" name="Freeform: Shape 156">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9" name="Freeform: Shape 158">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1" name="Freeform: Shape 160">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3" name="Freeform: Shape 162">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5" name="Freeform: Shape 164">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EF27929-709E-624B-984F-0205CB562E3D}"/>
              </a:ext>
            </a:extLst>
          </p:cNvPr>
          <p:cNvSpPr>
            <a:spLocks noGrp="1"/>
          </p:cNvSpPr>
          <p:nvPr>
            <p:ph type="title"/>
          </p:nvPr>
        </p:nvSpPr>
        <p:spPr>
          <a:xfrm>
            <a:off x="1743607" y="3912041"/>
            <a:ext cx="8394306" cy="1396053"/>
          </a:xfrm>
        </p:spPr>
        <p:txBody>
          <a:bodyPr vert="horz" lIns="109728" tIns="109728" rIns="109728" bIns="91440" rtlCol="0" anchor="b">
            <a:normAutofit/>
          </a:bodyPr>
          <a:lstStyle/>
          <a:p>
            <a:pPr algn="ctr">
              <a:lnSpc>
                <a:spcPct val="120000"/>
              </a:lnSpc>
            </a:pPr>
            <a:r>
              <a:rPr lang="en-US" sz="5000" dirty="0">
                <a:solidFill>
                  <a:schemeClr val="tx1">
                    <a:lumMod val="85000"/>
                    <a:lumOff val="15000"/>
                  </a:schemeClr>
                </a:solidFill>
              </a:rPr>
              <a:t>Shalon Irving’s story</a:t>
            </a:r>
          </a:p>
        </p:txBody>
      </p:sp>
      <p:pic>
        <p:nvPicPr>
          <p:cNvPr id="1026" name="Picture 2">
            <a:extLst>
              <a:ext uri="{FF2B5EF4-FFF2-40B4-BE49-F238E27FC236}">
                <a16:creationId xmlns:a16="http://schemas.microsoft.com/office/drawing/2014/main" id="{E79F7257-A364-B944-BAE9-98635CF2C4A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513" r="-1" b="-1"/>
          <a:stretch/>
        </p:blipFill>
        <p:spPr bwMode="auto">
          <a:xfrm>
            <a:off x="4369286" y="821665"/>
            <a:ext cx="3034969" cy="294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6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394ADE8-4900-014D-959C-156E79922C8C}"/>
              </a:ext>
            </a:extLst>
          </p:cNvPr>
          <p:cNvSpPr>
            <a:spLocks noGrp="1"/>
          </p:cNvSpPr>
          <p:nvPr>
            <p:ph type="title"/>
          </p:nvPr>
        </p:nvSpPr>
        <p:spPr>
          <a:xfrm>
            <a:off x="1188340" y="1105232"/>
            <a:ext cx="3013545" cy="4277802"/>
          </a:xfrm>
        </p:spPr>
        <p:txBody>
          <a:bodyPr anchor="ctr">
            <a:normAutofit/>
          </a:bodyPr>
          <a:lstStyle/>
          <a:p>
            <a:r>
              <a:rPr lang="en-US"/>
              <a:t>Legislative </a:t>
            </a:r>
            <a:br>
              <a:rPr lang="en-US"/>
            </a:br>
            <a:r>
              <a:rPr lang="en-US"/>
              <a:t>Efforts</a:t>
            </a:r>
            <a:endParaRPr lang="en-US" dirty="0"/>
          </a:p>
        </p:txBody>
      </p:sp>
      <p:grpSp>
        <p:nvGrpSpPr>
          <p:cNvPr id="20"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22" name="Content Placeholder 2">
            <a:extLst>
              <a:ext uri="{FF2B5EF4-FFF2-40B4-BE49-F238E27FC236}">
                <a16:creationId xmlns:a16="http://schemas.microsoft.com/office/drawing/2014/main" id="{21C33D3E-42FD-41A8-BDF8-48EA4EB286BE}"/>
              </a:ext>
            </a:extLst>
          </p:cNvPr>
          <p:cNvGraphicFramePr>
            <a:graphicFrameLocks noGrp="1"/>
          </p:cNvGraphicFramePr>
          <p:nvPr>
            <p:ph idx="1"/>
            <p:extLst>
              <p:ext uri="{D42A27DB-BD31-4B8C-83A1-F6EECF244321}">
                <p14:modId xmlns:p14="http://schemas.microsoft.com/office/powerpoint/2010/main" val="3116301729"/>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854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DEA5C9C-3431-124B-B38D-0301E6BFBF2F}"/>
              </a:ext>
            </a:extLst>
          </p:cNvPr>
          <p:cNvSpPr>
            <a:spLocks noGrp="1"/>
          </p:cNvSpPr>
          <p:nvPr>
            <p:ph type="title"/>
          </p:nvPr>
        </p:nvSpPr>
        <p:spPr>
          <a:xfrm>
            <a:off x="1188340" y="1105232"/>
            <a:ext cx="3013545" cy="4277802"/>
          </a:xfrm>
        </p:spPr>
        <p:txBody>
          <a:bodyPr anchor="ctr">
            <a:normAutofit/>
          </a:bodyPr>
          <a:lstStyle/>
          <a:p>
            <a:r>
              <a:rPr lang="en-US" dirty="0"/>
              <a:t>Racial Disparities Key Points</a:t>
            </a:r>
            <a:br>
              <a:rPr lang="en-US" dirty="0"/>
            </a:br>
            <a:endParaRPr lang="en-US" dirty="0"/>
          </a:p>
        </p:txBody>
      </p:sp>
      <p:grpSp>
        <p:nvGrpSpPr>
          <p:cNvPr id="11"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Content Placeholder 2">
            <a:extLst>
              <a:ext uri="{FF2B5EF4-FFF2-40B4-BE49-F238E27FC236}">
                <a16:creationId xmlns:a16="http://schemas.microsoft.com/office/drawing/2014/main" id="{52B2E77C-F0A2-44C9-BC43-98CC33D67681}"/>
              </a:ext>
            </a:extLst>
          </p:cNvPr>
          <p:cNvGraphicFramePr>
            <a:graphicFrameLocks noGrp="1"/>
          </p:cNvGraphicFramePr>
          <p:nvPr>
            <p:ph idx="1"/>
            <p:extLst>
              <p:ext uri="{D42A27DB-BD31-4B8C-83A1-F6EECF244321}">
                <p14:modId xmlns:p14="http://schemas.microsoft.com/office/powerpoint/2010/main" val="1094364811"/>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61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A420540-2D49-7945-86C4-72F99EDFC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0"/>
            <a:ext cx="10594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B88EAC5-E9FD-D345-A4D7-AB720384C740}"/>
              </a:ext>
            </a:extLst>
          </p:cNvPr>
          <p:cNvSpPr>
            <a:spLocks noGrp="1"/>
          </p:cNvSpPr>
          <p:nvPr>
            <p:ph type="title"/>
          </p:nvPr>
        </p:nvSpPr>
        <p:spPr>
          <a:xfrm>
            <a:off x="1188340" y="1105232"/>
            <a:ext cx="3013545" cy="4277802"/>
          </a:xfrm>
        </p:spPr>
        <p:txBody>
          <a:bodyPr anchor="ctr">
            <a:normAutofit/>
          </a:bodyPr>
          <a:lstStyle/>
          <a:p>
            <a:r>
              <a:rPr lang="en-US" dirty="0"/>
              <a:t>Black Women</a:t>
            </a:r>
          </a:p>
        </p:txBody>
      </p:sp>
      <p:grpSp>
        <p:nvGrpSpPr>
          <p:cNvPr id="11"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Content Placeholder 2">
            <a:extLst>
              <a:ext uri="{FF2B5EF4-FFF2-40B4-BE49-F238E27FC236}">
                <a16:creationId xmlns:a16="http://schemas.microsoft.com/office/drawing/2014/main" id="{CBB5FC60-90BB-4321-904B-24FDAFDAAA76}"/>
              </a:ext>
            </a:extLst>
          </p:cNvPr>
          <p:cNvGraphicFramePr>
            <a:graphicFrameLocks noGrp="1"/>
          </p:cNvGraphicFramePr>
          <p:nvPr>
            <p:ph idx="1"/>
            <p:extLst>
              <p:ext uri="{D42A27DB-BD31-4B8C-83A1-F6EECF244321}">
                <p14:modId xmlns:p14="http://schemas.microsoft.com/office/powerpoint/2010/main" val="3509546741"/>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19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1C51D3E-A12A-4645-987F-F525043AB466}"/>
              </a:ext>
            </a:extLst>
          </p:cNvPr>
          <p:cNvSpPr>
            <a:spLocks noGrp="1"/>
          </p:cNvSpPr>
          <p:nvPr>
            <p:ph type="title"/>
          </p:nvPr>
        </p:nvSpPr>
        <p:spPr>
          <a:xfrm>
            <a:off x="1188340" y="1105232"/>
            <a:ext cx="3013545" cy="4277802"/>
          </a:xfrm>
        </p:spPr>
        <p:txBody>
          <a:bodyPr anchor="ctr">
            <a:normAutofit/>
          </a:bodyPr>
          <a:lstStyle/>
          <a:p>
            <a:r>
              <a:rPr lang="en-US" dirty="0"/>
              <a:t>Black Women</a:t>
            </a:r>
          </a:p>
        </p:txBody>
      </p:sp>
      <p:grpSp>
        <p:nvGrpSpPr>
          <p:cNvPr id="11" name="Group 10">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2" name="Freeform: Shape 11">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5" name="Content Placeholder 2">
            <a:extLst>
              <a:ext uri="{FF2B5EF4-FFF2-40B4-BE49-F238E27FC236}">
                <a16:creationId xmlns:a16="http://schemas.microsoft.com/office/drawing/2014/main" id="{747DA9BD-1E27-45A3-8BCC-6FB4F333CAEB}"/>
              </a:ext>
            </a:extLst>
          </p:cNvPr>
          <p:cNvGraphicFramePr>
            <a:graphicFrameLocks noGrp="1"/>
          </p:cNvGraphicFramePr>
          <p:nvPr>
            <p:ph idx="1"/>
            <p:extLst>
              <p:ext uri="{D42A27DB-BD31-4B8C-83A1-F6EECF244321}">
                <p14:modId xmlns:p14="http://schemas.microsoft.com/office/powerpoint/2010/main" val="1875528427"/>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72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meline&#10;&#10;Description automatically generated">
            <a:extLst>
              <a:ext uri="{FF2B5EF4-FFF2-40B4-BE49-F238E27FC236}">
                <a16:creationId xmlns:a16="http://schemas.microsoft.com/office/drawing/2014/main" id="{4885CDFD-2798-7349-80D2-30B305A05D2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64" r="5848"/>
          <a:stretch/>
        </p:blipFill>
        <p:spPr bwMode="auto">
          <a:xfrm>
            <a:off x="1150690" y="643467"/>
            <a:ext cx="99040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34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2" name="Freeform: Shape 7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5" name="Freeform: Shape 7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7" name="Rectangle 86">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hart: The maternal mortality rate in the U.S. (26.4) far exceeds that of other developed countries.">
            <a:extLst>
              <a:ext uri="{FF2B5EF4-FFF2-40B4-BE49-F238E27FC236}">
                <a16:creationId xmlns:a16="http://schemas.microsoft.com/office/drawing/2014/main" id="{45593271-BB3F-F44A-BB55-E82284B036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11"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D8959-F9A6-EA40-B979-864D27546C75}"/>
              </a:ext>
            </a:extLst>
          </p:cNvPr>
          <p:cNvSpPr>
            <a:spLocks noGrp="1"/>
          </p:cNvSpPr>
          <p:nvPr>
            <p:ph type="title"/>
          </p:nvPr>
        </p:nvSpPr>
        <p:spPr>
          <a:xfrm>
            <a:off x="5441979" y="689043"/>
            <a:ext cx="5618431" cy="3285207"/>
          </a:xfrm>
        </p:spPr>
        <p:txBody>
          <a:bodyPr vert="horz" lIns="109728" tIns="109728" rIns="109728" bIns="91440" rtlCol="0" anchor="b">
            <a:normAutofit/>
          </a:bodyPr>
          <a:lstStyle/>
          <a:p>
            <a:pPr>
              <a:lnSpc>
                <a:spcPct val="110000"/>
              </a:lnSpc>
            </a:pPr>
            <a:r>
              <a:rPr lang="en-US" sz="4600">
                <a:solidFill>
                  <a:schemeClr val="bg1"/>
                </a:solidFill>
              </a:rPr>
              <a:t>Global Maternal Mortality</a:t>
            </a:r>
            <a:br>
              <a:rPr lang="en-US" sz="4600">
                <a:solidFill>
                  <a:schemeClr val="bg1"/>
                </a:solidFill>
              </a:rPr>
            </a:br>
            <a:endParaRPr lang="en-US" sz="4600" dirty="0">
              <a:solidFill>
                <a:schemeClr val="bg1"/>
              </a:solidFill>
            </a:endParaRPr>
          </a:p>
        </p:txBody>
      </p:sp>
    </p:spTree>
    <p:extLst>
      <p:ext uri="{BB962C8B-B14F-4D97-AF65-F5344CB8AC3E}">
        <p14:creationId xmlns:p14="http://schemas.microsoft.com/office/powerpoint/2010/main" val="118235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19167ED-42C9-6E4A-9B41-984162863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590550"/>
            <a:ext cx="75692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6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aternal Mortality in the United States - AAF">
            <a:extLst>
              <a:ext uri="{FF2B5EF4-FFF2-40B4-BE49-F238E27FC236}">
                <a16:creationId xmlns:a16="http://schemas.microsoft.com/office/drawing/2014/main" id="{B5D2ABD3-F4A5-6446-B8A3-AF819A69F1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6230" y="643467"/>
            <a:ext cx="999293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42541"/>
      </p:ext>
    </p:extLst>
  </p:cSld>
  <p:clrMapOvr>
    <a:masterClrMapping/>
  </p:clrMapOvr>
</p:sld>
</file>

<file path=ppt/theme/theme1.xml><?xml version="1.0" encoding="utf-8"?>
<a:theme xmlns:a="http://schemas.openxmlformats.org/drawingml/2006/main" name="SketchLinesVTI">
  <a:themeElements>
    <a:clrScheme name="AnalogousFromLightSeedLeftStep">
      <a:dk1>
        <a:srgbClr val="000000"/>
      </a:dk1>
      <a:lt1>
        <a:srgbClr val="FFFFFF"/>
      </a:lt1>
      <a:dk2>
        <a:srgbClr val="243441"/>
      </a:dk2>
      <a:lt2>
        <a:srgbClr val="E8E5E2"/>
      </a:lt2>
      <a:accent1>
        <a:srgbClr val="72A9D2"/>
      </a:accent1>
      <a:accent2>
        <a:srgbClr val="5AB0B1"/>
      </a:accent2>
      <a:accent3>
        <a:srgbClr val="67AF92"/>
      </a:accent3>
      <a:accent4>
        <a:srgbClr val="5BB36B"/>
      </a:accent4>
      <a:accent5>
        <a:srgbClr val="7BB16A"/>
      </a:accent5>
      <a:accent6>
        <a:srgbClr val="8FAD58"/>
      </a:accent6>
      <a:hlink>
        <a:srgbClr val="A1795A"/>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{FC90B612-C7EB-954E-960C-5208316F4E7E}tf10001120</Template>
  <TotalTime>10775</TotalTime>
  <Words>773</Words>
  <Application>Microsoft Macintosh PowerPoint</Application>
  <PresentationFormat>Widescreen</PresentationFormat>
  <Paragraphs>91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Meiryo</vt:lpstr>
      <vt:lpstr>Arial</vt:lpstr>
      <vt:lpstr>Corbel</vt:lpstr>
      <vt:lpstr>SketchLinesVTI</vt:lpstr>
      <vt:lpstr>Maternal Healthcare Disparities</vt:lpstr>
      <vt:lpstr>WHO on Birth Equity</vt:lpstr>
      <vt:lpstr>Shalon Irving’s story</vt:lpstr>
      <vt:lpstr>Black Women</vt:lpstr>
      <vt:lpstr>Black Women</vt:lpstr>
      <vt:lpstr>PowerPoint Presentation</vt:lpstr>
      <vt:lpstr>Global Maternal Mortality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Weathering</vt:lpstr>
      <vt:lpstr>Stress and Pregnancy</vt:lpstr>
      <vt:lpstr>PowerPoint Presentation</vt:lpstr>
      <vt:lpstr>Factors Contributing to  Health Care Disparities</vt:lpstr>
      <vt:lpstr>Geography Matters</vt:lpstr>
      <vt:lpstr>PowerPoint Presentation</vt:lpstr>
      <vt:lpstr>PowerPoint Presentation</vt:lpstr>
      <vt:lpstr> SDoH Contribute to wide health disparities and inequities</vt:lpstr>
      <vt:lpstr>PowerPoint Presentation</vt:lpstr>
      <vt:lpstr>PowerPoint Presentation</vt:lpstr>
      <vt:lpstr>Lost Opportunities</vt:lpstr>
      <vt:lpstr>PowerPoint Presentation</vt:lpstr>
      <vt:lpstr>Impact on patient care</vt:lpstr>
      <vt:lpstr>Health Care Provider Responsibilities</vt:lpstr>
      <vt:lpstr>Health Care System’s Role For Equity in Care Delivery</vt:lpstr>
      <vt:lpstr>Legislative  Efforts</vt:lpstr>
      <vt:lpstr>Racial Disparities Key Points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healthcare disparities</dc:title>
  <dc:creator>Hatfield, Tamera</dc:creator>
  <cp:lastModifiedBy>Hatfield, Tamera</cp:lastModifiedBy>
  <cp:revision>9</cp:revision>
  <dcterms:created xsi:type="dcterms:W3CDTF">2022-02-05T23:10:25Z</dcterms:created>
  <dcterms:modified xsi:type="dcterms:W3CDTF">2022-03-02T06:44:33Z</dcterms:modified>
</cp:coreProperties>
</file>