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sldIdLst>
    <p:sldId id="258" r:id="rId2"/>
    <p:sldId id="259" r:id="rId3"/>
    <p:sldId id="293" r:id="rId4"/>
    <p:sldId id="268" r:id="rId5"/>
    <p:sldId id="297" r:id="rId6"/>
    <p:sldId id="294" r:id="rId7"/>
    <p:sldId id="260" r:id="rId8"/>
    <p:sldId id="298" r:id="rId9"/>
    <p:sldId id="269" r:id="rId10"/>
    <p:sldId id="270" r:id="rId11"/>
    <p:sldId id="272" r:id="rId12"/>
    <p:sldId id="275" r:id="rId13"/>
    <p:sldId id="299" r:id="rId14"/>
    <p:sldId id="274" r:id="rId15"/>
    <p:sldId id="300" r:id="rId16"/>
    <p:sldId id="279" r:id="rId17"/>
    <p:sldId id="302" r:id="rId18"/>
    <p:sldId id="296" r:id="rId19"/>
    <p:sldId id="303" r:id="rId20"/>
    <p:sldId id="277" r:id="rId21"/>
    <p:sldId id="305" r:id="rId22"/>
    <p:sldId id="295" r:id="rId23"/>
    <p:sldId id="304" r:id="rId24"/>
    <p:sldId id="301" r:id="rId25"/>
    <p:sldId id="265" r:id="rId26"/>
    <p:sldId id="266" r:id="rId27"/>
    <p:sldId id="285" r:id="rId28"/>
    <p:sldId id="287" r:id="rId29"/>
    <p:sldId id="307" r:id="rId30"/>
    <p:sldId id="306" r:id="rId31"/>
    <p:sldId id="29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261" autoAdjust="0"/>
    <p:restoredTop sz="85747" autoAdjust="0"/>
  </p:normalViewPr>
  <p:slideViewPr>
    <p:cSldViewPr snapToGrid="0">
      <p:cViewPr varScale="1">
        <p:scale>
          <a:sx n="69" d="100"/>
          <a:sy n="69" d="100"/>
        </p:scale>
        <p:origin x="17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1170499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where a majority of immigrants are from </a:t>
            </a:r>
          </a:p>
        </p:txBody>
      </p:sp>
      <p:sp>
        <p:nvSpPr>
          <p:cNvPr id="4" name="Slide Number Placeholder 3"/>
          <p:cNvSpPr>
            <a:spLocks noGrp="1"/>
          </p:cNvSpPr>
          <p:nvPr>
            <p:ph type="sldNum" sz="quarter" idx="5"/>
          </p:nvPr>
        </p:nvSpPr>
        <p:spPr/>
        <p:txBody>
          <a:bodyPr/>
          <a:lstStyle/>
          <a:p>
            <a:fld id="{E0746DE6-3336-457D-A091-FA20AC1C536E}" type="slidenum">
              <a:rPr lang="en-US" smtClean="0"/>
              <a:t>7</a:t>
            </a:fld>
            <a:endParaRPr lang="en-US"/>
          </a:p>
        </p:txBody>
      </p:sp>
    </p:spTree>
    <p:extLst>
      <p:ext uri="{BB962C8B-B14F-4D97-AF65-F5344CB8AC3E}">
        <p14:creationId xmlns:p14="http://schemas.microsoft.com/office/powerpoint/2010/main" val="3283718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Limited access to coverage: uninsured, </a:t>
            </a:r>
            <a:r>
              <a:rPr lang="en-US" dirty="0" err="1"/>
              <a:t>nonelderlyimmigrants</a:t>
            </a:r>
            <a:r>
              <a:rPr lang="en-US" dirty="0"/>
              <a:t> are less likely to have jobs that provide insurance and more likely to be low-income income (lack of access to private coverage), undocumented immigrants do not qualify for federal coverage ( including purchasing insurance through the ACA) or (in most states) state coverage, Lawfully present immigrants may qualify for Medicaid and CHIP, but are subject to certain eligibility restrictions. </a:t>
            </a:r>
          </a:p>
        </p:txBody>
      </p:sp>
      <p:sp>
        <p:nvSpPr>
          <p:cNvPr id="4" name="Slide Number Placeholder 3"/>
          <p:cNvSpPr>
            <a:spLocks noGrp="1"/>
          </p:cNvSpPr>
          <p:nvPr>
            <p:ph type="sldNum" sz="quarter" idx="5"/>
          </p:nvPr>
        </p:nvSpPr>
        <p:spPr/>
        <p:txBody>
          <a:bodyPr/>
          <a:lstStyle/>
          <a:p>
            <a:fld id="{E0746DE6-3336-457D-A091-FA20AC1C536E}" type="slidenum">
              <a:rPr lang="en-US" smtClean="0"/>
              <a:t>24</a:t>
            </a:fld>
            <a:endParaRPr lang="en-US"/>
          </a:p>
        </p:txBody>
      </p:sp>
    </p:spTree>
    <p:extLst>
      <p:ext uri="{BB962C8B-B14F-4D97-AF65-F5344CB8AC3E}">
        <p14:creationId xmlns:p14="http://schemas.microsoft.com/office/powerpoint/2010/main" val="3958645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talking about:</a:t>
            </a:r>
          </a:p>
          <a:p>
            <a:pPr marL="171450" indent="-171450">
              <a:buFont typeface="Arial" panose="020B0604020202020204" pitchFamily="34" charset="0"/>
              <a:buChar char="•"/>
            </a:pPr>
            <a:r>
              <a:rPr lang="en-US" dirty="0"/>
              <a:t>Interventions</a:t>
            </a:r>
          </a:p>
          <a:p>
            <a:pPr marL="171450" indent="-171450">
              <a:buFont typeface="Arial" panose="020B0604020202020204" pitchFamily="34" charset="0"/>
              <a:buChar char="•"/>
            </a:pPr>
            <a:r>
              <a:rPr lang="en-US" dirty="0"/>
              <a:t>Challenges of measuring value of interventions</a:t>
            </a:r>
          </a:p>
        </p:txBody>
      </p:sp>
      <p:sp>
        <p:nvSpPr>
          <p:cNvPr id="4" name="Slide Number Placeholder 3"/>
          <p:cNvSpPr>
            <a:spLocks noGrp="1"/>
          </p:cNvSpPr>
          <p:nvPr>
            <p:ph type="sldNum" sz="quarter" idx="10"/>
          </p:nvPr>
        </p:nvSpPr>
        <p:spPr/>
        <p:txBody>
          <a:bodyPr/>
          <a:lstStyle/>
          <a:p>
            <a:fld id="{E0746DE6-3336-457D-A091-FA20AC1C536E}" type="slidenum">
              <a:rPr lang="en-US" smtClean="0"/>
              <a:t>25</a:t>
            </a:fld>
            <a:endParaRPr lang="en-US"/>
          </a:p>
        </p:txBody>
      </p:sp>
    </p:spTree>
    <p:extLst>
      <p:ext uri="{BB962C8B-B14F-4D97-AF65-F5344CB8AC3E}">
        <p14:creationId xmlns:p14="http://schemas.microsoft.com/office/powerpoint/2010/main" val="863740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people in their 20s and into their 40s are most likely to immigrate and stay through their mid-60s </a:t>
            </a:r>
          </a:p>
        </p:txBody>
      </p:sp>
      <p:sp>
        <p:nvSpPr>
          <p:cNvPr id="4" name="Slide Number Placeholder 3"/>
          <p:cNvSpPr>
            <a:spLocks noGrp="1"/>
          </p:cNvSpPr>
          <p:nvPr>
            <p:ph type="sldNum" sz="quarter" idx="5"/>
          </p:nvPr>
        </p:nvSpPr>
        <p:spPr/>
        <p:txBody>
          <a:bodyPr/>
          <a:lstStyle/>
          <a:p>
            <a:fld id="{E0746DE6-3336-457D-A091-FA20AC1C536E}" type="slidenum">
              <a:rPr lang="en-US" smtClean="0"/>
              <a:t>8</a:t>
            </a:fld>
            <a:endParaRPr lang="en-US"/>
          </a:p>
        </p:txBody>
      </p:sp>
    </p:spTree>
    <p:extLst>
      <p:ext uri="{BB962C8B-B14F-4D97-AF65-F5344CB8AC3E}">
        <p14:creationId xmlns:p14="http://schemas.microsoft.com/office/powerpoint/2010/main" val="821110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research is well-documented and supports the theory of the “healthy immigrant effect,” “immigrant paradox,” or “</a:t>
            </a:r>
            <a:r>
              <a:rPr lang="en-US" dirty="0" err="1"/>
              <a:t>immi</a:t>
            </a:r>
            <a:r>
              <a:rPr lang="en-US" dirty="0"/>
              <a:t>- grant advantage,” such that immigrants are generally healthy on entering the United States, a vast amount of the literature also suggest that with time in the United States, the adaptation process becomes the trajectory for deteriorating health and chronic disease development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NVSS and NHIS, the two most important data systems, include a wide range of health variables and many racial/ethnic and immigrant groups. Immigrants live 3.4 years longer than the US-born, with a life expectancy ranging from 83.0 years for Asian/Pacific Islander immigrants to 69.2 years for US-born blacks. Overall, immigrants have better infant, child, and adult health and lower disability and mortality rates than the US-born, with immigrant health patterns varying across racial/ethnic groups. Immigrant children and adults, however, fare substantially worse than the US-born in health insurance coverage and access to preventive health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Issues with the data (NHIS), (NVSS), </a:t>
            </a:r>
            <a:r>
              <a:rPr lang="en-US" sz="1200" b="0" i="0" u="none" strike="noStrike" kern="1200" dirty="0">
                <a:solidFill>
                  <a:schemeClr val="tx1"/>
                </a:solidFill>
                <a:effectLst/>
                <a:latin typeface="+mn-lt"/>
                <a:ea typeface="+mn-ea"/>
                <a:cs typeface="+mn-cs"/>
              </a:rPr>
              <a:t>During household interviews, NHIS collects information on the demographic and socioeconomic characteristics of respondents, in addition to information on activity limitation, illnesses, injuries, chronic conditions, health insurance coverage (or lack thereof), utilization of health care, and other health topics.</a:t>
            </a:r>
            <a:endParaRPr lang="en-US" dirty="0"/>
          </a:p>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11</a:t>
            </a:fld>
            <a:endParaRPr lang="en-US"/>
          </a:p>
        </p:txBody>
      </p:sp>
    </p:spTree>
    <p:extLst>
      <p:ext uri="{BB962C8B-B14F-4D97-AF65-F5344CB8AC3E}">
        <p14:creationId xmlns:p14="http://schemas.microsoft.com/office/powerpoint/2010/main" val="3710051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12</a:t>
            </a:fld>
            <a:endParaRPr lang="en-US"/>
          </a:p>
        </p:txBody>
      </p:sp>
    </p:spTree>
    <p:extLst>
      <p:ext uri="{BB962C8B-B14F-4D97-AF65-F5344CB8AC3E}">
        <p14:creationId xmlns:p14="http://schemas.microsoft.com/office/powerpoint/2010/main" val="2602807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13</a:t>
            </a:fld>
            <a:endParaRPr lang="en-US"/>
          </a:p>
        </p:txBody>
      </p:sp>
    </p:spTree>
    <p:extLst>
      <p:ext uri="{BB962C8B-B14F-4D97-AF65-F5344CB8AC3E}">
        <p14:creationId xmlns:p14="http://schemas.microsoft.com/office/powerpoint/2010/main" val="680255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14</a:t>
            </a:fld>
            <a:endParaRPr lang="en-US"/>
          </a:p>
        </p:txBody>
      </p:sp>
    </p:spTree>
    <p:extLst>
      <p:ext uri="{BB962C8B-B14F-4D97-AF65-F5344CB8AC3E}">
        <p14:creationId xmlns:p14="http://schemas.microsoft.com/office/powerpoint/2010/main" val="1244477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16</a:t>
            </a:fld>
            <a:endParaRPr lang="en-US"/>
          </a:p>
        </p:txBody>
      </p:sp>
    </p:spTree>
    <p:extLst>
      <p:ext uri="{BB962C8B-B14F-4D97-AF65-F5344CB8AC3E}">
        <p14:creationId xmlns:p14="http://schemas.microsoft.com/office/powerpoint/2010/main" val="629304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Source1: https://</a:t>
            </a:r>
            <a:r>
              <a:rPr lang="en-US" dirty="0" err="1"/>
              <a:t>www.kff.org</a:t>
            </a:r>
            <a:r>
              <a:rPr lang="en-US" dirty="0"/>
              <a:t>/racial-equity-and-health-policy/fact-sheet/health-coverage-of-immigrants/</a:t>
            </a:r>
          </a:p>
        </p:txBody>
      </p:sp>
      <p:sp>
        <p:nvSpPr>
          <p:cNvPr id="4" name="Slide Number Placeholder 3"/>
          <p:cNvSpPr>
            <a:spLocks noGrp="1"/>
          </p:cNvSpPr>
          <p:nvPr>
            <p:ph type="sldNum" sz="quarter" idx="5"/>
          </p:nvPr>
        </p:nvSpPr>
        <p:spPr/>
        <p:txBody>
          <a:bodyPr/>
          <a:lstStyle/>
          <a:p>
            <a:fld id="{E0746DE6-3336-457D-A091-FA20AC1C536E}" type="slidenum">
              <a:rPr lang="en-US" smtClean="0"/>
              <a:t>20</a:t>
            </a:fld>
            <a:endParaRPr lang="en-US"/>
          </a:p>
        </p:txBody>
      </p:sp>
    </p:spTree>
    <p:extLst>
      <p:ext uri="{BB962C8B-B14F-4D97-AF65-F5344CB8AC3E}">
        <p14:creationId xmlns:p14="http://schemas.microsoft.com/office/powerpoint/2010/main" val="1088036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1/19/2022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291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88053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1/19/2022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80389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9371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1/19/2022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261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06671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82073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89741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3849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1/19/2022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8527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92541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1/19/2022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06965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171204-6A50-40E1-B631-84CEDFC939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C973F6-5187-412F-AACC-6E3FF8A6A1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D11AE14F-1B7E-41E6-B579-2F71D13503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419" y="457200"/>
            <a:ext cx="9961047" cy="36780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965278" y="668740"/>
            <a:ext cx="7574507" cy="3330055"/>
          </a:xfrm>
        </p:spPr>
        <p:txBody>
          <a:bodyPr anchor="ctr">
            <a:normAutofit/>
          </a:bodyPr>
          <a:lstStyle/>
          <a:p>
            <a:pPr>
              <a:lnSpc>
                <a:spcPct val="90000"/>
              </a:lnSpc>
            </a:pPr>
            <a:r>
              <a:rPr lang="en-US" sz="4700" dirty="0" smtClean="0">
                <a:solidFill>
                  <a:srgbClr val="FFFFFF"/>
                </a:solidFill>
              </a:rPr>
              <a:t>Immigrant Health &amp; Healthcare</a:t>
            </a:r>
            <a:endParaRPr lang="en-US" sz="4700" dirty="0">
              <a:solidFill>
                <a:srgbClr val="FFFFFF"/>
              </a:solidFill>
            </a:endParaRPr>
          </a:p>
        </p:txBody>
      </p:sp>
      <p:sp>
        <p:nvSpPr>
          <p:cNvPr id="26" name="Rectangle 25">
            <a:extLst>
              <a:ext uri="{FF2B5EF4-FFF2-40B4-BE49-F238E27FC236}">
                <a16:creationId xmlns:a16="http://schemas.microsoft.com/office/drawing/2014/main" id="{752BB805-F7B7-4B80-A1C5-385D4DAF74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352" y="4244454"/>
            <a:ext cx="9961115" cy="207248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type="subTitle" idx="1"/>
          </p:nvPr>
        </p:nvSpPr>
        <p:spPr>
          <a:xfrm>
            <a:off x="1965278" y="4462818"/>
            <a:ext cx="9478577" cy="1640983"/>
          </a:xfrm>
        </p:spPr>
        <p:txBody>
          <a:bodyPr anchor="t">
            <a:normAutofit fontScale="92500" lnSpcReduction="20000"/>
          </a:bodyPr>
          <a:lstStyle/>
          <a:p>
            <a:r>
              <a:rPr lang="en-US" sz="3200" dirty="0" smtClean="0">
                <a:solidFill>
                  <a:srgbClr val="FFFFFF"/>
                </a:solidFill>
              </a:rPr>
              <a:t>Gloria Montiel, Ph.D.</a:t>
            </a:r>
          </a:p>
          <a:p>
            <a:r>
              <a:rPr lang="en-US" sz="3200" dirty="0" smtClean="0">
                <a:solidFill>
                  <a:srgbClr val="FFFFFF"/>
                </a:solidFill>
              </a:rPr>
              <a:t>AltaMed Institute for Health Equity &amp;</a:t>
            </a:r>
          </a:p>
          <a:p>
            <a:r>
              <a:rPr lang="en-US" sz="3200" dirty="0" smtClean="0">
                <a:solidFill>
                  <a:srgbClr val="FFFFFF"/>
                </a:solidFill>
              </a:rPr>
              <a:t>Latino Health Access</a:t>
            </a:r>
            <a:endParaRPr lang="en-US" sz="3200" dirty="0">
              <a:solidFill>
                <a:srgbClr val="FFFFFF"/>
              </a:solidFill>
            </a:endParaRPr>
          </a:p>
        </p:txBody>
      </p:sp>
    </p:spTree>
    <p:extLst>
      <p:ext uri="{BB962C8B-B14F-4D97-AF65-F5344CB8AC3E}">
        <p14:creationId xmlns:p14="http://schemas.microsoft.com/office/powerpoint/2010/main" val="238220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3" name="Rectangle 46">
            <a:extLst>
              <a:ext uri="{FF2B5EF4-FFF2-40B4-BE49-F238E27FC236}">
                <a16:creationId xmlns:a16="http://schemas.microsoft.com/office/drawing/2014/main" id="{3018A306-443B-4844-9884-D3E2C3B371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48">
            <a:extLst>
              <a:ext uri="{FF2B5EF4-FFF2-40B4-BE49-F238E27FC236}">
                <a16:creationId xmlns:a16="http://schemas.microsoft.com/office/drawing/2014/main" id="{3F430D2A-93AA-410C-B1BB-98FEA29907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50">
            <a:extLst>
              <a:ext uri="{FF2B5EF4-FFF2-40B4-BE49-F238E27FC236}">
                <a16:creationId xmlns:a16="http://schemas.microsoft.com/office/drawing/2014/main" id="{9A0EF52A-1A39-47D8-AA03-47A1C47BE3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52">
            <a:extLst>
              <a:ext uri="{FF2B5EF4-FFF2-40B4-BE49-F238E27FC236}">
                <a16:creationId xmlns:a16="http://schemas.microsoft.com/office/drawing/2014/main" id="{896DE2E2-8696-47C1-8B42-A04B409BCF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67" name="Rectangle 54">
            <a:extLst>
              <a:ext uri="{FF2B5EF4-FFF2-40B4-BE49-F238E27FC236}">
                <a16:creationId xmlns:a16="http://schemas.microsoft.com/office/drawing/2014/main" id="{8E019540-1104-4B12-9F83-45F5867418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57404" y="1577340"/>
            <a:ext cx="6228950" cy="3703320"/>
          </a:xfrm>
        </p:spPr>
        <p:txBody>
          <a:bodyPr vert="horz" lIns="91440" tIns="45720" rIns="91440" bIns="45720" rtlCol="0" anchor="ctr">
            <a:normAutofit/>
          </a:bodyPr>
          <a:lstStyle/>
          <a:p>
            <a:r>
              <a:rPr lang="en-US" sz="6600">
                <a:solidFill>
                  <a:schemeClr val="tx2"/>
                </a:solidFill>
              </a:rPr>
              <a:t>immigrants and health </a:t>
            </a:r>
          </a:p>
        </p:txBody>
      </p:sp>
      <p:sp>
        <p:nvSpPr>
          <p:cNvPr id="68" name="Rectangle 56">
            <a:extLst>
              <a:ext uri="{FF2B5EF4-FFF2-40B4-BE49-F238E27FC236}">
                <a16:creationId xmlns:a16="http://schemas.microsoft.com/office/drawing/2014/main" id="{11D976D6-8C98-48CC-8C34-0468F31678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13938" y="3383280"/>
            <a:ext cx="228600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58">
            <a:extLst>
              <a:ext uri="{FF2B5EF4-FFF2-40B4-BE49-F238E27FC236}">
                <a16:creationId xmlns:a16="http://schemas.microsoft.com/office/drawing/2014/main" id="{3580CFD6-E44A-486A-9E73-D8D948F78A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88596" y="3383280"/>
            <a:ext cx="3703320" cy="9144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7631573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a:solidFill>
                  <a:srgbClr val="FFFFFF"/>
                </a:solidFill>
              </a:rPr>
              <a:t>“Healthy Immigrant Effect”</a:t>
            </a:r>
          </a:p>
        </p:txBody>
      </p:sp>
      <p:sp>
        <p:nvSpPr>
          <p:cNvPr id="3" name="Content Placeholder 2"/>
          <p:cNvSpPr>
            <a:spLocks noGrp="1"/>
          </p:cNvSpPr>
          <p:nvPr>
            <p:ph idx="1"/>
          </p:nvPr>
        </p:nvSpPr>
        <p:spPr>
          <a:xfrm>
            <a:off x="4910614" y="121503"/>
            <a:ext cx="7036095" cy="6252947"/>
          </a:xfrm>
        </p:spPr>
        <p:txBody>
          <a:bodyPr anchor="ctr">
            <a:noAutofit/>
          </a:bodyPr>
          <a:lstStyle/>
          <a:p>
            <a:endParaRPr lang="en-US" sz="2200" dirty="0"/>
          </a:p>
          <a:p>
            <a:pPr marL="0" indent="0">
              <a:buNone/>
            </a:pPr>
            <a:endParaRPr lang="en-US" sz="2200" dirty="0"/>
          </a:p>
          <a:p>
            <a:r>
              <a:rPr lang="en-US" sz="2200" dirty="0"/>
              <a:t>The Healthy Immigrant Effect (HIE) refers to the fact that recent migrants are in better health than the </a:t>
            </a:r>
            <a:r>
              <a:rPr lang="en-US" sz="2200" dirty="0" err="1"/>
              <a:t>nonmigrant</a:t>
            </a:r>
            <a:r>
              <a:rPr lang="en-US" sz="2200" dirty="0"/>
              <a:t> population in the host country because of positive self selection. </a:t>
            </a:r>
          </a:p>
          <a:p>
            <a:r>
              <a:rPr lang="en-US" sz="2200" dirty="0"/>
              <a:t>According to NVSS(national vital statistic system) and NHIS(National Health Interview Survey), immigrants have better infant, child, and adult health and lower disability and mortality rates than the US-born, with immigrant health patterns varying across racial/ethnic groups. </a:t>
            </a:r>
          </a:p>
          <a:p>
            <a:r>
              <a:rPr lang="en-US" sz="2200" dirty="0"/>
              <a:t>Immigrant children and adults, however, fare substantially worse than the US-born in health insurance coverage and access to preventive health services.</a:t>
            </a:r>
          </a:p>
          <a:p>
            <a:endParaRPr lang="en-US" sz="2200" dirty="0"/>
          </a:p>
        </p:txBody>
      </p:sp>
    </p:spTree>
    <p:extLst>
      <p:ext uri="{BB962C8B-B14F-4D97-AF65-F5344CB8AC3E}">
        <p14:creationId xmlns:p14="http://schemas.microsoft.com/office/powerpoint/2010/main" val="974849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a:solidFill>
                  <a:srgbClr val="FFFFFF"/>
                </a:solidFill>
              </a:rPr>
              <a:t>Issues with the “Healthy Immigrant effect” Literature </a:t>
            </a:r>
          </a:p>
        </p:txBody>
      </p:sp>
      <p:sp>
        <p:nvSpPr>
          <p:cNvPr id="3" name="Content Placeholder 2"/>
          <p:cNvSpPr>
            <a:spLocks noGrp="1"/>
          </p:cNvSpPr>
          <p:nvPr>
            <p:ph idx="1"/>
          </p:nvPr>
        </p:nvSpPr>
        <p:spPr>
          <a:xfrm>
            <a:off x="5155905" y="1113764"/>
            <a:ext cx="6545514" cy="4624327"/>
          </a:xfrm>
        </p:spPr>
        <p:txBody>
          <a:bodyPr anchor="ctr">
            <a:normAutofit/>
          </a:bodyPr>
          <a:lstStyle/>
          <a:p>
            <a:r>
              <a:rPr lang="en-US" sz="2200" dirty="0"/>
              <a:t>Gaps in the data that is at the core of this theory</a:t>
            </a:r>
          </a:p>
          <a:p>
            <a:pPr lvl="1"/>
            <a:r>
              <a:rPr lang="en-US" sz="2000" dirty="0"/>
              <a:t>Immigrants, especially undocumented or formally undocumented immigrants, live in culture of fear and are not likely to complete household interview surveys  </a:t>
            </a:r>
          </a:p>
          <a:p>
            <a:r>
              <a:rPr lang="en-US" sz="2200" dirty="0"/>
              <a:t>It mostly reflects the health of immigrants upon entry to the US or a few years post-entry, it does not mean that immigrants stay “healthier” than their native-born counterparts</a:t>
            </a:r>
          </a:p>
          <a:p>
            <a:r>
              <a:rPr lang="en-US" sz="2200" dirty="0"/>
              <a:t>It does not consider the vastly different situations that immigrants live in once in the US </a:t>
            </a:r>
            <a:endParaRPr sz="2200" dirty="0"/>
          </a:p>
        </p:txBody>
      </p:sp>
    </p:spTree>
    <p:extLst>
      <p:ext uri="{BB962C8B-B14F-4D97-AF65-F5344CB8AC3E}">
        <p14:creationId xmlns:p14="http://schemas.microsoft.com/office/powerpoint/2010/main" val="4048477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3B89715-0C08-460F-B428-54CD799788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1663" y="4999383"/>
            <a:ext cx="10641406" cy="952428"/>
          </a:xfrm>
        </p:spPr>
        <p:txBody>
          <a:bodyPr anchor="ctr">
            <a:normAutofit/>
          </a:bodyPr>
          <a:lstStyle/>
          <a:p>
            <a:pPr>
              <a:lnSpc>
                <a:spcPct val="90000"/>
              </a:lnSpc>
            </a:pPr>
            <a:r>
              <a:rPr lang="en-US" sz="3000">
                <a:solidFill>
                  <a:schemeClr val="accent1"/>
                </a:solidFill>
              </a:rPr>
              <a:t>Comorbidities in immigrants and impact of immigrating on health</a:t>
            </a:r>
          </a:p>
        </p:txBody>
      </p:sp>
      <p:sp>
        <p:nvSpPr>
          <p:cNvPr id="18" name="Rectangle 17">
            <a:extLst>
              <a:ext uri="{FF2B5EF4-FFF2-40B4-BE49-F238E27FC236}">
                <a16:creationId xmlns:a16="http://schemas.microsoft.com/office/drawing/2014/main" id="{7937B2BA-7A3F-4338-9F35-A23EE73676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1"/>
            <a:ext cx="11298933" cy="43770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791663" y="854923"/>
            <a:ext cx="10641406" cy="3678303"/>
          </a:xfrm>
        </p:spPr>
        <p:txBody>
          <a:bodyPr>
            <a:normAutofit/>
          </a:bodyPr>
          <a:lstStyle/>
          <a:p>
            <a:r>
              <a:rPr lang="en-US" sz="2400"/>
              <a:t>In a national evaluation of health conditions in immigrant populations, nearly a third (27.7%) of those from Mexico, the Caribbean, and Central America had hypertension, 71.5% had obesity, and 9.6% had diabetes, compared with the age-adjusted prevalence of 45.4%, 42.4%, and 8.2%, respectively, in the US general population </a:t>
            </a:r>
          </a:p>
          <a:p>
            <a:r>
              <a:rPr lang="en-US" sz="2400"/>
              <a:t>Depending on their mode of entry into the US, many immigrants may be at risk for excessive stress related to poverty, trauma, and poor social support, which leads to mental health conditions such as post-traumatic stress disorder, depression, and anxiety. </a:t>
            </a:r>
          </a:p>
        </p:txBody>
      </p:sp>
      <p:sp>
        <p:nvSpPr>
          <p:cNvPr id="20" name="Rectangle 19">
            <a:extLst>
              <a:ext uri="{FF2B5EF4-FFF2-40B4-BE49-F238E27FC236}">
                <a16:creationId xmlns:a16="http://schemas.microsoft.com/office/drawing/2014/main" id="{F677D424-9960-4ACA-BCD2-505B987C40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57326"/>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534247F3-70BF-4860-A663-2ECA100F9E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6057326"/>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E81D5223-6DF2-4751-8B5D-D37B5D98A5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6053769"/>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7168875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4">
            <a:extLst>
              <a:ext uri="{FF2B5EF4-FFF2-40B4-BE49-F238E27FC236}">
                <a16:creationId xmlns:a16="http://schemas.microsoft.com/office/drawing/2014/main" id="{208C7B0D-4AC3-45B0-B6FB-9121AD8897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8893" y="115115"/>
            <a:ext cx="7225075" cy="1013800"/>
          </a:xfrm>
        </p:spPr>
        <p:txBody>
          <a:bodyPr vert="horz" lIns="91440" tIns="45720" rIns="91440" bIns="45720" rtlCol="0" anchor="b">
            <a:normAutofit/>
          </a:bodyPr>
          <a:lstStyle/>
          <a:p>
            <a:r>
              <a:rPr lang="en-US" dirty="0">
                <a:solidFill>
                  <a:schemeClr val="accent1"/>
                </a:solidFill>
              </a:rPr>
              <a:t>COVID-19</a:t>
            </a:r>
          </a:p>
        </p:txBody>
      </p:sp>
      <p:sp>
        <p:nvSpPr>
          <p:cNvPr id="27" name="Rectangle 26">
            <a:extLst>
              <a:ext uri="{FF2B5EF4-FFF2-40B4-BE49-F238E27FC236}">
                <a16:creationId xmlns:a16="http://schemas.microsoft.com/office/drawing/2014/main" id="{F009CCE6-9706-43F2-900B-9FF21570B6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DF4F391A-7620-4244-9E33-D492E22E4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ECD38522-5E8C-4DCD-9067-495274CF94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6" name="Content Placeholder 2">
            <a:extLst>
              <a:ext uri="{FF2B5EF4-FFF2-40B4-BE49-F238E27FC236}">
                <a16:creationId xmlns:a16="http://schemas.microsoft.com/office/drawing/2014/main" id="{D9F7EB42-BB01-CD42-B5C0-16CC19D8C31C}"/>
              </a:ext>
            </a:extLst>
          </p:cNvPr>
          <p:cNvSpPr txBox="1">
            <a:spLocks/>
          </p:cNvSpPr>
          <p:nvPr/>
        </p:nvSpPr>
        <p:spPr>
          <a:xfrm>
            <a:off x="61292" y="0"/>
            <a:ext cx="5434746" cy="396226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Clr>
                <a:srgbClr val="F38E25"/>
              </a:buClr>
            </a:pPr>
            <a:r>
              <a:rPr lang="en-US" sz="2000" dirty="0"/>
              <a:t>Data on how COVID-19 is impacting immigrants is difficult to find but we do know that COVID-19 is disproportionately affecting communities of color in California and across the country. </a:t>
            </a:r>
          </a:p>
        </p:txBody>
      </p:sp>
      <p:pic>
        <p:nvPicPr>
          <p:cNvPr id="17" name="Picture 16" descr="Chart, bar chart&#10;&#10;Description automatically generated">
            <a:extLst>
              <a:ext uri="{FF2B5EF4-FFF2-40B4-BE49-F238E27FC236}">
                <a16:creationId xmlns:a16="http://schemas.microsoft.com/office/drawing/2014/main" id="{F0A9E34E-C9F5-F34A-B176-50B4FA9472A4}"/>
              </a:ext>
            </a:extLst>
          </p:cNvPr>
          <p:cNvPicPr>
            <a:picLocks noChangeAspect="1"/>
          </p:cNvPicPr>
          <p:nvPr/>
        </p:nvPicPr>
        <p:blipFill rotWithShape="1">
          <a:blip r:embed="rId3"/>
          <a:srcRect r="6758"/>
          <a:stretch/>
        </p:blipFill>
        <p:spPr>
          <a:xfrm>
            <a:off x="5985612" y="622015"/>
            <a:ext cx="6121258" cy="3558540"/>
          </a:xfrm>
          <a:prstGeom prst="rect">
            <a:avLst/>
          </a:prstGeom>
        </p:spPr>
      </p:pic>
      <p:pic>
        <p:nvPicPr>
          <p:cNvPr id="8" name="Content Placeholder 7" descr="Chart, bar chart&#10;&#10;Description automatically generated">
            <a:extLst>
              <a:ext uri="{FF2B5EF4-FFF2-40B4-BE49-F238E27FC236}">
                <a16:creationId xmlns:a16="http://schemas.microsoft.com/office/drawing/2014/main" id="{318CE3F3-F7BE-8D4B-9E5C-49EC4B024CCE}"/>
              </a:ext>
            </a:extLst>
          </p:cNvPr>
          <p:cNvPicPr>
            <a:picLocks noGrp="1" noChangeAspect="1"/>
          </p:cNvPicPr>
          <p:nvPr>
            <p:ph idx="1"/>
          </p:nvPr>
        </p:nvPicPr>
        <p:blipFill rotWithShape="1">
          <a:blip r:embed="rId4"/>
          <a:srcRect l="2131" t="657" r="3410" b="-655"/>
          <a:stretch/>
        </p:blipFill>
        <p:spPr>
          <a:xfrm>
            <a:off x="81351" y="2755791"/>
            <a:ext cx="5924320" cy="4013879"/>
          </a:xfrm>
          <a:prstGeom prst="rect">
            <a:avLst/>
          </a:prstGeom>
        </p:spPr>
      </p:pic>
      <p:sp>
        <p:nvSpPr>
          <p:cNvPr id="26" name="Content Placeholder 2">
            <a:extLst>
              <a:ext uri="{FF2B5EF4-FFF2-40B4-BE49-F238E27FC236}">
                <a16:creationId xmlns:a16="http://schemas.microsoft.com/office/drawing/2014/main" id="{9771BE7A-F5B7-0A48-850A-9D60FCF7AA3F}"/>
              </a:ext>
            </a:extLst>
          </p:cNvPr>
          <p:cNvSpPr txBox="1">
            <a:spLocks/>
          </p:cNvSpPr>
          <p:nvPr/>
        </p:nvSpPr>
        <p:spPr>
          <a:xfrm>
            <a:off x="6113308" y="3334137"/>
            <a:ext cx="6121257" cy="396226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000" dirty="0"/>
              <a:t>37% of California’s Latinx population is foreign born and </a:t>
            </a:r>
            <a:r>
              <a:rPr lang="en-US" sz="2000" dirty="0" err="1"/>
              <a:t>latinx</a:t>
            </a:r>
            <a:r>
              <a:rPr lang="en-US" sz="2000" dirty="0"/>
              <a:t> people across California, especially those lacking access to quality healthcare are being impacted by COVID at higher and more fatal rates</a:t>
            </a:r>
          </a:p>
        </p:txBody>
      </p:sp>
    </p:spTree>
    <p:extLst>
      <p:ext uri="{BB962C8B-B14F-4D97-AF65-F5344CB8AC3E}">
        <p14:creationId xmlns:p14="http://schemas.microsoft.com/office/powerpoint/2010/main" val="1576692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 name="Rectangle 112">
            <a:extLst>
              <a:ext uri="{FF2B5EF4-FFF2-40B4-BE49-F238E27FC236}">
                <a16:creationId xmlns:a16="http://schemas.microsoft.com/office/drawing/2014/main" id="{3018A306-443B-4844-9884-D3E2C3B371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5" name="Rectangle 114">
            <a:extLst>
              <a:ext uri="{FF2B5EF4-FFF2-40B4-BE49-F238E27FC236}">
                <a16:creationId xmlns:a16="http://schemas.microsoft.com/office/drawing/2014/main" id="{3F430D2A-93AA-410C-B1BB-98FEA29907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7" name="Rectangle 116">
            <a:extLst>
              <a:ext uri="{FF2B5EF4-FFF2-40B4-BE49-F238E27FC236}">
                <a16:creationId xmlns:a16="http://schemas.microsoft.com/office/drawing/2014/main" id="{9A0EF52A-1A39-47D8-AA03-47A1C47BE3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19" name="Rectangle 118">
            <a:extLst>
              <a:ext uri="{FF2B5EF4-FFF2-40B4-BE49-F238E27FC236}">
                <a16:creationId xmlns:a16="http://schemas.microsoft.com/office/drawing/2014/main" id="{896DE2E2-8696-47C1-8B42-A04B409BCF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21" name="Rectangle 120">
            <a:extLst>
              <a:ext uri="{FF2B5EF4-FFF2-40B4-BE49-F238E27FC236}">
                <a16:creationId xmlns:a16="http://schemas.microsoft.com/office/drawing/2014/main" id="{00BDC88A-176A-4C74-9A93-7C0BC765F4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20F81E05-F529-4DFE-AFC8-E3E964F95E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5422"/>
            <a:ext cx="1106164"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5" name="Rectangle 124">
            <a:extLst>
              <a:ext uri="{FF2B5EF4-FFF2-40B4-BE49-F238E27FC236}">
                <a16:creationId xmlns:a16="http://schemas.microsoft.com/office/drawing/2014/main" id="{7358E157-7D0A-4F9C-8B70-83F2B7AA98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420" y="455421"/>
            <a:ext cx="6248454" cy="585973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 name="Title 9">
            <a:extLst>
              <a:ext uri="{FF2B5EF4-FFF2-40B4-BE49-F238E27FC236}">
                <a16:creationId xmlns:a16="http://schemas.microsoft.com/office/drawing/2014/main" id="{76227C57-592D-D546-9B0B-18C163BEA045}"/>
              </a:ext>
            </a:extLst>
          </p:cNvPr>
          <p:cNvSpPr>
            <a:spLocks noGrp="1"/>
          </p:cNvSpPr>
          <p:nvPr>
            <p:ph type="title"/>
          </p:nvPr>
        </p:nvSpPr>
        <p:spPr>
          <a:xfrm>
            <a:off x="2156346" y="1024820"/>
            <a:ext cx="5526993" cy="4720938"/>
          </a:xfrm>
        </p:spPr>
        <p:txBody>
          <a:bodyPr vert="horz" lIns="91440" tIns="45720" rIns="91440" bIns="45720" rtlCol="0" anchor="ctr">
            <a:normAutofit/>
          </a:bodyPr>
          <a:lstStyle/>
          <a:p>
            <a:pPr lvl="0">
              <a:lnSpc>
                <a:spcPct val="90000"/>
              </a:lnSpc>
              <a:defRPr/>
            </a:pPr>
            <a:r>
              <a:rPr lang="en-US" sz="2400">
                <a:solidFill>
                  <a:srgbClr val="FFFFFF"/>
                </a:solidFill>
              </a:rPr>
              <a:t>“As of 2017, non-citizen U.S. residents, including undocumented individuals and legal permanent residents, make up 7% of the US population but approximately one quarter of the U.S. uninsured population […] In California, 39% of undocumented individuals lack a usual source of healthcare other than the Emergency Department.” </a:t>
            </a:r>
            <a:br>
              <a:rPr lang="en-US" sz="2400">
                <a:solidFill>
                  <a:srgbClr val="FFFFFF"/>
                </a:solidFill>
              </a:rPr>
            </a:br>
            <a:r>
              <a:rPr lang="en-US" sz="2400">
                <a:solidFill>
                  <a:srgbClr val="FFFFFF"/>
                </a:solidFill>
              </a:rPr>
              <a:t> 								Samra et. al (2019)</a:t>
            </a:r>
          </a:p>
        </p:txBody>
      </p:sp>
      <p:sp>
        <p:nvSpPr>
          <p:cNvPr id="127" name="Rectangle 126">
            <a:extLst>
              <a:ext uri="{FF2B5EF4-FFF2-40B4-BE49-F238E27FC236}">
                <a16:creationId xmlns:a16="http://schemas.microsoft.com/office/drawing/2014/main" id="{8977A541-1F4E-4C7A-B7E2-4D5926B762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2" y="453643"/>
            <a:ext cx="3615595" cy="586329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0863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7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08D4B6A-8113-4DFB-B82E-B60CAC8E0A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0" name="Rectangle 29">
            <a:extLst>
              <a:ext uri="{FF2B5EF4-FFF2-40B4-BE49-F238E27FC236}">
                <a16:creationId xmlns:a16="http://schemas.microsoft.com/office/drawing/2014/main" id="{9822E561-F97C-4CBB-A9A6-A6BF6317B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A24B1E6-31B9-E74D-883B-63DC1897D258}"/>
              </a:ext>
            </a:extLst>
          </p:cNvPr>
          <p:cNvSpPr>
            <a:spLocks noGrp="1"/>
          </p:cNvSpPr>
          <p:nvPr>
            <p:ph type="ctrTitle"/>
          </p:nvPr>
        </p:nvSpPr>
        <p:spPr>
          <a:xfrm>
            <a:off x="638620" y="863695"/>
            <a:ext cx="3511233" cy="3779995"/>
          </a:xfrm>
        </p:spPr>
        <p:txBody>
          <a:bodyPr anchor="ctr">
            <a:normAutofit/>
          </a:bodyPr>
          <a:lstStyle/>
          <a:p>
            <a:pPr algn="ctr"/>
            <a:r>
              <a:rPr lang="en-US" sz="3300">
                <a:solidFill>
                  <a:srgbClr val="FFFFFF"/>
                </a:solidFill>
              </a:rPr>
              <a:t>Role of Social Determinants of Health</a:t>
            </a:r>
            <a:endParaRPr lang="en-US" sz="3300" dirty="0">
              <a:solidFill>
                <a:srgbClr val="FFFFFF"/>
              </a:solidFill>
            </a:endParaRPr>
          </a:p>
        </p:txBody>
      </p:sp>
      <p:sp>
        <p:nvSpPr>
          <p:cNvPr id="32" name="Rectangle 31">
            <a:extLst>
              <a:ext uri="{FF2B5EF4-FFF2-40B4-BE49-F238E27FC236}">
                <a16:creationId xmlns:a16="http://schemas.microsoft.com/office/drawing/2014/main" id="{B01B0E58-A5C8-4CDA-A2E0-35DF94E59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rgbClr val="F6B348"/>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descr="Diagram&#10;&#10;Description automatically generated">
            <a:extLst>
              <a:ext uri="{FF2B5EF4-FFF2-40B4-BE49-F238E27FC236}">
                <a16:creationId xmlns:a16="http://schemas.microsoft.com/office/drawing/2014/main" id="{5B24B1DF-35D7-504F-A863-89E74DF53461}"/>
              </a:ext>
            </a:extLst>
          </p:cNvPr>
          <p:cNvPicPr>
            <a:picLocks noChangeAspect="1"/>
          </p:cNvPicPr>
          <p:nvPr/>
        </p:nvPicPr>
        <p:blipFill rotWithShape="1">
          <a:blip r:embed="rId3"/>
          <a:srcRect l="2159" r="11060"/>
          <a:stretch/>
        </p:blipFill>
        <p:spPr>
          <a:xfrm>
            <a:off x="4654295" y="457200"/>
            <a:ext cx="7086151" cy="5899650"/>
          </a:xfrm>
          <a:prstGeom prst="rect">
            <a:avLst/>
          </a:prstGeom>
        </p:spPr>
      </p:pic>
    </p:spTree>
    <p:extLst>
      <p:ext uri="{BB962C8B-B14F-4D97-AF65-F5344CB8AC3E}">
        <p14:creationId xmlns:p14="http://schemas.microsoft.com/office/powerpoint/2010/main" val="96056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A28AC4B-805D-4091-A648-61572081C7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373A6F-2E1F-4613-8E1D-D68057D29F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1255" y="702156"/>
            <a:ext cx="3409783" cy="1013800"/>
          </a:xfrm>
        </p:spPr>
        <p:txBody>
          <a:bodyPr>
            <a:normAutofit/>
          </a:bodyPr>
          <a:lstStyle/>
          <a:p>
            <a:pPr>
              <a:lnSpc>
                <a:spcPct val="90000"/>
              </a:lnSpc>
            </a:pPr>
            <a:r>
              <a:rPr lang="en-US" sz="2200"/>
              <a:t>Social Determinants of health</a:t>
            </a:r>
          </a:p>
        </p:txBody>
      </p:sp>
      <p:sp>
        <p:nvSpPr>
          <p:cNvPr id="40" name="Rectangle 39">
            <a:extLst>
              <a:ext uri="{FF2B5EF4-FFF2-40B4-BE49-F238E27FC236}">
                <a16:creationId xmlns:a16="http://schemas.microsoft.com/office/drawing/2014/main" id="{A6D733BE-061E-4600-B6A3-62A68EF2C6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FFB630"/>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01255" y="1964168"/>
            <a:ext cx="3409782" cy="4036582"/>
          </a:xfrm>
        </p:spPr>
        <p:txBody>
          <a:bodyPr>
            <a:normAutofit/>
          </a:bodyPr>
          <a:lstStyle/>
          <a:p>
            <a:endParaRPr lang="en-US">
              <a:solidFill>
                <a:schemeClr val="bg1"/>
              </a:solidFill>
            </a:endParaRPr>
          </a:p>
          <a:p>
            <a:r>
              <a:rPr lang="en-US">
                <a:solidFill>
                  <a:schemeClr val="bg1"/>
                </a:solidFill>
              </a:rPr>
              <a:t>Social determinants of health are conditions in the environments in which people are born, live, learn, work, play, worship, and age that affect a wide range of health, functioning, and quality-of-life outcomes and risks. </a:t>
            </a:r>
          </a:p>
          <a:p>
            <a:pPr lvl="1"/>
            <a:endParaRPr lang="en-US">
              <a:solidFill>
                <a:schemeClr val="bg1"/>
              </a:solidFill>
            </a:endParaRPr>
          </a:p>
        </p:txBody>
      </p:sp>
      <p:pic>
        <p:nvPicPr>
          <p:cNvPr id="5" name="Picture 4" descr="A picture containing diagram&#10;&#10;Description automatically generated">
            <a:extLst>
              <a:ext uri="{FF2B5EF4-FFF2-40B4-BE49-F238E27FC236}">
                <a16:creationId xmlns:a16="http://schemas.microsoft.com/office/drawing/2014/main" id="{1D8F6CCB-E161-104B-8F3E-4656D2FB051C}"/>
              </a:ext>
            </a:extLst>
          </p:cNvPr>
          <p:cNvPicPr>
            <a:picLocks noChangeAspect="1"/>
          </p:cNvPicPr>
          <p:nvPr/>
        </p:nvPicPr>
        <p:blipFill>
          <a:blip r:embed="rId2"/>
          <a:stretch>
            <a:fillRect/>
          </a:stretch>
        </p:blipFill>
        <p:spPr>
          <a:xfrm>
            <a:off x="4791522" y="1119205"/>
            <a:ext cx="6489819" cy="4640220"/>
          </a:xfrm>
          <a:prstGeom prst="rect">
            <a:avLst/>
          </a:prstGeom>
        </p:spPr>
      </p:pic>
    </p:spTree>
    <p:extLst>
      <p:ext uri="{BB962C8B-B14F-4D97-AF65-F5344CB8AC3E}">
        <p14:creationId xmlns:p14="http://schemas.microsoft.com/office/powerpoint/2010/main" val="1033070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9B6B47BF-F3D0-4678-9B20-DA45E1BCAD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124999"/>
            <a:ext cx="4076149" cy="4608003"/>
          </a:xfrm>
        </p:spPr>
        <p:txBody>
          <a:bodyPr anchor="ctr">
            <a:normAutofit/>
          </a:bodyPr>
          <a:lstStyle/>
          <a:p>
            <a:r>
              <a:rPr lang="en-US" sz="4000" dirty="0">
                <a:solidFill>
                  <a:srgbClr val="FFFFFF"/>
                </a:solidFill>
              </a:rPr>
              <a:t>Immigration Status as a significant Social Determinant of health </a:t>
            </a:r>
            <a:endParaRPr lang="en-US" sz="4000" dirty="0">
              <a:solidFill>
                <a:schemeClr val="accent2"/>
              </a:solidFill>
            </a:endParaRPr>
          </a:p>
        </p:txBody>
      </p:sp>
      <p:sp>
        <p:nvSpPr>
          <p:cNvPr id="83" name="Rectangle 82">
            <a:extLst>
              <a:ext uri="{FF2B5EF4-FFF2-40B4-BE49-F238E27FC236}">
                <a16:creationId xmlns:a16="http://schemas.microsoft.com/office/drawing/2014/main" id="{19334917-3673-4EF2-BA7C-CC83AEEEAE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id="{E1589AE1-C0FC-4B66-9C0D-9EB92F40F4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117584" y="861060"/>
            <a:ext cx="6769615" cy="5539740"/>
          </a:xfrm>
        </p:spPr>
        <p:txBody>
          <a:bodyPr>
            <a:normAutofit/>
          </a:bodyPr>
          <a:lstStyle/>
          <a:p>
            <a:pPr marL="0" indent="0">
              <a:buNone/>
            </a:pPr>
            <a:endParaRPr lang="en-US" sz="2000" dirty="0"/>
          </a:p>
          <a:p>
            <a:r>
              <a:rPr lang="en-US" sz="2000" dirty="0"/>
              <a:t>Studies have shown that, compared to the U.S.-born population, immigrants and their U.S.-born children typically have lower rates of health insurance, use less health care, and receive lower quality of care </a:t>
            </a:r>
          </a:p>
          <a:p>
            <a:r>
              <a:rPr lang="en-US" sz="2000" dirty="0"/>
              <a:t>Their vulnerable position is impacted by Social Determinants of Health such as </a:t>
            </a:r>
          </a:p>
          <a:p>
            <a:pPr lvl="1"/>
            <a:r>
              <a:rPr lang="en-US" dirty="0"/>
              <a:t>socioeconomic background</a:t>
            </a:r>
          </a:p>
          <a:p>
            <a:pPr lvl="1"/>
            <a:r>
              <a:rPr lang="en-US" dirty="0"/>
              <a:t>immigration status</a:t>
            </a:r>
          </a:p>
          <a:p>
            <a:pPr lvl="1"/>
            <a:r>
              <a:rPr lang="en-US" dirty="0"/>
              <a:t>limited English proficiency</a:t>
            </a:r>
          </a:p>
          <a:p>
            <a:pPr lvl="1"/>
            <a:r>
              <a:rPr lang="en-US" dirty="0"/>
              <a:t>federal, state, and local policies on access to publicly funded health care</a:t>
            </a:r>
          </a:p>
          <a:p>
            <a:pPr lvl="1"/>
            <a:r>
              <a:rPr lang="en-US" dirty="0"/>
              <a:t>residential location; </a:t>
            </a:r>
          </a:p>
          <a:p>
            <a:pPr lvl="1"/>
            <a:r>
              <a:rPr lang="en-US" dirty="0"/>
              <a:t>stigma and marginalization</a:t>
            </a:r>
            <a:endParaRPr lang="en-US" sz="1600" dirty="0"/>
          </a:p>
          <a:p>
            <a:endParaRPr lang="en-US" sz="2000" dirty="0"/>
          </a:p>
          <a:p>
            <a:endParaRPr lang="en-US" sz="2000" dirty="0"/>
          </a:p>
        </p:txBody>
      </p:sp>
    </p:spTree>
    <p:extLst>
      <p:ext uri="{BB962C8B-B14F-4D97-AF65-F5344CB8AC3E}">
        <p14:creationId xmlns:p14="http://schemas.microsoft.com/office/powerpoint/2010/main" val="168068877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3018A306-443B-4844-9884-D3E2C3B371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91">
            <a:extLst>
              <a:ext uri="{FF2B5EF4-FFF2-40B4-BE49-F238E27FC236}">
                <a16:creationId xmlns:a16="http://schemas.microsoft.com/office/drawing/2014/main" id="{3F430D2A-93AA-410C-B1BB-98FEA29907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94" name="Rectangle 93">
            <a:extLst>
              <a:ext uri="{FF2B5EF4-FFF2-40B4-BE49-F238E27FC236}">
                <a16:creationId xmlns:a16="http://schemas.microsoft.com/office/drawing/2014/main" id="{9A0EF52A-1A39-47D8-AA03-47A1C47BE3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96" name="Rectangle 95">
            <a:extLst>
              <a:ext uri="{FF2B5EF4-FFF2-40B4-BE49-F238E27FC236}">
                <a16:creationId xmlns:a16="http://schemas.microsoft.com/office/drawing/2014/main" id="{896DE2E2-8696-47C1-8B42-A04B409BCF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98" name="Rectangle 97">
            <a:extLst>
              <a:ext uri="{FF2B5EF4-FFF2-40B4-BE49-F238E27FC236}">
                <a16:creationId xmlns:a16="http://schemas.microsoft.com/office/drawing/2014/main" id="{AF47317F-C87A-4D9C-A72E-89C67FDA2C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6533" y="1027034"/>
            <a:ext cx="7166927" cy="3703320"/>
          </a:xfrm>
        </p:spPr>
        <p:txBody>
          <a:bodyPr vert="horz" lIns="91440" tIns="45720" rIns="91440" bIns="45720" rtlCol="0" anchor="b">
            <a:normAutofit/>
          </a:bodyPr>
          <a:lstStyle/>
          <a:p>
            <a:pPr>
              <a:lnSpc>
                <a:spcPct val="90000"/>
              </a:lnSpc>
            </a:pPr>
            <a:r>
              <a:rPr lang="en-US" sz="3000" dirty="0">
                <a:solidFill>
                  <a:schemeClr val="tx2"/>
                </a:solidFill>
              </a:rPr>
              <a:t>“When people in America are forced to live in fear because of their immigration status, their health and the health of our nation suffers.” </a:t>
            </a:r>
            <a:br>
              <a:rPr lang="en-US" sz="3000" dirty="0">
                <a:solidFill>
                  <a:schemeClr val="tx2"/>
                </a:solidFill>
              </a:rPr>
            </a:br>
            <a:r>
              <a:rPr lang="en-US" sz="3000" dirty="0">
                <a:solidFill>
                  <a:schemeClr val="tx2"/>
                </a:solidFill>
              </a:rPr>
              <a:t>– </a:t>
            </a:r>
            <a:r>
              <a:rPr lang="en-US" dirty="0">
                <a:solidFill>
                  <a:schemeClr val="tx2"/>
                </a:solidFill>
              </a:rPr>
              <a:t>Immigration, Healthcare and health, Robert Wood Johnson Foundation</a:t>
            </a:r>
          </a:p>
        </p:txBody>
      </p:sp>
      <p:sp>
        <p:nvSpPr>
          <p:cNvPr id="100" name="Rectangle 99">
            <a:extLst>
              <a:ext uri="{FF2B5EF4-FFF2-40B4-BE49-F238E27FC236}">
                <a16:creationId xmlns:a16="http://schemas.microsoft.com/office/drawing/2014/main" id="{EA343C5F-7AA1-409B-BD18-44E928CE30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031846"/>
            <a:ext cx="7223760" cy="11165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 name="Rectangle 101">
            <a:extLst>
              <a:ext uri="{FF2B5EF4-FFF2-40B4-BE49-F238E27FC236}">
                <a16:creationId xmlns:a16="http://schemas.microsoft.com/office/drawing/2014/main" id="{93FF31F9-8C96-4D43-9B36-20F6B6FE66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7694" y="0"/>
            <a:ext cx="4304306"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4" name="Rectangle 103">
            <a:extLst>
              <a:ext uri="{FF2B5EF4-FFF2-40B4-BE49-F238E27FC236}">
                <a16:creationId xmlns:a16="http://schemas.microsoft.com/office/drawing/2014/main" id="{3D252CC1-04C4-47A3-AFEA-5022A689C8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4640" y="5031846"/>
            <a:ext cx="3546077"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86288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a:solidFill>
                  <a:srgbClr val="FFFFFF"/>
                </a:solidFill>
              </a:rPr>
              <a:t>Contents</a:t>
            </a:r>
          </a:p>
        </p:txBody>
      </p:sp>
      <p:sp>
        <p:nvSpPr>
          <p:cNvPr id="3" name="Content Placeholder 2"/>
          <p:cNvSpPr>
            <a:spLocks noGrp="1"/>
          </p:cNvSpPr>
          <p:nvPr>
            <p:ph type="body" idx="1"/>
          </p:nvPr>
        </p:nvSpPr>
        <p:spPr>
          <a:xfrm>
            <a:off x="5155905" y="1113764"/>
            <a:ext cx="6108179" cy="4624327"/>
          </a:xfrm>
        </p:spPr>
        <p:txBody>
          <a:bodyPr anchor="ctr">
            <a:normAutofit/>
          </a:bodyPr>
          <a:lstStyle/>
          <a:p>
            <a:r>
              <a:rPr lang="en-US" dirty="0"/>
              <a:t>Immigrants in the US </a:t>
            </a:r>
          </a:p>
          <a:p>
            <a:r>
              <a:rPr lang="en-US" dirty="0"/>
              <a:t>Immigrants and Health</a:t>
            </a:r>
          </a:p>
          <a:p>
            <a:r>
              <a:rPr lang="en-US" dirty="0"/>
              <a:t>Role of Social Determinants of Health in health outcomes</a:t>
            </a:r>
          </a:p>
          <a:p>
            <a:r>
              <a:rPr lang="en-US" dirty="0"/>
              <a:t>Impact of existing and proposed policy on Immigrant Health</a:t>
            </a:r>
          </a:p>
          <a:p>
            <a:r>
              <a:rPr lang="en-US" dirty="0"/>
              <a:t>Engagement in addressing </a:t>
            </a:r>
            <a:r>
              <a:rPr lang="en-US" dirty="0" err="1"/>
              <a:t>SDoH</a:t>
            </a:r>
            <a:r>
              <a:rPr lang="en-US" dirty="0"/>
              <a:t> </a:t>
            </a:r>
          </a:p>
        </p:txBody>
      </p:sp>
    </p:spTree>
    <p:extLst>
      <p:ext uri="{BB962C8B-B14F-4D97-AF65-F5344CB8AC3E}">
        <p14:creationId xmlns:p14="http://schemas.microsoft.com/office/powerpoint/2010/main" val="3901450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a:solidFill>
                  <a:srgbClr val="FFFFFF"/>
                </a:solidFill>
              </a:rPr>
              <a:t>Economic Stability and food </a:t>
            </a:r>
          </a:p>
        </p:txBody>
      </p:sp>
      <p:sp>
        <p:nvSpPr>
          <p:cNvPr id="3" name="Content Placeholder 2"/>
          <p:cNvSpPr>
            <a:spLocks noGrp="1"/>
          </p:cNvSpPr>
          <p:nvPr>
            <p:ph idx="1"/>
          </p:nvPr>
        </p:nvSpPr>
        <p:spPr>
          <a:xfrm>
            <a:off x="5155905" y="1586204"/>
            <a:ext cx="6545514" cy="4624327"/>
          </a:xfrm>
        </p:spPr>
        <p:txBody>
          <a:bodyPr anchor="ctr">
            <a:noAutofit/>
          </a:bodyPr>
          <a:lstStyle/>
          <a:p>
            <a:r>
              <a:rPr lang="en-US" sz="2200" dirty="0"/>
              <a:t>Undocumented immigrants are nearly twice as likely as the overall U.S. population to be food insecure (24 percent compared to 14 percent). </a:t>
            </a:r>
          </a:p>
          <a:p>
            <a:r>
              <a:rPr lang="en-US" sz="2200" dirty="0"/>
              <a:t>despite living and working here long-term, many undocumented immigrants are still likely to hold low-wage jobs with few or no benefits. This, combined with the lack of access to safety net programs, a greater risk of unsafe working conditions, weaker health care, and the risk of being detained and deported all contribute to higher levels of hunger and poverty. </a:t>
            </a:r>
          </a:p>
          <a:p>
            <a:r>
              <a:rPr lang="en-US" sz="2200" dirty="0"/>
              <a:t>Ineligibility for Safety Net Programs </a:t>
            </a:r>
          </a:p>
          <a:p>
            <a:r>
              <a:rPr lang="en-US" sz="2200" dirty="0"/>
              <a:t>Families can pay as much as $10,000 in immigration court fees from raids and deportations—more than half the income of a low-wage worker. </a:t>
            </a:r>
          </a:p>
          <a:p>
            <a:endParaRPr lang="en-US" sz="2200" dirty="0"/>
          </a:p>
          <a:p>
            <a:endParaRPr lang="en-US" sz="2200" dirty="0"/>
          </a:p>
        </p:txBody>
      </p:sp>
      <p:pic>
        <p:nvPicPr>
          <p:cNvPr id="6" name="Picture 5" descr="A picture containing text, sign, gauge&#10;&#10;Description automatically generated">
            <a:extLst>
              <a:ext uri="{FF2B5EF4-FFF2-40B4-BE49-F238E27FC236}">
                <a16:creationId xmlns:a16="http://schemas.microsoft.com/office/drawing/2014/main" id="{DC72C96B-30B6-694B-B454-A217654B0AFB}"/>
              </a:ext>
            </a:extLst>
          </p:cNvPr>
          <p:cNvPicPr>
            <a:picLocks noChangeAspect="1"/>
          </p:cNvPicPr>
          <p:nvPr/>
        </p:nvPicPr>
        <p:blipFill>
          <a:blip r:embed="rId3"/>
          <a:stretch>
            <a:fillRect/>
          </a:stretch>
        </p:blipFill>
        <p:spPr>
          <a:xfrm>
            <a:off x="559085" y="4300408"/>
            <a:ext cx="4106239" cy="2196838"/>
          </a:xfrm>
          <a:prstGeom prst="rect">
            <a:avLst/>
          </a:prstGeom>
        </p:spPr>
      </p:pic>
    </p:spTree>
    <p:extLst>
      <p:ext uri="{BB962C8B-B14F-4D97-AF65-F5344CB8AC3E}">
        <p14:creationId xmlns:p14="http://schemas.microsoft.com/office/powerpoint/2010/main" val="2299221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US"/>
              <a:t>Lack of access to health insurance and care </a:t>
            </a:r>
          </a:p>
        </p:txBody>
      </p:sp>
      <p:sp>
        <p:nvSpPr>
          <p:cNvPr id="16" name="Rectangle 15">
            <a:extLst>
              <a:ext uri="{FF2B5EF4-FFF2-40B4-BE49-F238E27FC236}">
                <a16:creationId xmlns:a16="http://schemas.microsoft.com/office/drawing/2014/main" id="{88FDF771-E685-464C-8935-25047BD7BC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FFA800"/>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A3D5D599-1CAE-4C92-B5AE-8E51AF6D47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 gauge&#10;&#10;Description automatically generated">
            <a:extLst>
              <a:ext uri="{FF2B5EF4-FFF2-40B4-BE49-F238E27FC236}">
                <a16:creationId xmlns:a16="http://schemas.microsoft.com/office/drawing/2014/main" id="{299A68DA-89D0-2A46-BBED-A841B5522523}"/>
              </a:ext>
            </a:extLst>
          </p:cNvPr>
          <p:cNvPicPr>
            <a:picLocks noChangeAspect="1"/>
          </p:cNvPicPr>
          <p:nvPr/>
        </p:nvPicPr>
        <p:blipFill>
          <a:blip r:embed="rId3"/>
          <a:stretch>
            <a:fillRect/>
          </a:stretch>
        </p:blipFill>
        <p:spPr>
          <a:xfrm>
            <a:off x="657225" y="2858190"/>
            <a:ext cx="4962525" cy="2654951"/>
          </a:xfrm>
          <a:prstGeom prst="rect">
            <a:avLst/>
          </a:prstGeom>
        </p:spPr>
      </p:pic>
      <p:sp>
        <p:nvSpPr>
          <p:cNvPr id="3" name="Content Placeholder 2"/>
          <p:cNvSpPr>
            <a:spLocks noGrp="1"/>
          </p:cNvSpPr>
          <p:nvPr>
            <p:ph idx="1"/>
          </p:nvPr>
        </p:nvSpPr>
        <p:spPr>
          <a:xfrm>
            <a:off x="6335805" y="2180496"/>
            <a:ext cx="5275001" cy="4045683"/>
          </a:xfrm>
        </p:spPr>
        <p:txBody>
          <a:bodyPr>
            <a:normAutofit/>
          </a:bodyPr>
          <a:lstStyle/>
          <a:p>
            <a:pPr>
              <a:buClr>
                <a:srgbClr val="FFA800"/>
              </a:buClr>
            </a:pPr>
            <a:r>
              <a:rPr lang="en-US"/>
              <a:t>In a 2018 Kaiser Permanente report showed that among the nonelderly population: </a:t>
            </a:r>
          </a:p>
          <a:p>
            <a:pPr lvl="1">
              <a:buClr>
                <a:srgbClr val="FFA800"/>
              </a:buClr>
            </a:pPr>
            <a:r>
              <a:rPr lang="en-US"/>
              <a:t>23% of lawfully present immigrants and 45% of undocumented immigrants were uninsured 45% </a:t>
            </a:r>
          </a:p>
          <a:p>
            <a:pPr lvl="1">
              <a:buClr>
                <a:srgbClr val="FFA800"/>
              </a:buClr>
            </a:pPr>
            <a:r>
              <a:rPr lang="en-US"/>
              <a:t>compared to the 9% of US citizens who were noninsured </a:t>
            </a:r>
            <a:endParaRPr lang="en-US" b="1"/>
          </a:p>
          <a:p>
            <a:pPr lvl="1">
              <a:buClr>
                <a:srgbClr val="FFA800"/>
              </a:buClr>
            </a:pPr>
            <a:r>
              <a:rPr lang="en-US"/>
              <a:t>Moreover, among citizen children, those with at least one non-citizen parent are more likely to be uninsured compared to those with citizen parents (8% vs. 4%).</a:t>
            </a:r>
          </a:p>
        </p:txBody>
      </p:sp>
    </p:spTree>
    <p:extLst>
      <p:ext uri="{BB962C8B-B14F-4D97-AF65-F5344CB8AC3E}">
        <p14:creationId xmlns:p14="http://schemas.microsoft.com/office/powerpoint/2010/main" val="748476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0DBD4729-DBDF-40A6-9BA4-E4C97EF6DD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92">
            <a:extLst>
              <a:ext uri="{FF2B5EF4-FFF2-40B4-BE49-F238E27FC236}">
                <a16:creationId xmlns:a16="http://schemas.microsoft.com/office/drawing/2014/main" id="{55125130-F4AB-465E-8AE2-E583FCAAB2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95" name="Rectangle 94">
            <a:extLst>
              <a:ext uri="{FF2B5EF4-FFF2-40B4-BE49-F238E27FC236}">
                <a16:creationId xmlns:a16="http://schemas.microsoft.com/office/drawing/2014/main" id="{E0BA65A2-0302-4468-ADA7-9EC3F9593F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useBgFill="1">
        <p:nvSpPr>
          <p:cNvPr id="97" name="Rectangle 96">
            <a:extLst>
              <a:ext uri="{FF2B5EF4-FFF2-40B4-BE49-F238E27FC236}">
                <a16:creationId xmlns:a16="http://schemas.microsoft.com/office/drawing/2014/main" id="{20C97E5C-C165-417B-BBDE-6701E226BE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95D0E1C6-221C-4835-B0D4-24184F6B6E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D1B6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A98F2782-0AD1-4AB6-BBB8-3BA1BB416C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descr="Screen Clipping">
            <a:extLst>
              <a:ext uri="{FF2B5EF4-FFF2-40B4-BE49-F238E27FC236}">
                <a16:creationId xmlns:a16="http://schemas.microsoft.com/office/drawing/2014/main" id="{E2146FF4-D503-984F-90EC-991C0F7D0AA7}"/>
              </a:ext>
            </a:extLst>
          </p:cNvPr>
          <p:cNvPicPr>
            <a:picLocks noChangeAspect="1"/>
          </p:cNvPicPr>
          <p:nvPr/>
        </p:nvPicPr>
        <p:blipFill rotWithShape="1">
          <a:blip r:embed="rId2">
            <a:extLst>
              <a:ext uri="{28A0092B-C50C-407E-A947-70E740481C1C}">
                <a14:useLocalDpi xmlns:a14="http://schemas.microsoft.com/office/drawing/2010/main" val="0"/>
              </a:ext>
            </a:extLst>
          </a:blip>
          <a:srcRect l="4817" t="3839" r="4817" b="2993"/>
          <a:stretch/>
        </p:blipFill>
        <p:spPr>
          <a:xfrm>
            <a:off x="2917127" y="1123527"/>
            <a:ext cx="6357741" cy="4604800"/>
          </a:xfrm>
          <a:prstGeom prst="rect">
            <a:avLst/>
          </a:prstGeom>
        </p:spPr>
      </p:pic>
      <p:pic>
        <p:nvPicPr>
          <p:cNvPr id="60" name="Picture 59" descr="Table&#10;&#10;Description automatically generated">
            <a:extLst>
              <a:ext uri="{FF2B5EF4-FFF2-40B4-BE49-F238E27FC236}">
                <a16:creationId xmlns:a16="http://schemas.microsoft.com/office/drawing/2014/main" id="{B9033032-009E-EB4B-84D4-22FE9F61423F}"/>
              </a:ext>
            </a:extLst>
          </p:cNvPr>
          <p:cNvPicPr>
            <a:picLocks noChangeAspect="1"/>
          </p:cNvPicPr>
          <p:nvPr/>
        </p:nvPicPr>
        <p:blipFill rotWithShape="1">
          <a:blip r:embed="rId3"/>
          <a:srcRect t="14782" r="327"/>
          <a:stretch/>
        </p:blipFill>
        <p:spPr>
          <a:xfrm>
            <a:off x="676519" y="2570396"/>
            <a:ext cx="10833941" cy="2269405"/>
          </a:xfrm>
          <a:prstGeom prst="rect">
            <a:avLst/>
          </a:prstGeom>
        </p:spPr>
      </p:pic>
    </p:spTree>
    <p:extLst>
      <p:ext uri="{BB962C8B-B14F-4D97-AF65-F5344CB8AC3E}">
        <p14:creationId xmlns:p14="http://schemas.microsoft.com/office/powerpoint/2010/main" val="31228845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a:solidFill>
                  <a:srgbClr val="FFFFFF"/>
                </a:solidFill>
              </a:rPr>
              <a:t>Lack of access to health insurance and care </a:t>
            </a:r>
          </a:p>
        </p:txBody>
      </p:sp>
      <p:sp>
        <p:nvSpPr>
          <p:cNvPr id="3" name="Content Placeholder 2"/>
          <p:cNvSpPr>
            <a:spLocks noGrp="1"/>
          </p:cNvSpPr>
          <p:nvPr>
            <p:ph idx="1"/>
          </p:nvPr>
        </p:nvSpPr>
        <p:spPr>
          <a:xfrm>
            <a:off x="5155905" y="1113764"/>
            <a:ext cx="6545514" cy="4624327"/>
          </a:xfrm>
        </p:spPr>
        <p:txBody>
          <a:bodyPr anchor="ctr">
            <a:normAutofit/>
          </a:bodyPr>
          <a:lstStyle/>
          <a:p>
            <a:r>
              <a:rPr lang="en-US" sz="2200" dirty="0"/>
              <a:t>In a 2018 Kaiser Permanente report showed that among the nonelderly population: </a:t>
            </a:r>
          </a:p>
          <a:p>
            <a:pPr lvl="1"/>
            <a:r>
              <a:rPr lang="en-US" sz="2200" dirty="0"/>
              <a:t>23% of lawfully present immigrants and 45% of undocumented immigrants were uninsured 45% </a:t>
            </a:r>
          </a:p>
          <a:p>
            <a:pPr lvl="1"/>
            <a:r>
              <a:rPr lang="en-US" sz="2200" dirty="0"/>
              <a:t>compared to the 9% of US citizens who were noninsured </a:t>
            </a:r>
            <a:endParaRPr lang="en-US" sz="2200" b="1" dirty="0"/>
          </a:p>
          <a:p>
            <a:pPr lvl="1"/>
            <a:r>
              <a:rPr lang="en-US" sz="2200" dirty="0"/>
              <a:t>Moreover, among citizen children, those with at least one non-citizen parent are more likely to be uninsured compared to those with citizen parents (8% vs. 4%).</a:t>
            </a:r>
            <a:endParaRPr sz="2200" dirty="0"/>
          </a:p>
        </p:txBody>
      </p:sp>
    </p:spTree>
    <p:extLst>
      <p:ext uri="{BB962C8B-B14F-4D97-AF65-F5344CB8AC3E}">
        <p14:creationId xmlns:p14="http://schemas.microsoft.com/office/powerpoint/2010/main" val="3816894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a:solidFill>
                  <a:srgbClr val="FFFFFF"/>
                </a:solidFill>
              </a:rPr>
              <a:t>Barriers to Health Insurance and care</a:t>
            </a:r>
          </a:p>
        </p:txBody>
      </p:sp>
      <p:sp>
        <p:nvSpPr>
          <p:cNvPr id="3" name="Content Placeholder 2"/>
          <p:cNvSpPr>
            <a:spLocks noGrp="1"/>
          </p:cNvSpPr>
          <p:nvPr>
            <p:ph idx="1"/>
          </p:nvPr>
        </p:nvSpPr>
        <p:spPr>
          <a:xfrm>
            <a:off x="5155905" y="1113764"/>
            <a:ext cx="6545514" cy="4624327"/>
          </a:xfrm>
        </p:spPr>
        <p:txBody>
          <a:bodyPr anchor="ctr">
            <a:normAutofit/>
          </a:bodyPr>
          <a:lstStyle/>
          <a:p>
            <a:pPr fontAlgn="base"/>
            <a:r>
              <a:rPr lang="en-US" sz="2200" dirty="0"/>
              <a:t>Limited Access to Coverage </a:t>
            </a:r>
          </a:p>
          <a:p>
            <a:pPr fontAlgn="base"/>
            <a:r>
              <a:rPr lang="en-US" sz="2200" dirty="0"/>
              <a:t>Cultural, linguistic and outreach gaps perpetuate enrollment barriers for eligible immigrants </a:t>
            </a:r>
          </a:p>
          <a:p>
            <a:pPr fontAlgn="base"/>
            <a:r>
              <a:rPr lang="en-US" sz="2200" dirty="0"/>
              <a:t>Policies like “Public Charge” and a general culture of fear stops families from enrolling in programs, even for citizen children</a:t>
            </a:r>
          </a:p>
          <a:p>
            <a:pPr marL="0" indent="0" fontAlgn="base">
              <a:buNone/>
            </a:pPr>
            <a:endParaRPr lang="en-US" sz="2200" dirty="0"/>
          </a:p>
        </p:txBody>
      </p:sp>
    </p:spTree>
    <p:extLst>
      <p:ext uri="{BB962C8B-B14F-4D97-AF65-F5344CB8AC3E}">
        <p14:creationId xmlns:p14="http://schemas.microsoft.com/office/powerpoint/2010/main" val="889606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018A306-443B-4844-9884-D3E2C3B371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3F430D2A-93AA-410C-B1BB-98FEA29907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9A0EF52A-1A39-47D8-AA03-47A1C47BE3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96DE2E2-8696-47C1-8B42-A04B409BCF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9DD60C94-0C9C-47B7-BE88-045235ACCC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6533" y="1552397"/>
            <a:ext cx="7231784" cy="3654081"/>
          </a:xfrm>
        </p:spPr>
        <p:txBody>
          <a:bodyPr vert="horz" lIns="91440" tIns="45720" rIns="91440" bIns="45720" rtlCol="0" anchor="ctr">
            <a:normAutofit/>
          </a:bodyPr>
          <a:lstStyle/>
          <a:p>
            <a:r>
              <a:rPr lang="en-US" sz="5400" dirty="0">
                <a:solidFill>
                  <a:schemeClr val="tx2"/>
                </a:solidFill>
              </a:rPr>
              <a:t>Existing and proposed policy that can impact immigrant Health </a:t>
            </a:r>
          </a:p>
        </p:txBody>
      </p:sp>
      <p:sp>
        <p:nvSpPr>
          <p:cNvPr id="3" name="Content Placeholder 2"/>
          <p:cNvSpPr>
            <a:spLocks noGrp="1"/>
          </p:cNvSpPr>
          <p:nvPr>
            <p:ph idx="1"/>
          </p:nvPr>
        </p:nvSpPr>
        <p:spPr>
          <a:xfrm>
            <a:off x="8129871" y="1552397"/>
            <a:ext cx="3610575" cy="3654082"/>
          </a:xfrm>
        </p:spPr>
        <p:txBody>
          <a:bodyPr vert="horz" lIns="91440" tIns="45720" rIns="91440" bIns="45720" rtlCol="0" anchor="ctr">
            <a:normAutofit/>
          </a:bodyPr>
          <a:lstStyle/>
          <a:p>
            <a:pPr marL="0" indent="0">
              <a:buNone/>
            </a:pPr>
            <a:r>
              <a:rPr lang="en-US" sz="3200" cap="all">
                <a:solidFill>
                  <a:schemeClr val="accent2"/>
                </a:solidFill>
              </a:rPr>
              <a:t>Look in the slide notes below for topics to consider talking about</a:t>
            </a:r>
          </a:p>
        </p:txBody>
      </p:sp>
      <p:sp>
        <p:nvSpPr>
          <p:cNvPr id="19" name="Rectangle 18">
            <a:extLst>
              <a:ext uri="{FF2B5EF4-FFF2-40B4-BE49-F238E27FC236}">
                <a16:creationId xmlns:a16="http://schemas.microsoft.com/office/drawing/2014/main" id="{BFCF7016-AC99-433F-B943-24C3736E06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0"/>
            <a:ext cx="7579574" cy="6436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A03737D1-A930-4E3E-9160-3CD4AEC72A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453642"/>
            <a:ext cx="3615596" cy="6451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F71CFF33-010E-4E26-A285-83B1829823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707627"/>
            <a:ext cx="11293913" cy="6492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57613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6BFF1E8A-3E3F-4A67-97F8-32C8D41238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D0BBA9C7-5B8B-474E-9392-E742C78ED5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a16="http://schemas.microsoft.com/office/drawing/2014/main" id="{1D52F3B2-AFE1-41E8-9E34-D2B02A6582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id="{7A8E2F28-54A2-432C-AAF7-7154C3D579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46" name="Rectangle 45">
            <a:extLst>
              <a:ext uri="{FF2B5EF4-FFF2-40B4-BE49-F238E27FC236}">
                <a16:creationId xmlns:a16="http://schemas.microsoft.com/office/drawing/2014/main" id="{C946306D-5ADD-463A-949A-DEEBA39D70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A473A035-1F9A-4381-AC96-683CD2DF5D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49">
            <a:extLst>
              <a:ext uri="{FF2B5EF4-FFF2-40B4-BE49-F238E27FC236}">
                <a16:creationId xmlns:a16="http://schemas.microsoft.com/office/drawing/2014/main" id="{CF4ED641-0671-4D88-92E6-026A8C9F1A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rgbClr val="6E90C9"/>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51">
            <a:extLst>
              <a:ext uri="{FF2B5EF4-FFF2-40B4-BE49-F238E27FC236}">
                <a16:creationId xmlns:a16="http://schemas.microsoft.com/office/drawing/2014/main" id="{7A02EF2F-E7B1-40FC-885B-C4D89902B6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53">
            <a:extLst>
              <a:ext uri="{FF2B5EF4-FFF2-40B4-BE49-F238E27FC236}">
                <a16:creationId xmlns:a16="http://schemas.microsoft.com/office/drawing/2014/main" id="{9180D5DB-9658-40A6-A418-7C69982226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27120" y="4319752"/>
            <a:ext cx="10947620" cy="1155959"/>
          </a:xfrm>
        </p:spPr>
        <p:txBody>
          <a:bodyPr vert="horz" lIns="91440" tIns="45720" rIns="91440" bIns="45720" rtlCol="0" anchor="b">
            <a:normAutofit fontScale="90000"/>
          </a:bodyPr>
          <a:lstStyle/>
          <a:p>
            <a:r>
              <a:rPr lang="en-US" sz="3600" dirty="0">
                <a:solidFill>
                  <a:srgbClr val="FFFFFF"/>
                </a:solidFill>
              </a:rPr>
              <a:t>How policy impacts the health of immigrants</a:t>
            </a:r>
          </a:p>
        </p:txBody>
      </p:sp>
      <p:pic>
        <p:nvPicPr>
          <p:cNvPr id="5" name="Picture 4" descr="Diagram&#10;&#10;Description automatically generated">
            <a:extLst>
              <a:ext uri="{FF2B5EF4-FFF2-40B4-BE49-F238E27FC236}">
                <a16:creationId xmlns:a16="http://schemas.microsoft.com/office/drawing/2014/main" id="{157BF117-2E1E-DC45-80EA-DF1CA112F9FE}"/>
              </a:ext>
            </a:extLst>
          </p:cNvPr>
          <p:cNvPicPr>
            <a:picLocks noChangeAspect="1"/>
          </p:cNvPicPr>
          <p:nvPr/>
        </p:nvPicPr>
        <p:blipFill rotWithShape="1">
          <a:blip r:embed="rId2"/>
          <a:srcRect l="-1" t="6149" r="-1" b="29173"/>
          <a:stretch/>
        </p:blipFill>
        <p:spPr>
          <a:xfrm>
            <a:off x="482600" y="692895"/>
            <a:ext cx="11292143" cy="3304800"/>
          </a:xfrm>
          <a:prstGeom prst="rect">
            <a:avLst/>
          </a:prstGeom>
        </p:spPr>
      </p:pic>
    </p:spTree>
    <p:extLst>
      <p:ext uri="{BB962C8B-B14F-4D97-AF65-F5344CB8AC3E}">
        <p14:creationId xmlns:p14="http://schemas.microsoft.com/office/powerpoint/2010/main" val="279864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a:solidFill>
                  <a:srgbClr val="FFFFFF"/>
                </a:solidFill>
              </a:rPr>
              <a:t>Types of policy that impact immigrant health </a:t>
            </a:r>
          </a:p>
        </p:txBody>
      </p:sp>
      <p:sp>
        <p:nvSpPr>
          <p:cNvPr id="3" name="Content Placeholder 2"/>
          <p:cNvSpPr>
            <a:spLocks noGrp="1"/>
          </p:cNvSpPr>
          <p:nvPr>
            <p:ph type="body" idx="1"/>
          </p:nvPr>
        </p:nvSpPr>
        <p:spPr>
          <a:xfrm>
            <a:off x="5155905" y="1113764"/>
            <a:ext cx="6108179" cy="4624327"/>
          </a:xfrm>
        </p:spPr>
        <p:txBody>
          <a:bodyPr anchor="ctr">
            <a:normAutofit/>
          </a:bodyPr>
          <a:lstStyle/>
          <a:p>
            <a:r>
              <a:rPr lang="en-US" dirty="0"/>
              <a:t>General Immigration policy </a:t>
            </a:r>
          </a:p>
          <a:p>
            <a:pPr lvl="1"/>
            <a:r>
              <a:rPr lang="en-US" dirty="0"/>
              <a:t>DACA </a:t>
            </a:r>
          </a:p>
          <a:p>
            <a:pPr lvl="1"/>
            <a:r>
              <a:rPr lang="en-US" dirty="0"/>
              <a:t>TPS </a:t>
            </a:r>
          </a:p>
          <a:p>
            <a:pPr lvl="1"/>
            <a:r>
              <a:rPr lang="en-US" dirty="0"/>
              <a:t>Deportation policies </a:t>
            </a:r>
          </a:p>
          <a:p>
            <a:r>
              <a:rPr lang="en-US" dirty="0"/>
              <a:t>Healthcare policy </a:t>
            </a:r>
          </a:p>
          <a:p>
            <a:pPr lvl="1"/>
            <a:r>
              <a:rPr lang="en-US" dirty="0"/>
              <a:t>Access to testing for COVID-19 and testing </a:t>
            </a:r>
          </a:p>
          <a:p>
            <a:pPr lvl="1"/>
            <a:r>
              <a:rPr lang="en-US" dirty="0"/>
              <a:t>Immigrants are often excluded from health insurance reform and even from patient protection law in some </a:t>
            </a:r>
            <a:r>
              <a:rPr lang="en-US" dirty="0" smtClean="0"/>
              <a:t>states</a:t>
            </a:r>
          </a:p>
          <a:p>
            <a:pPr lvl="1"/>
            <a:r>
              <a:rPr lang="en-US" dirty="0" smtClean="0"/>
              <a:t>Health4All</a:t>
            </a:r>
            <a:r>
              <a:rPr lang="en-US" dirty="0" smtClean="0"/>
              <a:t> </a:t>
            </a:r>
            <a:endParaRPr lang="en-US" dirty="0"/>
          </a:p>
          <a:p>
            <a:endParaRPr lang="en-US" dirty="0"/>
          </a:p>
          <a:p>
            <a:pPr lvl="1"/>
            <a:endParaRPr dirty="0"/>
          </a:p>
        </p:txBody>
      </p:sp>
    </p:spTree>
    <p:extLst>
      <p:ext uri="{BB962C8B-B14F-4D97-AF65-F5344CB8AC3E}">
        <p14:creationId xmlns:p14="http://schemas.microsoft.com/office/powerpoint/2010/main" val="1216296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6281" y="1113764"/>
            <a:ext cx="3749040" cy="4624327"/>
          </a:xfrm>
        </p:spPr>
        <p:txBody>
          <a:bodyPr anchor="ctr">
            <a:normAutofit/>
          </a:bodyPr>
          <a:lstStyle/>
          <a:p>
            <a:r>
              <a:rPr lang="en-US" sz="3200" dirty="0">
                <a:solidFill>
                  <a:srgbClr val="FFFFFF"/>
                </a:solidFill>
              </a:rPr>
              <a:t>How do we address these issues </a:t>
            </a:r>
          </a:p>
        </p:txBody>
      </p:sp>
      <p:sp>
        <p:nvSpPr>
          <p:cNvPr id="3" name="Content Placeholder 2"/>
          <p:cNvSpPr>
            <a:spLocks noGrp="1"/>
          </p:cNvSpPr>
          <p:nvPr>
            <p:ph idx="1"/>
          </p:nvPr>
        </p:nvSpPr>
        <p:spPr>
          <a:xfrm>
            <a:off x="5155905" y="1113764"/>
            <a:ext cx="6108179" cy="4624327"/>
          </a:xfrm>
        </p:spPr>
        <p:txBody>
          <a:bodyPr anchor="ctr">
            <a:normAutofit/>
          </a:bodyPr>
          <a:lstStyle/>
          <a:p>
            <a:r>
              <a:rPr lang="en-US" sz="2200" dirty="0"/>
              <a:t>These issues require systems and environmental change but there are steps we can take to ensure that all immigrants feel like they can access healthcare if they need it: </a:t>
            </a:r>
          </a:p>
          <a:p>
            <a:r>
              <a:rPr lang="en-US" sz="2200" dirty="0"/>
              <a:t>Cultural shift in the medical field in order to reach these communities </a:t>
            </a:r>
          </a:p>
          <a:p>
            <a:pPr lvl="1"/>
            <a:r>
              <a:rPr lang="en-US" sz="2200" dirty="0"/>
              <a:t>Culturally competent care </a:t>
            </a:r>
          </a:p>
          <a:p>
            <a:pPr lvl="1"/>
            <a:r>
              <a:rPr lang="en-US" sz="2200" dirty="0"/>
              <a:t>Linguistically accessible care </a:t>
            </a:r>
          </a:p>
          <a:p>
            <a:pPr lvl="1"/>
            <a:r>
              <a:rPr lang="en-US" sz="2200" dirty="0"/>
              <a:t>Outreach into communities </a:t>
            </a:r>
          </a:p>
          <a:p>
            <a:endParaRPr dirty="0"/>
          </a:p>
        </p:txBody>
      </p:sp>
    </p:spTree>
    <p:extLst>
      <p:ext uri="{BB962C8B-B14F-4D97-AF65-F5344CB8AC3E}">
        <p14:creationId xmlns:p14="http://schemas.microsoft.com/office/powerpoint/2010/main" val="3982420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6281" y="1113764"/>
            <a:ext cx="3749040" cy="4624327"/>
          </a:xfrm>
        </p:spPr>
        <p:txBody>
          <a:bodyPr anchor="ctr">
            <a:normAutofit/>
          </a:bodyPr>
          <a:lstStyle/>
          <a:p>
            <a:r>
              <a:rPr lang="en-US" sz="3200" dirty="0" smtClean="0">
                <a:solidFill>
                  <a:srgbClr val="FFFFFF"/>
                </a:solidFill>
              </a:rPr>
              <a:t>Healt</a:t>
            </a:r>
            <a:r>
              <a:rPr lang="en-US" sz="3200" dirty="0" smtClean="0">
                <a:solidFill>
                  <a:srgbClr val="FFFFFF"/>
                </a:solidFill>
              </a:rPr>
              <a:t>h4All</a:t>
            </a:r>
            <a:endParaRPr lang="en-US" sz="3200" dirty="0">
              <a:solidFill>
                <a:srgbClr val="FFFFFF"/>
              </a:solidFill>
            </a:endParaRPr>
          </a:p>
        </p:txBody>
      </p:sp>
      <p:pic>
        <p:nvPicPr>
          <p:cNvPr id="5" name="Picture 4"/>
          <p:cNvPicPr>
            <a:picLocks noChangeAspect="1"/>
          </p:cNvPicPr>
          <p:nvPr/>
        </p:nvPicPr>
        <p:blipFill>
          <a:blip r:embed="rId2"/>
          <a:stretch>
            <a:fillRect/>
          </a:stretch>
        </p:blipFill>
        <p:spPr>
          <a:xfrm>
            <a:off x="584431" y="664966"/>
            <a:ext cx="11023137" cy="5521922"/>
          </a:xfrm>
          <a:prstGeom prst="rect">
            <a:avLst/>
          </a:prstGeom>
        </p:spPr>
      </p:pic>
    </p:spTree>
    <p:extLst>
      <p:ext uri="{BB962C8B-B14F-4D97-AF65-F5344CB8AC3E}">
        <p14:creationId xmlns:p14="http://schemas.microsoft.com/office/powerpoint/2010/main" val="178091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 name="Rectangle 136">
            <a:extLst>
              <a:ext uri="{FF2B5EF4-FFF2-40B4-BE49-F238E27FC236}">
                <a16:creationId xmlns:a16="http://schemas.microsoft.com/office/drawing/2014/main" id="{6BFF1E8A-3E3F-4A67-97F8-32C8D41238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2" name="Rectangle 138">
            <a:extLst>
              <a:ext uri="{FF2B5EF4-FFF2-40B4-BE49-F238E27FC236}">
                <a16:creationId xmlns:a16="http://schemas.microsoft.com/office/drawing/2014/main" id="{D0BBA9C7-5B8B-474E-9392-E742C78ED5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3" name="Rectangle 140">
            <a:extLst>
              <a:ext uri="{FF2B5EF4-FFF2-40B4-BE49-F238E27FC236}">
                <a16:creationId xmlns:a16="http://schemas.microsoft.com/office/drawing/2014/main" id="{1D52F3B2-AFE1-41E8-9E34-D2B02A6582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4" name="Rectangle 142">
            <a:extLst>
              <a:ext uri="{FF2B5EF4-FFF2-40B4-BE49-F238E27FC236}">
                <a16:creationId xmlns:a16="http://schemas.microsoft.com/office/drawing/2014/main" id="{7A8E2F28-54A2-432C-AAF7-7154C3D579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55" name="Rectangle 144">
            <a:extLst>
              <a:ext uri="{FF2B5EF4-FFF2-40B4-BE49-F238E27FC236}">
                <a16:creationId xmlns:a16="http://schemas.microsoft.com/office/drawing/2014/main" id="{6B695AA2-4B70-477F-AF90-536B720A1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descr="Screen Clipping">
            <a:extLst>
              <a:ext uri="{FF2B5EF4-FFF2-40B4-BE49-F238E27FC236}">
                <a16:creationId xmlns:a16="http://schemas.microsoft.com/office/drawing/2014/main" id="{E2146FF4-D503-984F-90EC-991C0F7D0AA7}"/>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b="19929"/>
          <a:stretch/>
        </p:blipFill>
        <p:spPr>
          <a:xfrm>
            <a:off x="20" y="10"/>
            <a:ext cx="12191980" cy="6857990"/>
          </a:xfrm>
          <a:prstGeom prst="rect">
            <a:avLst/>
          </a:prstGeom>
        </p:spPr>
      </p:pic>
      <p:sp>
        <p:nvSpPr>
          <p:cNvPr id="10" name="Title 9">
            <a:extLst>
              <a:ext uri="{FF2B5EF4-FFF2-40B4-BE49-F238E27FC236}">
                <a16:creationId xmlns:a16="http://schemas.microsoft.com/office/drawing/2014/main" id="{76227C57-592D-D546-9B0B-18C163BEA045}"/>
              </a:ext>
            </a:extLst>
          </p:cNvPr>
          <p:cNvSpPr>
            <a:spLocks noGrp="1"/>
          </p:cNvSpPr>
          <p:nvPr>
            <p:ph type="title"/>
          </p:nvPr>
        </p:nvSpPr>
        <p:spPr>
          <a:xfrm>
            <a:off x="965201" y="1020431"/>
            <a:ext cx="10225530" cy="1475013"/>
          </a:xfrm>
        </p:spPr>
        <p:txBody>
          <a:bodyPr vert="horz" lIns="91440" tIns="45720" rIns="91440" bIns="45720" rtlCol="0" anchor="b">
            <a:normAutofit/>
          </a:bodyPr>
          <a:lstStyle/>
          <a:p>
            <a:r>
              <a:rPr lang="en-US" sz="4000">
                <a:solidFill>
                  <a:schemeClr val="tx1"/>
                </a:solidFill>
              </a:rPr>
              <a:t>Immigrants in the US</a:t>
            </a:r>
          </a:p>
        </p:txBody>
      </p:sp>
    </p:spTree>
    <p:extLst>
      <p:ext uri="{BB962C8B-B14F-4D97-AF65-F5344CB8AC3E}">
        <p14:creationId xmlns:p14="http://schemas.microsoft.com/office/powerpoint/2010/main" val="22910336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7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57986-AEC0-7046-AC08-7DFDA58BD4D8}"/>
              </a:ext>
            </a:extLst>
          </p:cNvPr>
          <p:cNvSpPr>
            <a:spLocks noGrp="1"/>
          </p:cNvSpPr>
          <p:nvPr>
            <p:ph type="ctrTitle"/>
          </p:nvPr>
        </p:nvSpPr>
        <p:spPr>
          <a:xfrm>
            <a:off x="474314" y="1610753"/>
            <a:ext cx="10993549" cy="1475013"/>
          </a:xfrm>
        </p:spPr>
        <p:txBody>
          <a:bodyPr/>
          <a:lstStyle/>
          <a:p>
            <a:r>
              <a:rPr lang="en-US" dirty="0"/>
              <a:t>Our work</a:t>
            </a:r>
          </a:p>
        </p:txBody>
      </p:sp>
      <p:sp>
        <p:nvSpPr>
          <p:cNvPr id="3" name="Subtitle 2">
            <a:extLst>
              <a:ext uri="{FF2B5EF4-FFF2-40B4-BE49-F238E27FC236}">
                <a16:creationId xmlns:a16="http://schemas.microsoft.com/office/drawing/2014/main" id="{A05E4D41-E4F4-3F4A-988C-B8A1A3699D0A}"/>
              </a:ext>
            </a:extLst>
          </p:cNvPr>
          <p:cNvSpPr>
            <a:spLocks noGrp="1"/>
          </p:cNvSpPr>
          <p:nvPr>
            <p:ph type="subTitle" idx="1"/>
          </p:nvPr>
        </p:nvSpPr>
        <p:spPr>
          <a:xfrm>
            <a:off x="599227" y="3291091"/>
            <a:ext cx="10993546" cy="1956156"/>
          </a:xfrm>
        </p:spPr>
        <p:txBody>
          <a:bodyPr>
            <a:normAutofit/>
          </a:bodyPr>
          <a:lstStyle/>
          <a:p>
            <a:pPr marL="285750" indent="-285750">
              <a:buFontTx/>
              <a:buChar char="-"/>
            </a:pPr>
            <a:r>
              <a:rPr lang="en-US" dirty="0"/>
              <a:t>Access to healthcare for all, regardless of immigration status </a:t>
            </a:r>
          </a:p>
          <a:p>
            <a:pPr marL="285750" indent="-285750">
              <a:buFontTx/>
              <a:buChar char="-"/>
            </a:pPr>
            <a:r>
              <a:rPr lang="en-US" dirty="0"/>
              <a:t>Sliding scale medical services </a:t>
            </a:r>
          </a:p>
          <a:p>
            <a:pPr marL="285750" indent="-285750">
              <a:buFontTx/>
              <a:buChar char="-"/>
            </a:pPr>
            <a:r>
              <a:rPr lang="en-US" dirty="0"/>
              <a:t>Civic engagement </a:t>
            </a:r>
          </a:p>
          <a:p>
            <a:pPr marL="285750" indent="-285750">
              <a:buFontTx/>
              <a:buChar char="-"/>
            </a:pPr>
            <a:r>
              <a:rPr lang="en-US" dirty="0"/>
              <a:t>Community-led advocacy </a:t>
            </a:r>
          </a:p>
          <a:p>
            <a:pPr marL="285750" indent="-285750">
              <a:buFontTx/>
              <a:buChar char="-"/>
            </a:pPr>
            <a:r>
              <a:rPr lang="en-US" dirty="0"/>
              <a:t>Community-led research </a:t>
            </a:r>
          </a:p>
        </p:txBody>
      </p:sp>
    </p:spTree>
    <p:extLst>
      <p:ext uri="{BB962C8B-B14F-4D97-AF65-F5344CB8AC3E}">
        <p14:creationId xmlns:p14="http://schemas.microsoft.com/office/powerpoint/2010/main" val="2160836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a:solidFill>
                  <a:srgbClr val="FFFFFF"/>
                </a:solidFill>
              </a:rPr>
              <a:t>Thank you! </a:t>
            </a:r>
          </a:p>
        </p:txBody>
      </p:sp>
      <p:sp>
        <p:nvSpPr>
          <p:cNvPr id="3" name="Content Placeholder 2"/>
          <p:cNvSpPr>
            <a:spLocks noGrp="1"/>
          </p:cNvSpPr>
          <p:nvPr>
            <p:ph idx="1"/>
          </p:nvPr>
        </p:nvSpPr>
        <p:spPr>
          <a:xfrm>
            <a:off x="5155905" y="1113764"/>
            <a:ext cx="6108179" cy="4624327"/>
          </a:xfrm>
        </p:spPr>
        <p:txBody>
          <a:bodyPr anchor="ctr">
            <a:normAutofit/>
          </a:bodyPr>
          <a:lstStyle/>
          <a:p>
            <a:endParaRPr/>
          </a:p>
        </p:txBody>
      </p:sp>
    </p:spTree>
    <p:extLst>
      <p:ext uri="{BB962C8B-B14F-4D97-AF65-F5344CB8AC3E}">
        <p14:creationId xmlns:p14="http://schemas.microsoft.com/office/powerpoint/2010/main" val="918923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00BDC88A-176A-4C74-9A93-7C0BC765F4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20F81E05-F529-4DFE-AFC8-E3E964F95E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5422"/>
            <a:ext cx="1106164"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1">
            <a:extLst>
              <a:ext uri="{FF2B5EF4-FFF2-40B4-BE49-F238E27FC236}">
                <a16:creationId xmlns:a16="http://schemas.microsoft.com/office/drawing/2014/main" id="{7358E157-7D0A-4F9C-8B70-83F2B7AA98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420" y="455421"/>
            <a:ext cx="6248454" cy="585973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6C0E01D-8BD1-554B-B6AE-E2EC4F9DE393}"/>
              </a:ext>
            </a:extLst>
          </p:cNvPr>
          <p:cNvSpPr>
            <a:spLocks noGrp="1"/>
          </p:cNvSpPr>
          <p:nvPr>
            <p:ph type="ctrTitle"/>
          </p:nvPr>
        </p:nvSpPr>
        <p:spPr>
          <a:xfrm>
            <a:off x="2505881" y="1024820"/>
            <a:ext cx="5526993" cy="4720938"/>
          </a:xfrm>
        </p:spPr>
        <p:txBody>
          <a:bodyPr anchor="ctr">
            <a:normAutofit/>
          </a:bodyPr>
          <a:lstStyle/>
          <a:p>
            <a:r>
              <a:rPr lang="en-US" sz="7200" dirty="0">
                <a:solidFill>
                  <a:srgbClr val="FFFFFF"/>
                </a:solidFill>
              </a:rPr>
              <a:t>44, 825, 855</a:t>
            </a:r>
          </a:p>
        </p:txBody>
      </p:sp>
      <p:sp>
        <p:nvSpPr>
          <p:cNvPr id="14" name="Rectangle 13">
            <a:extLst>
              <a:ext uri="{FF2B5EF4-FFF2-40B4-BE49-F238E27FC236}">
                <a16:creationId xmlns:a16="http://schemas.microsoft.com/office/drawing/2014/main" id="{8977A541-1F4E-4C7A-B7E2-4D5926B762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2" y="453643"/>
            <a:ext cx="3615595" cy="586329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1860444C-5AFA-2F49-996F-8898BA98AADF}"/>
              </a:ext>
            </a:extLst>
          </p:cNvPr>
          <p:cNvSpPr>
            <a:spLocks noGrp="1"/>
          </p:cNvSpPr>
          <p:nvPr>
            <p:ph type="subTitle" idx="1"/>
          </p:nvPr>
        </p:nvSpPr>
        <p:spPr>
          <a:xfrm>
            <a:off x="8317076" y="1024820"/>
            <a:ext cx="3147043" cy="4720938"/>
          </a:xfrm>
        </p:spPr>
        <p:txBody>
          <a:bodyPr anchor="ctr">
            <a:normAutofit/>
          </a:bodyPr>
          <a:lstStyle/>
          <a:p>
            <a:pPr>
              <a:lnSpc>
                <a:spcPct val="90000"/>
              </a:lnSpc>
            </a:pPr>
            <a:r>
              <a:rPr lang="en-US" sz="3600" dirty="0">
                <a:solidFill>
                  <a:srgbClr val="FFFFFF"/>
                </a:solidFill>
              </a:rPr>
              <a:t>immigrants Currently living in the </a:t>
            </a:r>
            <a:r>
              <a:rPr lang="en-US" sz="3600" dirty="0" err="1">
                <a:solidFill>
                  <a:srgbClr val="FFFFFF"/>
                </a:solidFill>
              </a:rPr>
              <a:t>U.s.</a:t>
            </a:r>
            <a:r>
              <a:rPr lang="en-US" sz="3600" dirty="0">
                <a:solidFill>
                  <a:srgbClr val="FFFFFF"/>
                </a:solidFill>
              </a:rPr>
              <a:t> Immigrants comprise 13.7% of the total US population. </a:t>
            </a:r>
          </a:p>
        </p:txBody>
      </p:sp>
    </p:spTree>
    <p:extLst>
      <p:ext uri="{BB962C8B-B14F-4D97-AF65-F5344CB8AC3E}">
        <p14:creationId xmlns:p14="http://schemas.microsoft.com/office/powerpoint/2010/main" val="323105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F47317F-C87A-4D9C-A72E-89C67FDA2C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C0E01D-8BD1-554B-B6AE-E2EC4F9DE393}"/>
              </a:ext>
            </a:extLst>
          </p:cNvPr>
          <p:cNvSpPr>
            <a:spLocks noGrp="1"/>
          </p:cNvSpPr>
          <p:nvPr>
            <p:ph type="ctrTitle"/>
          </p:nvPr>
        </p:nvSpPr>
        <p:spPr>
          <a:xfrm>
            <a:off x="446533" y="1027034"/>
            <a:ext cx="7166927" cy="3703320"/>
          </a:xfrm>
        </p:spPr>
        <p:txBody>
          <a:bodyPr anchor="b">
            <a:normAutofit/>
          </a:bodyPr>
          <a:lstStyle/>
          <a:p>
            <a:r>
              <a:rPr lang="en-US" sz="4800">
                <a:solidFill>
                  <a:schemeClr val="tx2"/>
                </a:solidFill>
              </a:rPr>
              <a:t>Who immigrates to the US? </a:t>
            </a:r>
          </a:p>
        </p:txBody>
      </p:sp>
      <p:sp>
        <p:nvSpPr>
          <p:cNvPr id="33" name="Rectangle 32">
            <a:extLst>
              <a:ext uri="{FF2B5EF4-FFF2-40B4-BE49-F238E27FC236}">
                <a16:creationId xmlns:a16="http://schemas.microsoft.com/office/drawing/2014/main" id="{EA343C5F-7AA1-409B-BD18-44E928CE30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031846"/>
            <a:ext cx="7223760" cy="11165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93FF31F9-8C96-4D43-9B36-20F6B6FE66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7694" y="0"/>
            <a:ext cx="4304306"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1860444C-5AFA-2F49-996F-8898BA98AADF}"/>
              </a:ext>
            </a:extLst>
          </p:cNvPr>
          <p:cNvSpPr>
            <a:spLocks noGrp="1"/>
          </p:cNvSpPr>
          <p:nvPr>
            <p:ph type="subTitle" idx="1"/>
          </p:nvPr>
        </p:nvSpPr>
        <p:spPr>
          <a:xfrm>
            <a:off x="8184641" y="1027034"/>
            <a:ext cx="3546077" cy="3703320"/>
          </a:xfrm>
          <a:ln w="57150">
            <a:noFill/>
          </a:ln>
        </p:spPr>
        <p:txBody>
          <a:bodyPr anchor="b">
            <a:normAutofit/>
          </a:bodyPr>
          <a:lstStyle/>
          <a:p>
            <a:r>
              <a:rPr lang="en-US" sz="3200" dirty="0">
                <a:solidFill>
                  <a:srgbClr val="FFFFFF"/>
                </a:solidFill>
              </a:rPr>
              <a:t>immigrants Currently living in the </a:t>
            </a:r>
            <a:r>
              <a:rPr lang="en-US" sz="3200" dirty="0" err="1">
                <a:solidFill>
                  <a:srgbClr val="FFFFFF"/>
                </a:solidFill>
              </a:rPr>
              <a:t>U.s.</a:t>
            </a:r>
            <a:r>
              <a:rPr lang="en-US" sz="3200" dirty="0">
                <a:solidFill>
                  <a:srgbClr val="FFFFFF"/>
                </a:solidFill>
              </a:rPr>
              <a:t> Immigrants comprise 13.7% of the total US population. </a:t>
            </a:r>
          </a:p>
        </p:txBody>
      </p:sp>
      <p:sp>
        <p:nvSpPr>
          <p:cNvPr id="37" name="Rectangle 36">
            <a:extLst>
              <a:ext uri="{FF2B5EF4-FFF2-40B4-BE49-F238E27FC236}">
                <a16:creationId xmlns:a16="http://schemas.microsoft.com/office/drawing/2014/main" id="{3D252CC1-04C4-47A3-AFEA-5022A689C8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4640" y="5031846"/>
            <a:ext cx="3546077"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3853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57">
            <a:extLst>
              <a:ext uri="{FF2B5EF4-FFF2-40B4-BE49-F238E27FC236}">
                <a16:creationId xmlns:a16="http://schemas.microsoft.com/office/drawing/2014/main" id="{504BED40-EAF7-4E55-AFF7-2CD840EBD3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creen Clipping">
            <a:extLst>
              <a:ext uri="{FF2B5EF4-FFF2-40B4-BE49-F238E27FC236}">
                <a16:creationId xmlns:a16="http://schemas.microsoft.com/office/drawing/2014/main" id="{5CFDD689-F0DB-3542-9FFB-2F9A5B11F1D7}"/>
              </a:ext>
            </a:extLst>
          </p:cNvPr>
          <p:cNvPicPr>
            <a:picLocks noChangeAspect="1"/>
          </p:cNvPicPr>
          <p:nvPr/>
        </p:nvPicPr>
        <p:blipFill rotWithShape="1">
          <a:blip r:embed="rId2">
            <a:extLst>
              <a:ext uri="{28A0092B-C50C-407E-A947-70E740481C1C}">
                <a14:useLocalDpi xmlns:a14="http://schemas.microsoft.com/office/drawing/2010/main" val="0"/>
              </a:ext>
            </a:extLst>
          </a:blip>
          <a:srcRect r="2" b="7499"/>
          <a:stretch/>
        </p:blipFill>
        <p:spPr>
          <a:xfrm>
            <a:off x="7446120" y="10"/>
            <a:ext cx="4670717" cy="6857990"/>
          </a:xfrm>
          <a:prstGeom prst="rect">
            <a:avLst/>
          </a:prstGeom>
        </p:spPr>
      </p:pic>
      <p:sp>
        <p:nvSpPr>
          <p:cNvPr id="2" name="Title 1"/>
          <p:cNvSpPr>
            <a:spLocks noGrp="1"/>
          </p:cNvSpPr>
          <p:nvPr>
            <p:ph type="title"/>
          </p:nvPr>
        </p:nvSpPr>
        <p:spPr>
          <a:xfrm>
            <a:off x="446534" y="375827"/>
            <a:ext cx="7225075" cy="1013800"/>
          </a:xfrm>
        </p:spPr>
        <p:txBody>
          <a:bodyPr>
            <a:normAutofit/>
          </a:bodyPr>
          <a:lstStyle/>
          <a:p>
            <a:r>
              <a:rPr lang="en-US" dirty="0">
                <a:solidFill>
                  <a:schemeClr val="accent1"/>
                </a:solidFill>
              </a:rPr>
              <a:t>Types of Immigrants in the US </a:t>
            </a:r>
          </a:p>
        </p:txBody>
      </p:sp>
      <p:sp>
        <p:nvSpPr>
          <p:cNvPr id="60" name="Rectangle 59">
            <a:extLst>
              <a:ext uri="{FF2B5EF4-FFF2-40B4-BE49-F238E27FC236}">
                <a16:creationId xmlns:a16="http://schemas.microsoft.com/office/drawing/2014/main" id="{F367CCF1-BB1E-41CF-8499-94A870C33E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215078" y="1896532"/>
            <a:ext cx="6675120" cy="4504267"/>
          </a:xfrm>
        </p:spPr>
        <p:txBody>
          <a:bodyPr>
            <a:noAutofit/>
          </a:bodyPr>
          <a:lstStyle/>
          <a:p>
            <a:pPr>
              <a:lnSpc>
                <a:spcPct val="90000"/>
              </a:lnSpc>
              <a:buClr>
                <a:srgbClr val="EE9E4F"/>
              </a:buClr>
            </a:pPr>
            <a:r>
              <a:rPr lang="en-US" sz="2200" dirty="0"/>
              <a:t>Lawful Permanent Resident (LPR) </a:t>
            </a:r>
            <a:br>
              <a:rPr lang="en-US" sz="2200" dirty="0"/>
            </a:br>
            <a:r>
              <a:rPr lang="en-US" sz="2200" dirty="0"/>
              <a:t>An LPR (someone with a “green card”) has permission to live and work in the United States, but is not eligible for certain benefits, such as voting and some social services. </a:t>
            </a:r>
          </a:p>
          <a:p>
            <a:pPr>
              <a:lnSpc>
                <a:spcPct val="90000"/>
              </a:lnSpc>
              <a:buClr>
                <a:srgbClr val="EE9E4F"/>
              </a:buClr>
            </a:pPr>
            <a:r>
              <a:rPr lang="en-US" sz="2200" dirty="0"/>
              <a:t>Temporary Visitor, “Non-immigrants”</a:t>
            </a:r>
            <a:br>
              <a:rPr lang="en-US" sz="2200" dirty="0"/>
            </a:br>
            <a:r>
              <a:rPr lang="en-US" sz="2200" dirty="0"/>
              <a:t>A temporary visitor is someone who has permission from the government, usually in the form of a “visa” or in the form of protected status (TPS, DACA,  Refugee) to live in the United States for a </a:t>
            </a:r>
            <a:r>
              <a:rPr lang="en-US" sz="2200" dirty="0" err="1"/>
              <a:t>deliniated</a:t>
            </a:r>
            <a:r>
              <a:rPr lang="en-US" sz="2200" dirty="0"/>
              <a:t> period of time and for a specific purpose. </a:t>
            </a:r>
          </a:p>
          <a:p>
            <a:pPr>
              <a:lnSpc>
                <a:spcPct val="90000"/>
              </a:lnSpc>
              <a:buClr>
                <a:srgbClr val="EE9E4F"/>
              </a:buClr>
            </a:pPr>
            <a:r>
              <a:rPr lang="en-US" sz="2200" dirty="0"/>
              <a:t>Undocumented Immigrant</a:t>
            </a:r>
            <a:br>
              <a:rPr lang="en-US" sz="2200" dirty="0"/>
            </a:br>
            <a:r>
              <a:rPr lang="en-US" sz="2200" dirty="0"/>
              <a:t>An undocumented immigrant does not have permission to live or work in the United States and is at risk of deportation. 	</a:t>
            </a:r>
          </a:p>
          <a:p>
            <a:pPr>
              <a:lnSpc>
                <a:spcPct val="90000"/>
              </a:lnSpc>
              <a:buClr>
                <a:srgbClr val="EE9E4F"/>
              </a:buClr>
            </a:pPr>
            <a:endParaRPr lang="en-US" sz="2200" dirty="0"/>
          </a:p>
        </p:txBody>
      </p:sp>
      <p:pic>
        <p:nvPicPr>
          <p:cNvPr id="10" name="Picture 9" descr="Graphical user interface&#10;&#10;Description automatically generated with medium confidence">
            <a:extLst>
              <a:ext uri="{FF2B5EF4-FFF2-40B4-BE49-F238E27FC236}">
                <a16:creationId xmlns:a16="http://schemas.microsoft.com/office/drawing/2014/main" id="{45C3431F-F457-3145-8931-7505AF770358}"/>
              </a:ext>
            </a:extLst>
          </p:cNvPr>
          <p:cNvPicPr>
            <a:picLocks noChangeAspect="1"/>
          </p:cNvPicPr>
          <p:nvPr/>
        </p:nvPicPr>
        <p:blipFill rotWithShape="1">
          <a:blip r:embed="rId3"/>
          <a:srcRect r="7991"/>
          <a:stretch/>
        </p:blipFill>
        <p:spPr>
          <a:xfrm>
            <a:off x="2479504" y="1353466"/>
            <a:ext cx="7232991" cy="4620454"/>
          </a:xfrm>
          <a:prstGeom prst="rect">
            <a:avLst/>
          </a:prstGeom>
          <a:ln w="22225">
            <a:solidFill>
              <a:schemeClr val="accent2"/>
            </a:solidFill>
          </a:ln>
        </p:spPr>
      </p:pic>
    </p:spTree>
    <p:extLst>
      <p:ext uri="{BB962C8B-B14F-4D97-AF65-F5344CB8AC3E}">
        <p14:creationId xmlns:p14="http://schemas.microsoft.com/office/powerpoint/2010/main" val="115423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49">
            <a:extLst>
              <a:ext uri="{FF2B5EF4-FFF2-40B4-BE49-F238E27FC236}">
                <a16:creationId xmlns:a16="http://schemas.microsoft.com/office/drawing/2014/main" id="{E8BED655-2EC5-4704-ADD4-A91564533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51">
            <a:extLst>
              <a:ext uri="{FF2B5EF4-FFF2-40B4-BE49-F238E27FC236}">
                <a16:creationId xmlns:a16="http://schemas.microsoft.com/office/drawing/2014/main" id="{CBA419E7-4B43-4FA7-846D-76D394A32F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53">
            <a:extLst>
              <a:ext uri="{FF2B5EF4-FFF2-40B4-BE49-F238E27FC236}">
                <a16:creationId xmlns:a16="http://schemas.microsoft.com/office/drawing/2014/main" id="{F7D34090-8F5C-4A49-8452-7328D66324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6" name="Rectangle 55">
            <a:extLst>
              <a:ext uri="{FF2B5EF4-FFF2-40B4-BE49-F238E27FC236}">
                <a16:creationId xmlns:a16="http://schemas.microsoft.com/office/drawing/2014/main" id="{1B55B7B2-03F9-46F2-AE7C-2AC5156F40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57">
            <a:extLst>
              <a:ext uri="{FF2B5EF4-FFF2-40B4-BE49-F238E27FC236}">
                <a16:creationId xmlns:a16="http://schemas.microsoft.com/office/drawing/2014/main" id="{42D4960A-896E-4F6B-BF65-B4662AC9DE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60" name="Rectangle 59">
            <a:extLst>
              <a:ext uri="{FF2B5EF4-FFF2-40B4-BE49-F238E27FC236}">
                <a16:creationId xmlns:a16="http://schemas.microsoft.com/office/drawing/2014/main" id="{5684944A-8803-462C-84C5-4576C56A77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517511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442101" y="1100665"/>
            <a:ext cx="3132638" cy="4278731"/>
          </a:xfrm>
        </p:spPr>
        <p:txBody>
          <a:bodyPr vert="horz" lIns="91440" tIns="45720" rIns="91440" bIns="45720" rtlCol="0" anchor="ctr">
            <a:normAutofit/>
          </a:bodyPr>
          <a:lstStyle/>
          <a:p>
            <a:r>
              <a:rPr lang="en-US" sz="3600">
                <a:solidFill>
                  <a:srgbClr val="FFFFFF"/>
                </a:solidFill>
              </a:rPr>
              <a:t>Immigrants in the US</a:t>
            </a:r>
          </a:p>
        </p:txBody>
      </p:sp>
      <p:pic>
        <p:nvPicPr>
          <p:cNvPr id="12" name="Picture 11" descr="Chart&#10;&#10;Description automatically generated with medium confidence">
            <a:extLst>
              <a:ext uri="{FF2B5EF4-FFF2-40B4-BE49-F238E27FC236}">
                <a16:creationId xmlns:a16="http://schemas.microsoft.com/office/drawing/2014/main" id="{CD76E987-1DAA-9B47-A1D2-E5406B4B323C}"/>
              </a:ext>
            </a:extLst>
          </p:cNvPr>
          <p:cNvPicPr>
            <a:picLocks noChangeAspect="1"/>
          </p:cNvPicPr>
          <p:nvPr/>
        </p:nvPicPr>
        <p:blipFill rotWithShape="1">
          <a:blip r:embed="rId3"/>
          <a:srcRect l="-4" t="3587" r="5" b="8773"/>
          <a:stretch/>
        </p:blipFill>
        <p:spPr>
          <a:xfrm>
            <a:off x="685160" y="198311"/>
            <a:ext cx="6303662" cy="6461377"/>
          </a:xfrm>
          <a:prstGeom prst="rect">
            <a:avLst/>
          </a:prstGeom>
        </p:spPr>
      </p:pic>
      <p:sp>
        <p:nvSpPr>
          <p:cNvPr id="62" name="Rectangle 61">
            <a:extLst>
              <a:ext uri="{FF2B5EF4-FFF2-40B4-BE49-F238E27FC236}">
                <a16:creationId xmlns:a16="http://schemas.microsoft.com/office/drawing/2014/main" id="{E07F3B49-8C20-42F5-831D-59306D05F6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707627"/>
            <a:ext cx="3618828" cy="649224"/>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88556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A28AC4B-805D-4091-A648-61572081C7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9373A6F-2E1F-4613-8E1D-D68057D29F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91223" y="124921"/>
            <a:ext cx="3409783" cy="1013800"/>
          </a:xfrm>
        </p:spPr>
        <p:txBody>
          <a:bodyPr>
            <a:normAutofit/>
          </a:bodyPr>
          <a:lstStyle/>
          <a:p>
            <a:pPr>
              <a:lnSpc>
                <a:spcPct val="90000"/>
              </a:lnSpc>
            </a:pPr>
            <a:r>
              <a:rPr lang="en-US" sz="2200" dirty="0"/>
              <a:t>Immigrants in the US</a:t>
            </a:r>
          </a:p>
        </p:txBody>
      </p:sp>
      <p:sp>
        <p:nvSpPr>
          <p:cNvPr id="20" name="Rectangle 19">
            <a:extLst>
              <a:ext uri="{FF2B5EF4-FFF2-40B4-BE49-F238E27FC236}">
                <a16:creationId xmlns:a16="http://schemas.microsoft.com/office/drawing/2014/main" id="{A6D733BE-061E-4600-B6A3-62A68EF2C6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01255" y="1379372"/>
            <a:ext cx="3409782" cy="4091788"/>
          </a:xfrm>
        </p:spPr>
        <p:txBody>
          <a:bodyPr>
            <a:normAutofit/>
          </a:bodyPr>
          <a:lstStyle/>
          <a:p>
            <a:r>
              <a:rPr lang="en-US" dirty="0">
                <a:solidFill>
                  <a:schemeClr val="bg1"/>
                </a:solidFill>
              </a:rPr>
              <a:t>The United States has more immigrants than any other country in the world.</a:t>
            </a:r>
          </a:p>
          <a:p>
            <a:r>
              <a:rPr lang="en-US" dirty="0">
                <a:solidFill>
                  <a:schemeClr val="bg1"/>
                </a:solidFill>
              </a:rPr>
              <a:t>Immigrants to the US are fairly young and due to more and more stringent immigration policies we know that they are staying longer in the US. </a:t>
            </a:r>
          </a:p>
          <a:p>
            <a:r>
              <a:rPr lang="en-US" dirty="0">
                <a:solidFill>
                  <a:schemeClr val="bg1"/>
                </a:solidFill>
              </a:rPr>
              <a:t>The average undocumented immigrant has been in the US for 15 years. </a:t>
            </a:r>
          </a:p>
        </p:txBody>
      </p:sp>
      <p:graphicFrame>
        <p:nvGraphicFramePr>
          <p:cNvPr id="6" name="Table 5">
            <a:extLst>
              <a:ext uri="{FF2B5EF4-FFF2-40B4-BE49-F238E27FC236}">
                <a16:creationId xmlns:a16="http://schemas.microsoft.com/office/drawing/2014/main" id="{FEA88FA4-0527-5147-B43B-80A28BD22E60}"/>
              </a:ext>
            </a:extLst>
          </p:cNvPr>
          <p:cNvGraphicFramePr>
            <a:graphicFrameLocks noGrp="1"/>
          </p:cNvGraphicFramePr>
          <p:nvPr/>
        </p:nvGraphicFramePr>
        <p:xfrm>
          <a:off x="4791521" y="1379372"/>
          <a:ext cx="6799224" cy="4331818"/>
        </p:xfrm>
        <a:graphic>
          <a:graphicData uri="http://schemas.openxmlformats.org/drawingml/2006/table">
            <a:tbl>
              <a:tblPr firstRow="1" bandRow="1">
                <a:noFill/>
                <a:tableStyleId>{7DF18680-E054-41AD-8BC1-D1AEF772440D}</a:tableStyleId>
              </a:tblPr>
              <a:tblGrid>
                <a:gridCol w="2257010">
                  <a:extLst>
                    <a:ext uri="{9D8B030D-6E8A-4147-A177-3AD203B41FA5}">
                      <a16:colId xmlns:a16="http://schemas.microsoft.com/office/drawing/2014/main" val="1161539118"/>
                    </a:ext>
                  </a:extLst>
                </a:gridCol>
                <a:gridCol w="2299071">
                  <a:extLst>
                    <a:ext uri="{9D8B030D-6E8A-4147-A177-3AD203B41FA5}">
                      <a16:colId xmlns:a16="http://schemas.microsoft.com/office/drawing/2014/main" val="1500147069"/>
                    </a:ext>
                  </a:extLst>
                </a:gridCol>
                <a:gridCol w="2243143">
                  <a:extLst>
                    <a:ext uri="{9D8B030D-6E8A-4147-A177-3AD203B41FA5}">
                      <a16:colId xmlns:a16="http://schemas.microsoft.com/office/drawing/2014/main" val="2719935631"/>
                    </a:ext>
                  </a:extLst>
                </a:gridCol>
              </a:tblGrid>
              <a:tr h="596250">
                <a:tc>
                  <a:txBody>
                    <a:bodyPr/>
                    <a:lstStyle/>
                    <a:p>
                      <a:endParaRPr lang="en-US" sz="2200" b="1" cap="none" spc="30">
                        <a:solidFill>
                          <a:schemeClr val="tx1"/>
                        </a:solidFill>
                        <a:latin typeface="Helvetica" panose="020B0604020202020204" pitchFamily="34" charset="0"/>
                        <a:cs typeface="Helvetica" panose="020B0604020202020204" pitchFamily="34" charset="0"/>
                      </a:endParaRPr>
                    </a:p>
                  </a:txBody>
                  <a:tcPr marL="0" marR="12706" marT="63531" marB="63531" anchor="ctr">
                    <a:lnL w="12700" cmpd="sng">
                      <a:noFill/>
                    </a:lnL>
                    <a:lnR w="12700" cmpd="sng">
                      <a:noFill/>
                    </a:lnR>
                    <a:lnT w="19050" cap="flat" cmpd="sng" algn="ctr">
                      <a:solidFill>
                        <a:schemeClr val="accent1"/>
                      </a:solidFill>
                      <a:prstDash val="solid"/>
                    </a:lnT>
                    <a:lnB w="38100" cmpd="sng">
                      <a:noFill/>
                    </a:lnB>
                    <a:noFill/>
                  </a:tcPr>
                </a:tc>
                <a:tc>
                  <a:txBody>
                    <a:bodyPr/>
                    <a:lstStyle/>
                    <a:p>
                      <a:r>
                        <a:rPr lang="en-US" sz="2200" b="1" cap="none" spc="30">
                          <a:solidFill>
                            <a:schemeClr val="tx1"/>
                          </a:solidFill>
                          <a:latin typeface="Helvetica" panose="020B0604020202020204" pitchFamily="34" charset="0"/>
                          <a:cs typeface="Helvetica" panose="020B0604020202020204" pitchFamily="34" charset="0"/>
                        </a:rPr>
                        <a:t>US</a:t>
                      </a:r>
                    </a:p>
                  </a:txBody>
                  <a:tcPr marL="0" marR="12706" marT="63531" marB="63531" anchor="ctr">
                    <a:lnL w="12700" cmpd="sng">
                      <a:noFill/>
                    </a:lnL>
                    <a:lnR w="12700" cmpd="sng">
                      <a:noFill/>
                    </a:lnR>
                    <a:lnT w="19050" cap="flat" cmpd="sng" algn="ctr">
                      <a:solidFill>
                        <a:schemeClr val="accent1"/>
                      </a:solidFill>
                      <a:prstDash val="solid"/>
                    </a:lnT>
                    <a:lnB w="38100" cmpd="sng">
                      <a:noFill/>
                    </a:lnB>
                    <a:noFill/>
                  </a:tcPr>
                </a:tc>
                <a:tc>
                  <a:txBody>
                    <a:bodyPr/>
                    <a:lstStyle/>
                    <a:p>
                      <a:r>
                        <a:rPr lang="en-US" sz="2200" b="1" cap="none" spc="30">
                          <a:solidFill>
                            <a:schemeClr val="tx1"/>
                          </a:solidFill>
                          <a:latin typeface="Helvetica" panose="020B0604020202020204" pitchFamily="34" charset="0"/>
                          <a:cs typeface="Helvetica" panose="020B0604020202020204" pitchFamily="34" charset="0"/>
                        </a:rPr>
                        <a:t>California</a:t>
                      </a:r>
                    </a:p>
                  </a:txBody>
                  <a:tcPr marL="0" marR="12706" marT="63531" marB="63531" anchor="ctr">
                    <a:lnL w="12700" cmpd="sng">
                      <a:noFill/>
                    </a:lnL>
                    <a:lnR w="12700" cmpd="sng">
                      <a:noFill/>
                    </a:lnR>
                    <a:lnT w="19050" cap="flat" cmpd="sng" algn="ctr">
                      <a:solidFill>
                        <a:schemeClr val="accent1"/>
                      </a:solidFill>
                      <a:prstDash val="solid"/>
                    </a:lnT>
                    <a:lnB w="38100" cmpd="sng">
                      <a:noFill/>
                    </a:lnB>
                    <a:noFill/>
                  </a:tcPr>
                </a:tc>
                <a:extLst>
                  <a:ext uri="{0D108BD9-81ED-4DB2-BD59-A6C34878D82A}">
                    <a16:rowId xmlns:a16="http://schemas.microsoft.com/office/drawing/2014/main" val="2397220012"/>
                  </a:ext>
                </a:extLst>
              </a:tr>
              <a:tr h="744538">
                <a:tc>
                  <a:txBody>
                    <a:bodyPr/>
                    <a:lstStyle/>
                    <a:p>
                      <a:r>
                        <a:rPr lang="en-US" sz="1700" cap="none" spc="0">
                          <a:solidFill>
                            <a:schemeClr val="tx1"/>
                          </a:solidFill>
                          <a:latin typeface="Helvetica" panose="020B0604020202020204" pitchFamily="34" charset="0"/>
                          <a:cs typeface="Helvetica" panose="020B0604020202020204" pitchFamily="34" charset="0"/>
                        </a:rPr>
                        <a:t>Immigrant Population</a:t>
                      </a:r>
                    </a:p>
                  </a:txBody>
                  <a:tcPr marL="0" marR="127061" marT="63531" marB="63531">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pPr algn="r"/>
                      <a:r>
                        <a:rPr lang="en-US" sz="1700" b="0" i="0" kern="1200" cap="none" spc="0" dirty="0">
                          <a:solidFill>
                            <a:schemeClr val="tx1"/>
                          </a:solidFill>
                          <a:effectLst/>
                          <a:latin typeface="Helvetica" panose="020B0604020202020204" pitchFamily="34" charset="0"/>
                          <a:ea typeface="+mn-ea"/>
                          <a:cs typeface="Helvetica" panose="020B0604020202020204" pitchFamily="34" charset="0"/>
                        </a:rPr>
                        <a:t>44,825,855</a:t>
                      </a:r>
                      <a:endParaRPr lang="en-US" sz="1700" cap="none" spc="0" dirty="0">
                        <a:solidFill>
                          <a:schemeClr val="tx1"/>
                        </a:solidFill>
                        <a:latin typeface="Helvetica" panose="020B0604020202020204" pitchFamily="34" charset="0"/>
                        <a:cs typeface="Helvetica" panose="020B0604020202020204" pitchFamily="34" charset="0"/>
                      </a:endParaRPr>
                    </a:p>
                  </a:txBody>
                  <a:tcPr marL="0" marR="127061" marT="63531" marB="63531">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pPr marL="0" algn="r" defTabSz="914400" rtl="0" eaLnBrk="1" latinLnBrk="0" hangingPunct="1"/>
                      <a:r>
                        <a:rPr lang="en-US" sz="1700" b="0" i="0" kern="1200" cap="none" spc="0">
                          <a:solidFill>
                            <a:schemeClr val="tx1"/>
                          </a:solidFill>
                          <a:effectLst/>
                          <a:latin typeface="Helvetica" panose="020B0604020202020204" pitchFamily="34" charset="0"/>
                          <a:ea typeface="+mn-ea"/>
                          <a:cs typeface="Helvetica" panose="020B0604020202020204" pitchFamily="34" charset="0"/>
                        </a:rPr>
                        <a:t>10,653,414</a:t>
                      </a:r>
                    </a:p>
                  </a:txBody>
                  <a:tcPr marL="0" marR="66178" marT="13236" marB="13236" anchor="ctr">
                    <a:lnL w="12700" cmpd="sng">
                      <a:noFill/>
                      <a:prstDash val="solid"/>
                    </a:lnL>
                    <a:lnR w="12700" cmpd="sng">
                      <a:noFill/>
                      <a:prstDash val="solid"/>
                    </a:lnR>
                    <a:lnT w="38100" cmpd="sng">
                      <a:noFill/>
                    </a:lnT>
                    <a:lnB w="9525" cap="flat" cmpd="sng" algn="ctr">
                      <a:solidFill>
                        <a:schemeClr val="accent1"/>
                      </a:solidFill>
                      <a:prstDash val="solid"/>
                    </a:lnB>
                    <a:noFill/>
                  </a:tcPr>
                </a:tc>
                <a:extLst>
                  <a:ext uri="{0D108BD9-81ED-4DB2-BD59-A6C34878D82A}">
                    <a16:rowId xmlns:a16="http://schemas.microsoft.com/office/drawing/2014/main" val="380368399"/>
                  </a:ext>
                </a:extLst>
              </a:tr>
              <a:tr h="498505">
                <a:tc>
                  <a:txBody>
                    <a:bodyPr/>
                    <a:lstStyle/>
                    <a:p>
                      <a:r>
                        <a:rPr lang="en-US" sz="1700" cap="none" spc="0">
                          <a:solidFill>
                            <a:schemeClr val="tx1"/>
                          </a:solidFill>
                          <a:latin typeface="Helvetica" panose="020B0604020202020204" pitchFamily="34" charset="0"/>
                          <a:cs typeface="Helvetica" panose="020B0604020202020204" pitchFamily="34" charset="0"/>
                        </a:rPr>
                        <a:t>Age</a:t>
                      </a:r>
                      <a:endParaRPr lang="en-US" sz="1700" b="1" cap="none" spc="0">
                        <a:solidFill>
                          <a:schemeClr val="tx1"/>
                        </a:solidFill>
                        <a:latin typeface="Helvetica" panose="020B0604020202020204" pitchFamily="34" charset="0"/>
                        <a:cs typeface="Helvetica" panose="020B0604020202020204" pitchFamily="34" charset="0"/>
                      </a:endParaRPr>
                    </a:p>
                  </a:txBody>
                  <a:tcPr marL="63531" marR="127061" marT="63531" marB="63531">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endParaRPr lang="en-US" sz="1700" cap="none" spc="0">
                        <a:solidFill>
                          <a:schemeClr val="tx1"/>
                        </a:solidFill>
                        <a:latin typeface="Helvetica" panose="020B0604020202020204" pitchFamily="34" charset="0"/>
                        <a:cs typeface="Helvetica" panose="020B0604020202020204" pitchFamily="34" charset="0"/>
                      </a:endParaRPr>
                    </a:p>
                  </a:txBody>
                  <a:tcPr marL="63531" marR="127061" marT="63531" marB="63531">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endParaRPr lang="en-US" sz="1700" cap="none" spc="0">
                        <a:solidFill>
                          <a:schemeClr val="tx1"/>
                        </a:solidFill>
                        <a:latin typeface="Helvetica" panose="020B0604020202020204" pitchFamily="34" charset="0"/>
                        <a:cs typeface="Helvetica" panose="020B0604020202020204" pitchFamily="34" charset="0"/>
                      </a:endParaRPr>
                    </a:p>
                  </a:txBody>
                  <a:tcPr marL="63531" marR="127061" marT="63531" marB="63531">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2818530160"/>
                  </a:ext>
                </a:extLst>
              </a:tr>
              <a:tr h="498505">
                <a:tc>
                  <a:txBody>
                    <a:bodyPr/>
                    <a:lstStyle/>
                    <a:p>
                      <a:pPr algn="l"/>
                      <a:r>
                        <a:rPr lang="en-US" sz="1700" cap="none" spc="0">
                          <a:solidFill>
                            <a:schemeClr val="tx1"/>
                          </a:solidFill>
                          <a:latin typeface="Helvetica" panose="020B0604020202020204" pitchFamily="34" charset="0"/>
                          <a:cs typeface="Helvetica" panose="020B0604020202020204" pitchFamily="34" charset="0"/>
                        </a:rPr>
                        <a:t>	0-17</a:t>
                      </a:r>
                    </a:p>
                  </a:txBody>
                  <a:tcPr marL="0" marR="127061" marT="63531" marB="63531">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r"/>
                      <a:r>
                        <a:rPr lang="en-US" sz="1700" cap="none" spc="0">
                          <a:solidFill>
                            <a:schemeClr val="tx1"/>
                          </a:solidFill>
                          <a:latin typeface="Helvetica" panose="020B0604020202020204" pitchFamily="34" charset="0"/>
                          <a:cs typeface="Helvetica" panose="020B0604020202020204" pitchFamily="34" charset="0"/>
                        </a:rPr>
                        <a:t>2,582,499  (5.8%)</a:t>
                      </a:r>
                    </a:p>
                  </a:txBody>
                  <a:tcPr marL="0" marR="127061" marT="63531" marB="63531">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r"/>
                      <a:r>
                        <a:rPr lang="en-US" sz="1700" cap="none" spc="0">
                          <a:solidFill>
                            <a:schemeClr val="tx1"/>
                          </a:solidFill>
                          <a:latin typeface="Helvetica" panose="020B0604020202020204" pitchFamily="34" charset="0"/>
                          <a:cs typeface="Helvetica" panose="020B0604020202020204" pitchFamily="34" charset="0"/>
                        </a:rPr>
                        <a:t>415,483 (3.9%)</a:t>
                      </a:r>
                    </a:p>
                  </a:txBody>
                  <a:tcPr marL="0" marR="127061" marT="63531" marB="63531">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697566183"/>
                  </a:ext>
                </a:extLst>
              </a:tr>
              <a:tr h="498505">
                <a:tc>
                  <a:txBody>
                    <a:bodyPr/>
                    <a:lstStyle/>
                    <a:p>
                      <a:r>
                        <a:rPr lang="en-US" sz="1700" cap="none" spc="0" dirty="0">
                          <a:solidFill>
                            <a:schemeClr val="tx1"/>
                          </a:solidFill>
                          <a:latin typeface="Helvetica" panose="020B0604020202020204" pitchFamily="34" charset="0"/>
                          <a:cs typeface="Helvetica" panose="020B0604020202020204" pitchFamily="34" charset="0"/>
                        </a:rPr>
                        <a:t>	18-24</a:t>
                      </a:r>
                    </a:p>
                  </a:txBody>
                  <a:tcPr marL="63531" marR="127061" marT="63531" marB="63531">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r"/>
                      <a:r>
                        <a:rPr lang="en-US" sz="1700" cap="none" spc="0">
                          <a:solidFill>
                            <a:schemeClr val="tx1"/>
                          </a:solidFill>
                          <a:latin typeface="Helvetica" panose="020B0604020202020204" pitchFamily="34" charset="0"/>
                          <a:cs typeface="Helvetica" panose="020B0604020202020204" pitchFamily="34" charset="0"/>
                        </a:rPr>
                        <a:t>2,983,232  (6.7%)</a:t>
                      </a:r>
                    </a:p>
                  </a:txBody>
                  <a:tcPr marL="63531" marR="127061" marT="63531" marB="63531">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r"/>
                      <a:r>
                        <a:rPr lang="en-US" sz="1700" cap="none" spc="0">
                          <a:solidFill>
                            <a:schemeClr val="tx1"/>
                          </a:solidFill>
                          <a:latin typeface="Helvetica" panose="020B0604020202020204" pitchFamily="34" charset="0"/>
                          <a:cs typeface="Helvetica" panose="020B0604020202020204" pitchFamily="34" charset="0"/>
                        </a:rPr>
                        <a:t>532,670  (5%)</a:t>
                      </a:r>
                    </a:p>
                  </a:txBody>
                  <a:tcPr marL="63531" marR="127061" marT="63531" marB="63531">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2963384688"/>
                  </a:ext>
                </a:extLst>
              </a:tr>
              <a:tr h="498505">
                <a:tc>
                  <a:txBody>
                    <a:bodyPr/>
                    <a:lstStyle/>
                    <a:p>
                      <a:r>
                        <a:rPr lang="en-US" sz="1700" cap="none" spc="0">
                          <a:solidFill>
                            <a:schemeClr val="tx1"/>
                          </a:solidFill>
                          <a:latin typeface="Helvetica" panose="020B0604020202020204" pitchFamily="34" charset="0"/>
                          <a:cs typeface="Helvetica" panose="020B0604020202020204" pitchFamily="34" charset="0"/>
                        </a:rPr>
                        <a:t>	25-44</a:t>
                      </a:r>
                    </a:p>
                  </a:txBody>
                  <a:tcPr marL="0" marR="127061" marT="63531" marB="63531">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r"/>
                      <a:r>
                        <a:rPr lang="en-US" sz="1700" cap="none" spc="0" dirty="0">
                          <a:solidFill>
                            <a:schemeClr val="tx1"/>
                          </a:solidFill>
                          <a:latin typeface="Helvetica" panose="020B0604020202020204" pitchFamily="34" charset="0"/>
                          <a:cs typeface="Helvetica" panose="020B0604020202020204" pitchFamily="34" charset="0"/>
                        </a:rPr>
                        <a:t>16,875,299  (37.9%)</a:t>
                      </a:r>
                    </a:p>
                  </a:txBody>
                  <a:tcPr marL="0" marR="127061" marT="63531" marB="63531">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r"/>
                      <a:r>
                        <a:rPr lang="en-US" sz="1700" cap="none" spc="0" dirty="0">
                          <a:solidFill>
                            <a:schemeClr val="tx1"/>
                          </a:solidFill>
                          <a:latin typeface="Helvetica" panose="020B0604020202020204" pitchFamily="34" charset="0"/>
                          <a:cs typeface="Helvetica" panose="020B0604020202020204" pitchFamily="34" charset="0"/>
                        </a:rPr>
                        <a:t>3,781,961</a:t>
                      </a:r>
                      <a:r>
                        <a:rPr lang="en-US" sz="1700" cap="none" spc="0" baseline="0" dirty="0">
                          <a:solidFill>
                            <a:schemeClr val="tx1"/>
                          </a:solidFill>
                          <a:latin typeface="Helvetica" panose="020B0604020202020204" pitchFamily="34" charset="0"/>
                          <a:cs typeface="Helvetica" panose="020B0604020202020204" pitchFamily="34" charset="0"/>
                        </a:rPr>
                        <a:t>  (35.5%)</a:t>
                      </a:r>
                      <a:endParaRPr lang="en-US" sz="1700" cap="none" spc="0" dirty="0">
                        <a:solidFill>
                          <a:schemeClr val="tx1"/>
                        </a:solidFill>
                        <a:latin typeface="Helvetica" panose="020B0604020202020204" pitchFamily="34" charset="0"/>
                        <a:cs typeface="Helvetica" panose="020B0604020202020204" pitchFamily="34" charset="0"/>
                      </a:endParaRPr>
                    </a:p>
                  </a:txBody>
                  <a:tcPr marL="0" marR="127061" marT="63531" marB="63531">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1278255820"/>
                  </a:ext>
                </a:extLst>
              </a:tr>
              <a:tr h="498505">
                <a:tc>
                  <a:txBody>
                    <a:bodyPr/>
                    <a:lstStyle/>
                    <a:p>
                      <a:r>
                        <a:rPr lang="en-US" sz="1700" cap="none" spc="0">
                          <a:solidFill>
                            <a:schemeClr val="tx1"/>
                          </a:solidFill>
                          <a:latin typeface="Helvetica" panose="020B0604020202020204" pitchFamily="34" charset="0"/>
                          <a:cs typeface="Helvetica" panose="020B0604020202020204" pitchFamily="34" charset="0"/>
                        </a:rPr>
                        <a:t>	45-64</a:t>
                      </a:r>
                    </a:p>
                  </a:txBody>
                  <a:tcPr marL="63531" marR="127061" marT="63531" marB="63531">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r"/>
                      <a:r>
                        <a:rPr lang="en-US" sz="1700" cap="none" spc="0">
                          <a:solidFill>
                            <a:schemeClr val="tx1"/>
                          </a:solidFill>
                          <a:latin typeface="Helvetica" panose="020B0604020202020204" pitchFamily="34" charset="0"/>
                          <a:cs typeface="Helvetica" panose="020B0604020202020204" pitchFamily="34" charset="0"/>
                        </a:rPr>
                        <a:t>15,138,791</a:t>
                      </a:r>
                      <a:r>
                        <a:rPr lang="en-US" sz="1700" cap="none" spc="0" baseline="0">
                          <a:solidFill>
                            <a:schemeClr val="tx1"/>
                          </a:solidFill>
                          <a:latin typeface="Helvetica" panose="020B0604020202020204" pitchFamily="34" charset="0"/>
                          <a:cs typeface="Helvetica" panose="020B0604020202020204" pitchFamily="34" charset="0"/>
                        </a:rPr>
                        <a:t> (34%)</a:t>
                      </a:r>
                      <a:endParaRPr lang="en-US" sz="1700" cap="none" spc="0">
                        <a:solidFill>
                          <a:schemeClr val="tx1"/>
                        </a:solidFill>
                        <a:latin typeface="Helvetica" panose="020B0604020202020204" pitchFamily="34" charset="0"/>
                        <a:cs typeface="Helvetica" panose="020B0604020202020204" pitchFamily="34" charset="0"/>
                      </a:endParaRPr>
                    </a:p>
                  </a:txBody>
                  <a:tcPr marL="63531" marR="127061" marT="63531" marB="63531">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r"/>
                      <a:r>
                        <a:rPr lang="en-US" sz="1700" cap="none" spc="0" dirty="0">
                          <a:solidFill>
                            <a:schemeClr val="tx1"/>
                          </a:solidFill>
                          <a:latin typeface="Helvetica" panose="020B0604020202020204" pitchFamily="34" charset="0"/>
                          <a:cs typeface="Helvetica" panose="020B0604020202020204" pitchFamily="34" charset="0"/>
                        </a:rPr>
                        <a:t>4,037,643  (37.9%)</a:t>
                      </a:r>
                    </a:p>
                  </a:txBody>
                  <a:tcPr marL="63531" marR="127061" marT="63531" marB="63531">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3508201549"/>
                  </a:ext>
                </a:extLst>
              </a:tr>
              <a:tr h="498505">
                <a:tc>
                  <a:txBody>
                    <a:bodyPr/>
                    <a:lstStyle/>
                    <a:p>
                      <a:r>
                        <a:rPr lang="en-US" sz="1700" cap="none" spc="0">
                          <a:solidFill>
                            <a:schemeClr val="tx1"/>
                          </a:solidFill>
                          <a:latin typeface="Helvetica" panose="020B0604020202020204" pitchFamily="34" charset="0"/>
                          <a:cs typeface="Helvetica" panose="020B0604020202020204" pitchFamily="34" charset="0"/>
                        </a:rPr>
                        <a:t>	65+</a:t>
                      </a:r>
                    </a:p>
                  </a:txBody>
                  <a:tcPr marL="0" marR="127061" marT="63531" marB="63531">
                    <a:lnL w="12700" cmpd="sng">
                      <a:noFill/>
                      <a:prstDash val="solid"/>
                    </a:lnL>
                    <a:lnR w="12700" cmpd="sng">
                      <a:noFill/>
                      <a:prstDash val="solid"/>
                    </a:lnR>
                    <a:lnT w="12700" cmpd="sng">
                      <a:noFill/>
                      <a:prstDash val="solid"/>
                    </a:lnT>
                    <a:lnB w="12700" cmpd="sng">
                      <a:noFill/>
                      <a:prstDash val="solid"/>
                    </a:lnB>
                    <a:noFill/>
                  </a:tcPr>
                </a:tc>
                <a:tc>
                  <a:txBody>
                    <a:bodyPr/>
                    <a:lstStyle/>
                    <a:p>
                      <a:pPr algn="r"/>
                      <a:r>
                        <a:rPr lang="en-US" sz="1700" cap="none" spc="0">
                          <a:solidFill>
                            <a:schemeClr val="tx1"/>
                          </a:solidFill>
                          <a:latin typeface="Helvetica" panose="020B0604020202020204" pitchFamily="34" charset="0"/>
                          <a:cs typeface="Helvetica" panose="020B0604020202020204" pitchFamily="34" charset="0"/>
                        </a:rPr>
                        <a:t>6,990,559  (15.7)</a:t>
                      </a:r>
                    </a:p>
                  </a:txBody>
                  <a:tcPr marL="0" marR="127061" marT="63531" marB="63531">
                    <a:lnL w="12700" cmpd="sng">
                      <a:noFill/>
                      <a:prstDash val="solid"/>
                    </a:lnL>
                    <a:lnR w="12700" cmpd="sng">
                      <a:noFill/>
                      <a:prstDash val="solid"/>
                    </a:lnR>
                    <a:lnT w="12700" cmpd="sng">
                      <a:noFill/>
                      <a:prstDash val="solid"/>
                    </a:lnT>
                    <a:lnB w="12700" cmpd="sng">
                      <a:noFill/>
                      <a:prstDash val="solid"/>
                    </a:lnB>
                    <a:noFill/>
                  </a:tcPr>
                </a:tc>
                <a:tc>
                  <a:txBody>
                    <a:bodyPr/>
                    <a:lstStyle/>
                    <a:p>
                      <a:pPr algn="r"/>
                      <a:r>
                        <a:rPr lang="en-US" sz="1700" cap="none" spc="0" dirty="0">
                          <a:solidFill>
                            <a:schemeClr val="tx1"/>
                          </a:solidFill>
                          <a:latin typeface="Helvetica" panose="020B0604020202020204" pitchFamily="34" charset="0"/>
                          <a:cs typeface="Helvetica" panose="020B0604020202020204" pitchFamily="34" charset="0"/>
                        </a:rPr>
                        <a:t>1,875,000</a:t>
                      </a:r>
                      <a:r>
                        <a:rPr lang="en-US" sz="1700" cap="none" spc="0" baseline="0" dirty="0">
                          <a:solidFill>
                            <a:schemeClr val="tx1"/>
                          </a:solidFill>
                          <a:latin typeface="Helvetica" panose="020B0604020202020204" pitchFamily="34" charset="0"/>
                          <a:cs typeface="Helvetica" panose="020B0604020202020204" pitchFamily="34" charset="0"/>
                        </a:rPr>
                        <a:t>  (17.6%)</a:t>
                      </a:r>
                      <a:endParaRPr lang="en-US" sz="1700" cap="none" spc="0" dirty="0">
                        <a:solidFill>
                          <a:schemeClr val="tx1"/>
                        </a:solidFill>
                        <a:latin typeface="Helvetica" panose="020B0604020202020204" pitchFamily="34" charset="0"/>
                        <a:cs typeface="Helvetica" panose="020B0604020202020204" pitchFamily="34" charset="0"/>
                      </a:endParaRPr>
                    </a:p>
                  </a:txBody>
                  <a:tcPr marL="0" marR="127061" marT="63531" marB="63531">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693195071"/>
                  </a:ext>
                </a:extLst>
              </a:tr>
            </a:tbl>
          </a:graphicData>
        </a:graphic>
      </p:graphicFrame>
    </p:spTree>
    <p:extLst>
      <p:ext uri="{BB962C8B-B14F-4D97-AF65-F5344CB8AC3E}">
        <p14:creationId xmlns:p14="http://schemas.microsoft.com/office/powerpoint/2010/main" val="3223243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A28AC4B-805D-4091-A648-61572081C7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9373A6F-2E1F-4613-8E1D-D68057D29F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1255" y="702156"/>
            <a:ext cx="3409783" cy="1013800"/>
          </a:xfrm>
        </p:spPr>
        <p:txBody>
          <a:bodyPr>
            <a:normAutofit/>
          </a:bodyPr>
          <a:lstStyle/>
          <a:p>
            <a:pPr>
              <a:lnSpc>
                <a:spcPct val="90000"/>
              </a:lnSpc>
            </a:pPr>
            <a:r>
              <a:rPr lang="en-US" sz="2200" dirty="0"/>
              <a:t>Immigrants in the US breakdown by race </a:t>
            </a:r>
          </a:p>
        </p:txBody>
      </p:sp>
      <p:sp>
        <p:nvSpPr>
          <p:cNvPr id="20" name="Rectangle 19">
            <a:extLst>
              <a:ext uri="{FF2B5EF4-FFF2-40B4-BE49-F238E27FC236}">
                <a16:creationId xmlns:a16="http://schemas.microsoft.com/office/drawing/2014/main" id="{A6D733BE-061E-4600-B6A3-62A68EF2C6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01255" y="1964168"/>
            <a:ext cx="3409782" cy="4036582"/>
          </a:xfrm>
        </p:spPr>
        <p:txBody>
          <a:bodyPr>
            <a:normAutofit/>
          </a:bodyPr>
          <a:lstStyle/>
          <a:p>
            <a:r>
              <a:rPr lang="en-US" dirty="0">
                <a:solidFill>
                  <a:schemeClr val="bg1"/>
                </a:solidFill>
              </a:rPr>
              <a:t>The population of immigrants in the US is very diverse, just about every country in the world is represented among U.S. immigrants.</a:t>
            </a:r>
          </a:p>
        </p:txBody>
      </p:sp>
      <p:graphicFrame>
        <p:nvGraphicFramePr>
          <p:cNvPr id="6" name="Table 5">
            <a:extLst>
              <a:ext uri="{FF2B5EF4-FFF2-40B4-BE49-F238E27FC236}">
                <a16:creationId xmlns:a16="http://schemas.microsoft.com/office/drawing/2014/main" id="{85A390EB-1100-0242-9341-00C553685F0C}"/>
              </a:ext>
            </a:extLst>
          </p:cNvPr>
          <p:cNvGraphicFramePr>
            <a:graphicFrameLocks noGrp="1"/>
          </p:cNvGraphicFramePr>
          <p:nvPr>
            <p:extLst>
              <p:ext uri="{D42A27DB-BD31-4B8C-83A1-F6EECF244321}">
                <p14:modId xmlns:p14="http://schemas.microsoft.com/office/powerpoint/2010/main" val="2914023217"/>
              </p:ext>
            </p:extLst>
          </p:nvPr>
        </p:nvGraphicFramePr>
        <p:xfrm>
          <a:off x="4465320" y="1310640"/>
          <a:ext cx="7284304" cy="4690111"/>
        </p:xfrm>
        <a:graphic>
          <a:graphicData uri="http://schemas.openxmlformats.org/drawingml/2006/table">
            <a:tbl>
              <a:tblPr firstRow="1" bandRow="1">
                <a:tableStyleId>{5C22544A-7EE6-4342-B048-85BDC9FD1C3A}</a:tableStyleId>
              </a:tblPr>
              <a:tblGrid>
                <a:gridCol w="3069922">
                  <a:extLst>
                    <a:ext uri="{9D8B030D-6E8A-4147-A177-3AD203B41FA5}">
                      <a16:colId xmlns:a16="http://schemas.microsoft.com/office/drawing/2014/main" val="1161539118"/>
                    </a:ext>
                  </a:extLst>
                </a:gridCol>
                <a:gridCol w="2136804">
                  <a:extLst>
                    <a:ext uri="{9D8B030D-6E8A-4147-A177-3AD203B41FA5}">
                      <a16:colId xmlns:a16="http://schemas.microsoft.com/office/drawing/2014/main" val="1500147069"/>
                    </a:ext>
                  </a:extLst>
                </a:gridCol>
                <a:gridCol w="2077578">
                  <a:extLst>
                    <a:ext uri="{9D8B030D-6E8A-4147-A177-3AD203B41FA5}">
                      <a16:colId xmlns:a16="http://schemas.microsoft.com/office/drawing/2014/main" val="2719935631"/>
                    </a:ext>
                  </a:extLst>
                </a:gridCol>
              </a:tblGrid>
              <a:tr h="389368">
                <a:tc>
                  <a:txBody>
                    <a:bodyPr/>
                    <a:lstStyle/>
                    <a:p>
                      <a:endParaRPr lang="en-US" sz="1400">
                        <a:latin typeface="Helvetica" panose="020B0604020202020204" pitchFamily="34" charset="0"/>
                        <a:cs typeface="Helvetica" panose="020B0604020202020204" pitchFamily="34" charset="0"/>
                      </a:endParaRPr>
                    </a:p>
                  </a:txBody>
                  <a:tcPr marL="72987" marR="72987" marT="36494" marB="36494"/>
                </a:tc>
                <a:tc>
                  <a:txBody>
                    <a:bodyPr/>
                    <a:lstStyle/>
                    <a:p>
                      <a:r>
                        <a:rPr lang="en-US" sz="1400"/>
                        <a:t>US</a:t>
                      </a:r>
                      <a:endParaRPr lang="en-US" sz="1400">
                        <a:latin typeface="Helvetica" panose="020B0604020202020204" pitchFamily="34" charset="0"/>
                        <a:cs typeface="Helvetica" panose="020B0604020202020204" pitchFamily="34" charset="0"/>
                      </a:endParaRPr>
                    </a:p>
                  </a:txBody>
                  <a:tcPr marL="72987" marR="72987" marT="36494" marB="36494"/>
                </a:tc>
                <a:tc>
                  <a:txBody>
                    <a:bodyPr/>
                    <a:lstStyle/>
                    <a:p>
                      <a:r>
                        <a:rPr lang="en-US" sz="1400"/>
                        <a:t>California</a:t>
                      </a:r>
                      <a:endParaRPr lang="en-US" sz="1400">
                        <a:latin typeface="Helvetica" panose="020B0604020202020204" pitchFamily="34" charset="0"/>
                        <a:cs typeface="Helvetica" panose="020B0604020202020204" pitchFamily="34" charset="0"/>
                      </a:endParaRPr>
                    </a:p>
                  </a:txBody>
                  <a:tcPr marL="72987" marR="72987" marT="36494" marB="36494"/>
                </a:tc>
                <a:extLst>
                  <a:ext uri="{0D108BD9-81ED-4DB2-BD59-A6C34878D82A}">
                    <a16:rowId xmlns:a16="http://schemas.microsoft.com/office/drawing/2014/main" val="2397220012"/>
                  </a:ext>
                </a:extLst>
              </a:tr>
              <a:tr h="389368">
                <a:tc>
                  <a:txBody>
                    <a:bodyPr/>
                    <a:lstStyle/>
                    <a:p>
                      <a:r>
                        <a:rPr lang="en-US" sz="1400"/>
                        <a:t>Immigrant Population</a:t>
                      </a:r>
                      <a:endParaRPr lang="en-US" sz="1400">
                        <a:latin typeface="Helvetica" panose="020B0604020202020204" pitchFamily="34" charset="0"/>
                        <a:cs typeface="Helvetica" panose="020B0604020202020204" pitchFamily="34" charset="0"/>
                      </a:endParaRPr>
                    </a:p>
                  </a:txBody>
                  <a:tcPr marL="72987" marR="72987" marT="36494" marB="36494"/>
                </a:tc>
                <a:tc>
                  <a:txBody>
                    <a:bodyPr/>
                    <a:lstStyle/>
                    <a:p>
                      <a:pPr algn="r"/>
                      <a:r>
                        <a:rPr lang="en-US" sz="1400" b="0" kern="1200">
                          <a:solidFill>
                            <a:schemeClr val="dk1"/>
                          </a:solidFill>
                          <a:effectLst/>
                        </a:rPr>
                        <a:t>44,525,855</a:t>
                      </a:r>
                      <a:endParaRPr lang="en-US" sz="1400">
                        <a:latin typeface="Helvetica" panose="020B0604020202020204" pitchFamily="34" charset="0"/>
                        <a:cs typeface="Helvetica" panose="020B0604020202020204" pitchFamily="34" charset="0"/>
                      </a:endParaRPr>
                    </a:p>
                  </a:txBody>
                  <a:tcPr marL="72987" marR="72987" marT="36494" marB="36494"/>
                </a:tc>
                <a:tc>
                  <a:txBody>
                    <a:bodyPr/>
                    <a:lstStyle/>
                    <a:p>
                      <a:pPr marL="0" algn="r" defTabSz="914400" rtl="0" eaLnBrk="1" latinLnBrk="0" hangingPunct="1"/>
                      <a:r>
                        <a:rPr lang="en-US" sz="1400" b="0" kern="1200">
                          <a:solidFill>
                            <a:schemeClr val="dk1"/>
                          </a:solidFill>
                          <a:effectLst/>
                        </a:rPr>
                        <a:t>10,653,414</a:t>
                      </a:r>
                      <a:endParaRPr lang="en-US" sz="1400" b="0" i="0" kern="1200">
                        <a:solidFill>
                          <a:schemeClr val="dk1"/>
                        </a:solidFill>
                        <a:effectLst/>
                        <a:latin typeface="Helvetica" panose="020B0604020202020204" pitchFamily="34" charset="0"/>
                        <a:ea typeface="+mn-ea"/>
                        <a:cs typeface="Helvetica" panose="020B0604020202020204" pitchFamily="34" charset="0"/>
                      </a:endParaRPr>
                    </a:p>
                  </a:txBody>
                  <a:tcPr marL="38014" marR="38014" marT="7603" marB="7603" anchor="ctr"/>
                </a:tc>
                <a:extLst>
                  <a:ext uri="{0D108BD9-81ED-4DB2-BD59-A6C34878D82A}">
                    <a16:rowId xmlns:a16="http://schemas.microsoft.com/office/drawing/2014/main" val="380368399"/>
                  </a:ext>
                </a:extLst>
              </a:tr>
              <a:tr h="389368">
                <a:tc>
                  <a:txBody>
                    <a:bodyPr/>
                    <a:lstStyle/>
                    <a:p>
                      <a:r>
                        <a:rPr lang="en-US" sz="1400"/>
                        <a:t>Of One Race</a:t>
                      </a:r>
                      <a:endParaRPr lang="en-US" sz="1400" b="1">
                        <a:latin typeface="Helvetica" panose="020B0604020202020204" pitchFamily="34" charset="0"/>
                        <a:cs typeface="Helvetica" panose="020B0604020202020204" pitchFamily="34" charset="0"/>
                      </a:endParaRPr>
                    </a:p>
                  </a:txBody>
                  <a:tcPr marL="72987" marR="72987" marT="36494" marB="36494"/>
                </a:tc>
                <a:tc>
                  <a:txBody>
                    <a:bodyPr/>
                    <a:lstStyle/>
                    <a:p>
                      <a:pPr algn="r"/>
                      <a:r>
                        <a:rPr lang="en-US" sz="1400"/>
                        <a:t>97.8%</a:t>
                      </a:r>
                      <a:endParaRPr lang="en-US" sz="1400">
                        <a:latin typeface="Helvetica" panose="020B0604020202020204" pitchFamily="34" charset="0"/>
                        <a:cs typeface="Helvetica" panose="020B0604020202020204" pitchFamily="34" charset="0"/>
                      </a:endParaRPr>
                    </a:p>
                  </a:txBody>
                  <a:tcPr marL="72987" marR="72987" marT="36494" marB="36494"/>
                </a:tc>
                <a:tc>
                  <a:txBody>
                    <a:bodyPr/>
                    <a:lstStyle/>
                    <a:p>
                      <a:pPr algn="r"/>
                      <a:r>
                        <a:rPr lang="en-US" sz="1400"/>
                        <a:t>98.0%</a:t>
                      </a:r>
                      <a:endParaRPr lang="en-US" sz="1400">
                        <a:latin typeface="Helvetica" panose="020B0604020202020204" pitchFamily="34" charset="0"/>
                        <a:cs typeface="Helvetica" panose="020B0604020202020204" pitchFamily="34" charset="0"/>
                      </a:endParaRPr>
                    </a:p>
                  </a:txBody>
                  <a:tcPr marL="72987" marR="72987" marT="36494" marB="36494"/>
                </a:tc>
                <a:extLst>
                  <a:ext uri="{0D108BD9-81ED-4DB2-BD59-A6C34878D82A}">
                    <a16:rowId xmlns:a16="http://schemas.microsoft.com/office/drawing/2014/main" val="2818530160"/>
                  </a:ext>
                </a:extLst>
              </a:tr>
              <a:tr h="389368">
                <a:tc>
                  <a:txBody>
                    <a:bodyPr/>
                    <a:lstStyle/>
                    <a:p>
                      <a:pPr algn="l"/>
                      <a:r>
                        <a:rPr lang="en-US" sz="1400" baseline="0"/>
                        <a:t>        </a:t>
                      </a:r>
                      <a:r>
                        <a:rPr lang="en-US" sz="1400"/>
                        <a:t>White</a:t>
                      </a:r>
                      <a:endParaRPr lang="en-US" sz="1400">
                        <a:latin typeface="Helvetica" panose="020B0604020202020204" pitchFamily="34" charset="0"/>
                        <a:cs typeface="Helvetica" panose="020B0604020202020204" pitchFamily="34" charset="0"/>
                      </a:endParaRPr>
                    </a:p>
                  </a:txBody>
                  <a:tcPr marL="72987" marR="72987" marT="36494" marB="36494"/>
                </a:tc>
                <a:tc>
                  <a:txBody>
                    <a:bodyPr/>
                    <a:lstStyle/>
                    <a:p>
                      <a:pPr algn="r"/>
                      <a:r>
                        <a:rPr lang="en-US" sz="1400"/>
                        <a:t>20,259,264  (45.5%)</a:t>
                      </a:r>
                      <a:endParaRPr lang="en-US" sz="1400">
                        <a:latin typeface="Helvetica" panose="020B0604020202020204" pitchFamily="34" charset="0"/>
                        <a:cs typeface="Helvetica" panose="020B0604020202020204" pitchFamily="34" charset="0"/>
                      </a:endParaRPr>
                    </a:p>
                  </a:txBody>
                  <a:tcPr marL="72987" marR="72987" marT="36494" marB="36494"/>
                </a:tc>
                <a:tc>
                  <a:txBody>
                    <a:bodyPr/>
                    <a:lstStyle/>
                    <a:p>
                      <a:pPr algn="r"/>
                      <a:r>
                        <a:rPr lang="en-US" sz="1400"/>
                        <a:t>4,154,831  (39.0%)</a:t>
                      </a:r>
                      <a:endParaRPr lang="en-US" sz="1400">
                        <a:latin typeface="Helvetica" panose="020B0604020202020204" pitchFamily="34" charset="0"/>
                        <a:cs typeface="Helvetica" panose="020B0604020202020204" pitchFamily="34" charset="0"/>
                      </a:endParaRPr>
                    </a:p>
                  </a:txBody>
                  <a:tcPr marL="72987" marR="72987" marT="36494" marB="36494"/>
                </a:tc>
                <a:extLst>
                  <a:ext uri="{0D108BD9-81ED-4DB2-BD59-A6C34878D82A}">
                    <a16:rowId xmlns:a16="http://schemas.microsoft.com/office/drawing/2014/main" val="697566183"/>
                  </a:ext>
                </a:extLst>
              </a:tr>
              <a:tr h="389368">
                <a:tc>
                  <a:txBody>
                    <a:bodyPr/>
                    <a:lstStyle/>
                    <a:p>
                      <a:r>
                        <a:rPr lang="en-US" sz="1400" baseline="0"/>
                        <a:t>        </a:t>
                      </a:r>
                      <a:r>
                        <a:rPr lang="en-US" sz="1400"/>
                        <a:t>Black or</a:t>
                      </a:r>
                      <a:r>
                        <a:rPr lang="en-US" sz="1400" baseline="0"/>
                        <a:t> African American</a:t>
                      </a:r>
                      <a:endParaRPr lang="en-US" sz="1400">
                        <a:latin typeface="Helvetica" panose="020B0604020202020204" pitchFamily="34" charset="0"/>
                        <a:cs typeface="Helvetica" panose="020B0604020202020204" pitchFamily="34" charset="0"/>
                      </a:endParaRPr>
                    </a:p>
                  </a:txBody>
                  <a:tcPr marL="72987" marR="72987" marT="36494" marB="36494"/>
                </a:tc>
                <a:tc>
                  <a:txBody>
                    <a:bodyPr/>
                    <a:lstStyle/>
                    <a:p>
                      <a:pPr algn="r"/>
                      <a:r>
                        <a:rPr lang="en-US" sz="1400"/>
                        <a:t>4,140,904</a:t>
                      </a:r>
                      <a:r>
                        <a:rPr lang="en-US" sz="1400" baseline="0"/>
                        <a:t>  (9.30%)</a:t>
                      </a:r>
                      <a:endParaRPr lang="en-US" sz="1400">
                        <a:latin typeface="Helvetica" panose="020B0604020202020204" pitchFamily="34" charset="0"/>
                        <a:cs typeface="Helvetica" panose="020B0604020202020204" pitchFamily="34" charset="0"/>
                      </a:endParaRPr>
                    </a:p>
                  </a:txBody>
                  <a:tcPr marL="72987" marR="72987" marT="36494" marB="36494"/>
                </a:tc>
                <a:tc>
                  <a:txBody>
                    <a:bodyPr/>
                    <a:lstStyle/>
                    <a:p>
                      <a:pPr algn="r"/>
                      <a:r>
                        <a:rPr lang="en-US" sz="1400"/>
                        <a:t> 170,454  (1.60%)</a:t>
                      </a:r>
                      <a:endParaRPr lang="en-US" sz="1400">
                        <a:latin typeface="Helvetica" panose="020B0604020202020204" pitchFamily="34" charset="0"/>
                        <a:cs typeface="Helvetica" panose="020B0604020202020204" pitchFamily="34" charset="0"/>
                      </a:endParaRPr>
                    </a:p>
                  </a:txBody>
                  <a:tcPr marL="72987" marR="72987" marT="36494" marB="36494"/>
                </a:tc>
                <a:extLst>
                  <a:ext uri="{0D108BD9-81ED-4DB2-BD59-A6C34878D82A}">
                    <a16:rowId xmlns:a16="http://schemas.microsoft.com/office/drawing/2014/main" val="2963384688"/>
                  </a:ext>
                </a:extLst>
              </a:tr>
              <a:tr h="654845">
                <a:tc>
                  <a:txBody>
                    <a:bodyPr/>
                    <a:lstStyle/>
                    <a:p>
                      <a:r>
                        <a:rPr lang="en-US" sz="1400" baseline="0"/>
                        <a:t>        </a:t>
                      </a:r>
                      <a:r>
                        <a:rPr lang="en-US" sz="1400"/>
                        <a:t>American</a:t>
                      </a:r>
                      <a:r>
                        <a:rPr lang="en-US" sz="1400" baseline="0"/>
                        <a:t> Indian and</a:t>
                      </a:r>
                    </a:p>
                    <a:p>
                      <a:r>
                        <a:rPr lang="en-US" sz="1400" baseline="0"/>
                        <a:t>        Alaskan Native</a:t>
                      </a:r>
                      <a:endParaRPr lang="en-US" sz="1400">
                        <a:latin typeface="Helvetica" panose="020B0604020202020204" pitchFamily="34" charset="0"/>
                        <a:cs typeface="Helvetica" panose="020B0604020202020204" pitchFamily="34" charset="0"/>
                      </a:endParaRPr>
                    </a:p>
                  </a:txBody>
                  <a:tcPr marL="72987" marR="72987" marT="36494" marB="36494"/>
                </a:tc>
                <a:tc>
                  <a:txBody>
                    <a:bodyPr/>
                    <a:lstStyle/>
                    <a:p>
                      <a:pPr algn="r"/>
                      <a:r>
                        <a:rPr lang="en-US" sz="1400"/>
                        <a:t>178,103 (0.40%)</a:t>
                      </a:r>
                      <a:endParaRPr lang="en-US" sz="1400">
                        <a:latin typeface="Helvetica" panose="020B0604020202020204" pitchFamily="34" charset="0"/>
                        <a:cs typeface="Helvetica" panose="020B0604020202020204" pitchFamily="34" charset="0"/>
                      </a:endParaRPr>
                    </a:p>
                  </a:txBody>
                  <a:tcPr marL="72987" marR="72987" marT="36494" marB="36494"/>
                </a:tc>
                <a:tc>
                  <a:txBody>
                    <a:bodyPr/>
                    <a:lstStyle/>
                    <a:p>
                      <a:pPr algn="r"/>
                      <a:r>
                        <a:rPr lang="en-US" sz="1400" baseline="0"/>
                        <a:t>42,613  (0.40%)</a:t>
                      </a:r>
                      <a:endParaRPr lang="en-US" sz="1400">
                        <a:latin typeface="Helvetica" panose="020B0604020202020204" pitchFamily="34" charset="0"/>
                        <a:cs typeface="Helvetica" panose="020B0604020202020204" pitchFamily="34" charset="0"/>
                      </a:endParaRPr>
                    </a:p>
                  </a:txBody>
                  <a:tcPr marL="72987" marR="72987" marT="36494" marB="36494"/>
                </a:tc>
                <a:extLst>
                  <a:ext uri="{0D108BD9-81ED-4DB2-BD59-A6C34878D82A}">
                    <a16:rowId xmlns:a16="http://schemas.microsoft.com/office/drawing/2014/main" val="1278255820"/>
                  </a:ext>
                </a:extLst>
              </a:tr>
              <a:tr h="389368">
                <a:tc>
                  <a:txBody>
                    <a:bodyPr/>
                    <a:lstStyle/>
                    <a:p>
                      <a:r>
                        <a:rPr lang="en-US" sz="1400" baseline="0"/>
                        <a:t>        </a:t>
                      </a:r>
                      <a:r>
                        <a:rPr lang="en-US" sz="1400"/>
                        <a:t>Asian</a:t>
                      </a:r>
                      <a:endParaRPr lang="en-US" sz="1400">
                        <a:latin typeface="Helvetica" panose="020B0604020202020204" pitchFamily="34" charset="0"/>
                        <a:cs typeface="Helvetica" panose="020B0604020202020204" pitchFamily="34" charset="0"/>
                      </a:endParaRPr>
                    </a:p>
                  </a:txBody>
                  <a:tcPr marL="72987" marR="72987" marT="36494" marB="36494"/>
                </a:tc>
                <a:tc>
                  <a:txBody>
                    <a:bodyPr/>
                    <a:lstStyle/>
                    <a:p>
                      <a:pPr algn="r"/>
                      <a:r>
                        <a:rPr lang="en-US" sz="1400"/>
                        <a:t>12,066,506  (27.1%)</a:t>
                      </a:r>
                      <a:endParaRPr lang="en-US" sz="1400">
                        <a:latin typeface="Helvetica" panose="020B0604020202020204" pitchFamily="34" charset="0"/>
                        <a:cs typeface="Helvetica" panose="020B0604020202020204" pitchFamily="34" charset="0"/>
                      </a:endParaRPr>
                    </a:p>
                  </a:txBody>
                  <a:tcPr marL="72987" marR="72987" marT="36494" marB="36494"/>
                </a:tc>
                <a:tc>
                  <a:txBody>
                    <a:bodyPr/>
                    <a:lstStyle/>
                    <a:p>
                      <a:pPr algn="r"/>
                      <a:r>
                        <a:rPr lang="en-US" sz="1400"/>
                        <a:t>3,664,774  (34.4%)</a:t>
                      </a:r>
                      <a:endParaRPr lang="en-US" sz="1400">
                        <a:latin typeface="Helvetica" panose="020B0604020202020204" pitchFamily="34" charset="0"/>
                        <a:cs typeface="Helvetica" panose="020B0604020202020204" pitchFamily="34" charset="0"/>
                      </a:endParaRPr>
                    </a:p>
                  </a:txBody>
                  <a:tcPr marL="72987" marR="72987" marT="36494" marB="36494"/>
                </a:tc>
                <a:extLst>
                  <a:ext uri="{0D108BD9-81ED-4DB2-BD59-A6C34878D82A}">
                    <a16:rowId xmlns:a16="http://schemas.microsoft.com/office/drawing/2014/main" val="3508201549"/>
                  </a:ext>
                </a:extLst>
              </a:tr>
              <a:tr h="654845">
                <a:tc>
                  <a:txBody>
                    <a:bodyPr/>
                    <a:lstStyle/>
                    <a:p>
                      <a:r>
                        <a:rPr lang="en-US" sz="1400" baseline="0"/>
                        <a:t>        </a:t>
                      </a:r>
                      <a:r>
                        <a:rPr lang="en-US" sz="1400"/>
                        <a:t>Native</a:t>
                      </a:r>
                      <a:r>
                        <a:rPr lang="en-US" sz="1400" baseline="0"/>
                        <a:t> Hawaiian and</a:t>
                      </a:r>
                    </a:p>
                    <a:p>
                      <a:r>
                        <a:rPr lang="en-US" sz="1400" baseline="0"/>
                        <a:t>        Other Pacific Islander</a:t>
                      </a:r>
                      <a:endParaRPr lang="en-US" sz="1400">
                        <a:latin typeface="Helvetica" panose="020B0604020202020204" pitchFamily="34" charset="0"/>
                        <a:cs typeface="Helvetica" panose="020B0604020202020204" pitchFamily="34" charset="0"/>
                      </a:endParaRPr>
                    </a:p>
                  </a:txBody>
                  <a:tcPr marL="72987" marR="72987" marT="36494" marB="36494"/>
                </a:tc>
                <a:tc>
                  <a:txBody>
                    <a:bodyPr/>
                    <a:lstStyle/>
                    <a:p>
                      <a:pPr algn="r"/>
                      <a:r>
                        <a:rPr lang="en-US" sz="1400"/>
                        <a:t>133,577</a:t>
                      </a:r>
                      <a:r>
                        <a:rPr lang="en-US" sz="1400" baseline="0"/>
                        <a:t>  (0.30%)</a:t>
                      </a:r>
                      <a:endParaRPr lang="en-US" sz="1400">
                        <a:latin typeface="Helvetica" panose="020B0604020202020204" pitchFamily="34" charset="0"/>
                        <a:cs typeface="Helvetica" panose="020B0604020202020204" pitchFamily="34" charset="0"/>
                      </a:endParaRPr>
                    </a:p>
                  </a:txBody>
                  <a:tcPr marL="72987" marR="72987" marT="36494" marB="36494"/>
                </a:tc>
                <a:tc>
                  <a:txBody>
                    <a:bodyPr/>
                    <a:lstStyle/>
                    <a:p>
                      <a:pPr algn="r"/>
                      <a:r>
                        <a:rPr lang="en-US" sz="1400" baseline="0"/>
                        <a:t>42,613  (0.40%)</a:t>
                      </a:r>
                      <a:endParaRPr lang="en-US" sz="1400">
                        <a:latin typeface="Helvetica" panose="020B0604020202020204" pitchFamily="34" charset="0"/>
                        <a:cs typeface="Helvetica" panose="020B0604020202020204" pitchFamily="34" charset="0"/>
                      </a:endParaRPr>
                    </a:p>
                  </a:txBody>
                  <a:tcPr marL="72987" marR="72987" marT="36494" marB="36494"/>
                </a:tc>
                <a:extLst>
                  <a:ext uri="{0D108BD9-81ED-4DB2-BD59-A6C34878D82A}">
                    <a16:rowId xmlns:a16="http://schemas.microsoft.com/office/drawing/2014/main" val="1693195071"/>
                  </a:ext>
                </a:extLst>
              </a:tr>
              <a:tr h="389368">
                <a:tc>
                  <a:txBody>
                    <a:bodyPr/>
                    <a:lstStyle/>
                    <a:p>
                      <a:r>
                        <a:rPr lang="en-US" sz="1400" baseline="0"/>
                        <a:t>        </a:t>
                      </a:r>
                      <a:r>
                        <a:rPr lang="en-US" sz="1400"/>
                        <a:t>Some</a:t>
                      </a:r>
                      <a:r>
                        <a:rPr lang="en-US" sz="1400" baseline="0"/>
                        <a:t> Other Race</a:t>
                      </a:r>
                      <a:endParaRPr lang="en-US" sz="1400">
                        <a:latin typeface="Helvetica" panose="020B0604020202020204" pitchFamily="34" charset="0"/>
                        <a:cs typeface="Helvetica" panose="020B0604020202020204" pitchFamily="34" charset="0"/>
                      </a:endParaRPr>
                    </a:p>
                  </a:txBody>
                  <a:tcPr marL="72987" marR="72987" marT="36494" marB="36494"/>
                </a:tc>
                <a:tc>
                  <a:txBody>
                    <a:bodyPr/>
                    <a:lstStyle/>
                    <a:p>
                      <a:pPr algn="r"/>
                      <a:r>
                        <a:rPr lang="en-US" sz="1400"/>
                        <a:t>6,767,929  (15.2%)</a:t>
                      </a:r>
                      <a:endParaRPr lang="en-US" sz="1400">
                        <a:latin typeface="Helvetica" panose="020B0604020202020204" pitchFamily="34" charset="0"/>
                        <a:cs typeface="Helvetica" panose="020B0604020202020204" pitchFamily="34" charset="0"/>
                      </a:endParaRPr>
                    </a:p>
                  </a:txBody>
                  <a:tcPr marL="72987" marR="72987" marT="36494" marB="36494"/>
                </a:tc>
                <a:tc>
                  <a:txBody>
                    <a:bodyPr/>
                    <a:lstStyle/>
                    <a:p>
                      <a:pPr algn="r"/>
                      <a:r>
                        <a:rPr lang="en-US" sz="1400" baseline="0"/>
                        <a:t>2,354,404  (22.1%)</a:t>
                      </a:r>
                      <a:endParaRPr lang="en-US" sz="1400">
                        <a:latin typeface="Helvetica" panose="020B0604020202020204" pitchFamily="34" charset="0"/>
                        <a:cs typeface="Helvetica" panose="020B0604020202020204" pitchFamily="34" charset="0"/>
                      </a:endParaRPr>
                    </a:p>
                  </a:txBody>
                  <a:tcPr marL="72987" marR="72987" marT="36494" marB="36494"/>
                </a:tc>
                <a:extLst>
                  <a:ext uri="{0D108BD9-81ED-4DB2-BD59-A6C34878D82A}">
                    <a16:rowId xmlns:a16="http://schemas.microsoft.com/office/drawing/2014/main" val="121046932"/>
                  </a:ext>
                </a:extLst>
              </a:tr>
              <a:tr h="654845">
                <a:tc>
                  <a:txBody>
                    <a:bodyPr/>
                    <a:lstStyle/>
                    <a:p>
                      <a:r>
                        <a:rPr lang="en-US" sz="1400"/>
                        <a:t>Hispanic or Latino Origin </a:t>
                      </a:r>
                    </a:p>
                    <a:p>
                      <a:r>
                        <a:rPr lang="en-US" sz="1400"/>
                        <a:t>(of any race)</a:t>
                      </a:r>
                      <a:endParaRPr lang="en-US" sz="1400">
                        <a:latin typeface="Helvetica" panose="020B0604020202020204" pitchFamily="34" charset="0"/>
                        <a:cs typeface="Helvetica" panose="020B0604020202020204" pitchFamily="34" charset="0"/>
                      </a:endParaRPr>
                    </a:p>
                  </a:txBody>
                  <a:tcPr marL="72987" marR="72987" marT="36494" marB="36494"/>
                </a:tc>
                <a:tc>
                  <a:txBody>
                    <a:bodyPr/>
                    <a:lstStyle/>
                    <a:p>
                      <a:pPr algn="r"/>
                      <a:r>
                        <a:rPr lang="en-US" sz="1400" dirty="0"/>
                        <a:t>19,724,953  (44.3%)</a:t>
                      </a:r>
                      <a:endParaRPr lang="en-US" sz="1400" dirty="0">
                        <a:latin typeface="Helvetica" panose="020B0604020202020204" pitchFamily="34" charset="0"/>
                        <a:cs typeface="Helvetica" panose="020B0604020202020204" pitchFamily="34" charset="0"/>
                      </a:endParaRPr>
                    </a:p>
                  </a:txBody>
                  <a:tcPr marL="72987" marR="72987" marT="36494" marB="36494"/>
                </a:tc>
                <a:tc>
                  <a:txBody>
                    <a:bodyPr/>
                    <a:lstStyle/>
                    <a:p>
                      <a:pPr algn="r"/>
                      <a:r>
                        <a:rPr lang="en-US" sz="1400" dirty="0"/>
                        <a:t>5,220,172  (49.0%)</a:t>
                      </a:r>
                      <a:endParaRPr lang="en-US" sz="1400" dirty="0">
                        <a:latin typeface="Helvetica" panose="020B0604020202020204" pitchFamily="34" charset="0"/>
                        <a:cs typeface="Helvetica" panose="020B0604020202020204" pitchFamily="34" charset="0"/>
                      </a:endParaRPr>
                    </a:p>
                  </a:txBody>
                  <a:tcPr marL="72987" marR="72987" marT="36494" marB="36494"/>
                </a:tc>
                <a:extLst>
                  <a:ext uri="{0D108BD9-81ED-4DB2-BD59-A6C34878D82A}">
                    <a16:rowId xmlns:a16="http://schemas.microsoft.com/office/drawing/2014/main" val="607948676"/>
                  </a:ext>
                </a:extLst>
              </a:tr>
            </a:tbl>
          </a:graphicData>
        </a:graphic>
      </p:graphicFrame>
    </p:spTree>
    <p:extLst>
      <p:ext uri="{BB962C8B-B14F-4D97-AF65-F5344CB8AC3E}">
        <p14:creationId xmlns:p14="http://schemas.microsoft.com/office/powerpoint/2010/main" val="221077453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1978</Words>
  <Application>Microsoft Office PowerPoint</Application>
  <PresentationFormat>Widescreen</PresentationFormat>
  <Paragraphs>180</Paragraphs>
  <Slides>31</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Gill Sans MT</vt:lpstr>
      <vt:lpstr>Helvetica</vt:lpstr>
      <vt:lpstr>Wingdings 2</vt:lpstr>
      <vt:lpstr>Dividend</vt:lpstr>
      <vt:lpstr>Immigrant Health &amp; Healthcare</vt:lpstr>
      <vt:lpstr>Contents</vt:lpstr>
      <vt:lpstr>Immigrants in the US</vt:lpstr>
      <vt:lpstr>44, 825, 855</vt:lpstr>
      <vt:lpstr>Who immigrates to the US? </vt:lpstr>
      <vt:lpstr>Types of Immigrants in the US </vt:lpstr>
      <vt:lpstr>Immigrants in the US</vt:lpstr>
      <vt:lpstr>Immigrants in the US</vt:lpstr>
      <vt:lpstr>Immigrants in the US breakdown by race </vt:lpstr>
      <vt:lpstr>immigrants and health </vt:lpstr>
      <vt:lpstr>“Healthy Immigrant Effect”</vt:lpstr>
      <vt:lpstr>Issues with the “Healthy Immigrant effect” Literature </vt:lpstr>
      <vt:lpstr>Comorbidities in immigrants and impact of immigrating on health</vt:lpstr>
      <vt:lpstr>COVID-19</vt:lpstr>
      <vt:lpstr>“As of 2017, non-citizen U.S. residents, including undocumented individuals and legal permanent residents, make up 7% of the US population but approximately one quarter of the U.S. uninsured population […] In California, 39% of undocumented individuals lack a usual source of healthcare other than the Emergency Department.”           Samra et. al (2019)</vt:lpstr>
      <vt:lpstr>Role of Social Determinants of Health</vt:lpstr>
      <vt:lpstr>Social Determinants of health</vt:lpstr>
      <vt:lpstr>Immigration Status as a significant Social Determinant of health </vt:lpstr>
      <vt:lpstr>“When people in America are forced to live in fear because of their immigration status, their health and the health of our nation suffers.”  – Immigration, Healthcare and health, Robert Wood Johnson Foundation</vt:lpstr>
      <vt:lpstr>Economic Stability and food </vt:lpstr>
      <vt:lpstr>Lack of access to health insurance and care </vt:lpstr>
      <vt:lpstr>PowerPoint Presentation</vt:lpstr>
      <vt:lpstr>Lack of access to health insurance and care </vt:lpstr>
      <vt:lpstr>Barriers to Health Insurance and care</vt:lpstr>
      <vt:lpstr>Existing and proposed policy that can impact immigrant Health </vt:lpstr>
      <vt:lpstr>How policy impacts the health of immigrants</vt:lpstr>
      <vt:lpstr>Types of policy that impact immigrant health </vt:lpstr>
      <vt:lpstr>How do we address these issues </vt:lpstr>
      <vt:lpstr>Health4All</vt:lpstr>
      <vt:lpstr>Our work</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Disparities in healthcare access and health outcomes in Immigrants</dc:title>
  <dc:creator>Vazquez, Rosa</dc:creator>
  <cp:lastModifiedBy>Gloria Montiel Hernandez</cp:lastModifiedBy>
  <cp:revision>6</cp:revision>
  <dcterms:created xsi:type="dcterms:W3CDTF">2021-03-09T19:42:19Z</dcterms:created>
  <dcterms:modified xsi:type="dcterms:W3CDTF">2022-01-19T15:59:47Z</dcterms:modified>
</cp:coreProperties>
</file>