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1"/>
  </p:notesMasterIdLst>
  <p:sldIdLst>
    <p:sldId id="256" r:id="rId2"/>
    <p:sldId id="257" r:id="rId3"/>
    <p:sldId id="321" r:id="rId4"/>
    <p:sldId id="283" r:id="rId5"/>
    <p:sldId id="284" r:id="rId6"/>
    <p:sldId id="285" r:id="rId7"/>
    <p:sldId id="322" r:id="rId8"/>
    <p:sldId id="294" r:id="rId9"/>
    <p:sldId id="323" r:id="rId10"/>
    <p:sldId id="324" r:id="rId11"/>
    <p:sldId id="260" r:id="rId12"/>
    <p:sldId id="325" r:id="rId13"/>
    <p:sldId id="292" r:id="rId14"/>
    <p:sldId id="293" r:id="rId15"/>
    <p:sldId id="326" r:id="rId16"/>
    <p:sldId id="340" r:id="rId17"/>
    <p:sldId id="328" r:id="rId18"/>
    <p:sldId id="333" r:id="rId19"/>
    <p:sldId id="295" r:id="rId20"/>
    <p:sldId id="331" r:id="rId21"/>
    <p:sldId id="291" r:id="rId22"/>
    <p:sldId id="330" r:id="rId23"/>
    <p:sldId id="332" r:id="rId24"/>
    <p:sldId id="334" r:id="rId25"/>
    <p:sldId id="259" r:id="rId26"/>
    <p:sldId id="314" r:id="rId27"/>
    <p:sldId id="296" r:id="rId28"/>
    <p:sldId id="335" r:id="rId29"/>
    <p:sldId id="336" r:id="rId30"/>
    <p:sldId id="337" r:id="rId31"/>
    <p:sldId id="315" r:id="rId32"/>
    <p:sldId id="316" r:id="rId33"/>
    <p:sldId id="317" r:id="rId34"/>
    <p:sldId id="298" r:id="rId35"/>
    <p:sldId id="299" r:id="rId36"/>
    <p:sldId id="300" r:id="rId37"/>
    <p:sldId id="301" r:id="rId38"/>
    <p:sldId id="302" r:id="rId39"/>
    <p:sldId id="288" r:id="rId40"/>
    <p:sldId id="318" r:id="rId41"/>
    <p:sldId id="303" r:id="rId42"/>
    <p:sldId id="270" r:id="rId43"/>
    <p:sldId id="304" r:id="rId44"/>
    <p:sldId id="319" r:id="rId45"/>
    <p:sldId id="305" r:id="rId46"/>
    <p:sldId id="287" r:id="rId47"/>
    <p:sldId id="306" r:id="rId48"/>
    <p:sldId id="338" r:id="rId49"/>
    <p:sldId id="307" r:id="rId50"/>
    <p:sldId id="339" r:id="rId51"/>
    <p:sldId id="308" r:id="rId52"/>
    <p:sldId id="309" r:id="rId53"/>
    <p:sldId id="310" r:id="rId54"/>
    <p:sldId id="289" r:id="rId55"/>
    <p:sldId id="320" r:id="rId56"/>
    <p:sldId id="311" r:id="rId57"/>
    <p:sldId id="312" r:id="rId58"/>
    <p:sldId id="341" r:id="rId59"/>
    <p:sldId id="258" r:id="rId6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4A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F980ECC-0367-4851-8937-E5B9B04E66B2}" v="19" dt="2022-01-03T17:47:56.00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p:scale>
          <a:sx n="100" d="100"/>
          <a:sy n="100" d="100"/>
        </p:scale>
        <p:origin x="216" y="4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microsoft.com/office/2015/10/relationships/revisionInfo" Target="revisionInfo.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ung, Peter" userId="79479ea7-4c1a-4bad-bd2b-51cc06b44103" providerId="ADAL" clId="{1F980ECC-0367-4851-8937-E5B9B04E66B2}"/>
    <pc:docChg chg="custSel addSld delSld modSld">
      <pc:chgData name="Chung, Peter" userId="79479ea7-4c1a-4bad-bd2b-51cc06b44103" providerId="ADAL" clId="{1F980ECC-0367-4851-8937-E5B9B04E66B2}" dt="2022-01-03T17:49:26.135" v="3274"/>
      <pc:docMkLst>
        <pc:docMk/>
      </pc:docMkLst>
      <pc:sldChg chg="modSp mod">
        <pc:chgData name="Chung, Peter" userId="79479ea7-4c1a-4bad-bd2b-51cc06b44103" providerId="ADAL" clId="{1F980ECC-0367-4851-8937-E5B9B04E66B2}" dt="2021-12-29T18:07:25.156" v="0"/>
        <pc:sldMkLst>
          <pc:docMk/>
          <pc:sldMk cId="4259581901" sldId="256"/>
        </pc:sldMkLst>
        <pc:spChg chg="mod">
          <ac:chgData name="Chung, Peter" userId="79479ea7-4c1a-4bad-bd2b-51cc06b44103" providerId="ADAL" clId="{1F980ECC-0367-4851-8937-E5B9B04E66B2}" dt="2021-12-29T18:07:25.156" v="0"/>
          <ac:spMkLst>
            <pc:docMk/>
            <pc:sldMk cId="4259581901" sldId="256"/>
            <ac:spMk id="2" creationId="{00000000-0000-0000-0000-000000000000}"/>
          </ac:spMkLst>
        </pc:spChg>
      </pc:sldChg>
      <pc:sldChg chg="modSp add">
        <pc:chgData name="Chung, Peter" userId="79479ea7-4c1a-4bad-bd2b-51cc06b44103" providerId="ADAL" clId="{1F980ECC-0367-4851-8937-E5B9B04E66B2}" dt="2021-12-29T18:07:36.456" v="1"/>
        <pc:sldMkLst>
          <pc:docMk/>
          <pc:sldMk cId="4159860066" sldId="257"/>
        </pc:sldMkLst>
        <pc:spChg chg="mod">
          <ac:chgData name="Chung, Peter" userId="79479ea7-4c1a-4bad-bd2b-51cc06b44103" providerId="ADAL" clId="{1F980ECC-0367-4851-8937-E5B9B04E66B2}" dt="2021-12-29T18:07:36.456" v="1"/>
          <ac:spMkLst>
            <pc:docMk/>
            <pc:sldMk cId="4159860066" sldId="257"/>
            <ac:spMk id="4" creationId="{0FF2A47D-3D73-445E-BFDB-3251B7FD51D3}"/>
          </ac:spMkLst>
        </pc:spChg>
      </pc:sldChg>
      <pc:sldChg chg="modSp add mod">
        <pc:chgData name="Chung, Peter" userId="79479ea7-4c1a-4bad-bd2b-51cc06b44103" providerId="ADAL" clId="{1F980ECC-0367-4851-8937-E5B9B04E66B2}" dt="2022-01-03T17:47:12.500" v="3146" actId="14100"/>
        <pc:sldMkLst>
          <pc:docMk/>
          <pc:sldMk cId="2941228277" sldId="259"/>
        </pc:sldMkLst>
        <pc:spChg chg="mod">
          <ac:chgData name="Chung, Peter" userId="79479ea7-4c1a-4bad-bd2b-51cc06b44103" providerId="ADAL" clId="{1F980ECC-0367-4851-8937-E5B9B04E66B2}" dt="2022-01-03T17:47:12.500" v="3146" actId="14100"/>
          <ac:spMkLst>
            <pc:docMk/>
            <pc:sldMk cId="2941228277" sldId="259"/>
            <ac:spMk id="2" creationId="{00000000-0000-0000-0000-000000000000}"/>
          </ac:spMkLst>
        </pc:spChg>
      </pc:sldChg>
      <pc:sldChg chg="modSp add mod">
        <pc:chgData name="Chung, Peter" userId="79479ea7-4c1a-4bad-bd2b-51cc06b44103" providerId="ADAL" clId="{1F980ECC-0367-4851-8937-E5B9B04E66B2}" dt="2021-12-29T18:22:42.540" v="257" actId="20577"/>
        <pc:sldMkLst>
          <pc:docMk/>
          <pc:sldMk cId="3388229872" sldId="260"/>
        </pc:sldMkLst>
        <pc:spChg chg="mod">
          <ac:chgData name="Chung, Peter" userId="79479ea7-4c1a-4bad-bd2b-51cc06b44103" providerId="ADAL" clId="{1F980ECC-0367-4851-8937-E5B9B04E66B2}" dt="2021-12-29T18:22:42.540" v="257" actId="20577"/>
          <ac:spMkLst>
            <pc:docMk/>
            <pc:sldMk cId="3388229872" sldId="260"/>
            <ac:spMk id="3" creationId="{B8B0706F-24B5-4B44-86D2-64F8E389C392}"/>
          </ac:spMkLst>
        </pc:spChg>
        <pc:spChg chg="mod">
          <ac:chgData name="Chung, Peter" userId="79479ea7-4c1a-4bad-bd2b-51cc06b44103" providerId="ADAL" clId="{1F980ECC-0367-4851-8937-E5B9B04E66B2}" dt="2021-12-29T18:22:19.718" v="149" actId="20577"/>
          <ac:spMkLst>
            <pc:docMk/>
            <pc:sldMk cId="3388229872" sldId="260"/>
            <ac:spMk id="4" creationId="{A5C8ABD4-A18B-4C57-8A7D-31327AF8DB38}"/>
          </ac:spMkLst>
        </pc:spChg>
      </pc:sldChg>
      <pc:sldChg chg="del">
        <pc:chgData name="Chung, Peter" userId="79479ea7-4c1a-4bad-bd2b-51cc06b44103" providerId="ADAL" clId="{1F980ECC-0367-4851-8937-E5B9B04E66B2}" dt="2021-12-29T18:19:01.080" v="20" actId="47"/>
        <pc:sldMkLst>
          <pc:docMk/>
          <pc:sldMk cId="288591690" sldId="261"/>
        </pc:sldMkLst>
      </pc:sldChg>
      <pc:sldChg chg="del">
        <pc:chgData name="Chung, Peter" userId="79479ea7-4c1a-4bad-bd2b-51cc06b44103" providerId="ADAL" clId="{1F980ECC-0367-4851-8937-E5B9B04E66B2}" dt="2021-12-29T18:19:01.080" v="20" actId="47"/>
        <pc:sldMkLst>
          <pc:docMk/>
          <pc:sldMk cId="3337541748" sldId="262"/>
        </pc:sldMkLst>
      </pc:sldChg>
      <pc:sldChg chg="del">
        <pc:chgData name="Chung, Peter" userId="79479ea7-4c1a-4bad-bd2b-51cc06b44103" providerId="ADAL" clId="{1F980ECC-0367-4851-8937-E5B9B04E66B2}" dt="2021-12-29T18:19:01.080" v="20" actId="47"/>
        <pc:sldMkLst>
          <pc:docMk/>
          <pc:sldMk cId="1651012849" sldId="263"/>
        </pc:sldMkLst>
      </pc:sldChg>
      <pc:sldChg chg="del">
        <pc:chgData name="Chung, Peter" userId="79479ea7-4c1a-4bad-bd2b-51cc06b44103" providerId="ADAL" clId="{1F980ECC-0367-4851-8937-E5B9B04E66B2}" dt="2021-12-29T18:19:01.080" v="20" actId="47"/>
        <pc:sldMkLst>
          <pc:docMk/>
          <pc:sldMk cId="3448345100" sldId="264"/>
        </pc:sldMkLst>
      </pc:sldChg>
      <pc:sldChg chg="del">
        <pc:chgData name="Chung, Peter" userId="79479ea7-4c1a-4bad-bd2b-51cc06b44103" providerId="ADAL" clId="{1F980ECC-0367-4851-8937-E5B9B04E66B2}" dt="2021-12-29T18:19:01.080" v="20" actId="47"/>
        <pc:sldMkLst>
          <pc:docMk/>
          <pc:sldMk cId="3644875824" sldId="265"/>
        </pc:sldMkLst>
      </pc:sldChg>
      <pc:sldChg chg="del">
        <pc:chgData name="Chung, Peter" userId="79479ea7-4c1a-4bad-bd2b-51cc06b44103" providerId="ADAL" clId="{1F980ECC-0367-4851-8937-E5B9B04E66B2}" dt="2021-12-29T18:19:01.080" v="20" actId="47"/>
        <pc:sldMkLst>
          <pc:docMk/>
          <pc:sldMk cId="1336572624" sldId="266"/>
        </pc:sldMkLst>
      </pc:sldChg>
      <pc:sldChg chg="del">
        <pc:chgData name="Chung, Peter" userId="79479ea7-4c1a-4bad-bd2b-51cc06b44103" providerId="ADAL" clId="{1F980ECC-0367-4851-8937-E5B9B04E66B2}" dt="2021-12-29T18:19:01.080" v="20" actId="47"/>
        <pc:sldMkLst>
          <pc:docMk/>
          <pc:sldMk cId="543853893" sldId="267"/>
        </pc:sldMkLst>
      </pc:sldChg>
      <pc:sldChg chg="del">
        <pc:chgData name="Chung, Peter" userId="79479ea7-4c1a-4bad-bd2b-51cc06b44103" providerId="ADAL" clId="{1F980ECC-0367-4851-8937-E5B9B04E66B2}" dt="2021-12-29T18:19:01.080" v="20" actId="47"/>
        <pc:sldMkLst>
          <pc:docMk/>
          <pc:sldMk cId="2646421601" sldId="268"/>
        </pc:sldMkLst>
      </pc:sldChg>
      <pc:sldChg chg="del">
        <pc:chgData name="Chung, Peter" userId="79479ea7-4c1a-4bad-bd2b-51cc06b44103" providerId="ADAL" clId="{1F980ECC-0367-4851-8937-E5B9B04E66B2}" dt="2021-12-29T18:19:01.080" v="20" actId="47"/>
        <pc:sldMkLst>
          <pc:docMk/>
          <pc:sldMk cId="434702125" sldId="269"/>
        </pc:sldMkLst>
      </pc:sldChg>
      <pc:sldChg chg="modSp add mod">
        <pc:chgData name="Chung, Peter" userId="79479ea7-4c1a-4bad-bd2b-51cc06b44103" providerId="ADAL" clId="{1F980ECC-0367-4851-8937-E5B9B04E66B2}" dt="2021-12-29T18:07:36.606" v="6" actId="27636"/>
        <pc:sldMkLst>
          <pc:docMk/>
          <pc:sldMk cId="815264808" sldId="270"/>
        </pc:sldMkLst>
        <pc:spChg chg="mod">
          <ac:chgData name="Chung, Peter" userId="79479ea7-4c1a-4bad-bd2b-51cc06b44103" providerId="ADAL" clId="{1F980ECC-0367-4851-8937-E5B9B04E66B2}" dt="2021-12-29T18:07:36.606" v="6" actId="27636"/>
          <ac:spMkLst>
            <pc:docMk/>
            <pc:sldMk cId="815264808" sldId="270"/>
            <ac:spMk id="3" creationId="{7828168A-F90C-4DD0-A53A-337BCEF1DC4B}"/>
          </ac:spMkLst>
        </pc:spChg>
        <pc:spChg chg="mod">
          <ac:chgData name="Chung, Peter" userId="79479ea7-4c1a-4bad-bd2b-51cc06b44103" providerId="ADAL" clId="{1F980ECC-0367-4851-8937-E5B9B04E66B2}" dt="2021-12-29T18:07:36.456" v="1"/>
          <ac:spMkLst>
            <pc:docMk/>
            <pc:sldMk cId="815264808" sldId="270"/>
            <ac:spMk id="4" creationId="{0F967A35-2B6B-414A-B968-DBF62385FF1A}"/>
          </ac:spMkLst>
        </pc:spChg>
      </pc:sldChg>
      <pc:sldChg chg="del">
        <pc:chgData name="Chung, Peter" userId="79479ea7-4c1a-4bad-bd2b-51cc06b44103" providerId="ADAL" clId="{1F980ECC-0367-4851-8937-E5B9B04E66B2}" dt="2021-12-29T18:19:01.080" v="20" actId="47"/>
        <pc:sldMkLst>
          <pc:docMk/>
          <pc:sldMk cId="2237216153" sldId="271"/>
        </pc:sldMkLst>
      </pc:sldChg>
      <pc:sldChg chg="del">
        <pc:chgData name="Chung, Peter" userId="79479ea7-4c1a-4bad-bd2b-51cc06b44103" providerId="ADAL" clId="{1F980ECC-0367-4851-8937-E5B9B04E66B2}" dt="2021-12-29T18:19:01.080" v="20" actId="47"/>
        <pc:sldMkLst>
          <pc:docMk/>
          <pc:sldMk cId="4222333633" sldId="272"/>
        </pc:sldMkLst>
      </pc:sldChg>
      <pc:sldChg chg="del">
        <pc:chgData name="Chung, Peter" userId="79479ea7-4c1a-4bad-bd2b-51cc06b44103" providerId="ADAL" clId="{1F980ECC-0367-4851-8937-E5B9B04E66B2}" dt="2021-12-29T18:19:01.080" v="20" actId="47"/>
        <pc:sldMkLst>
          <pc:docMk/>
          <pc:sldMk cId="779744853" sldId="273"/>
        </pc:sldMkLst>
      </pc:sldChg>
      <pc:sldChg chg="del">
        <pc:chgData name="Chung, Peter" userId="79479ea7-4c1a-4bad-bd2b-51cc06b44103" providerId="ADAL" clId="{1F980ECC-0367-4851-8937-E5B9B04E66B2}" dt="2021-12-29T18:19:01.080" v="20" actId="47"/>
        <pc:sldMkLst>
          <pc:docMk/>
          <pc:sldMk cId="1595857970" sldId="274"/>
        </pc:sldMkLst>
      </pc:sldChg>
      <pc:sldChg chg="del">
        <pc:chgData name="Chung, Peter" userId="79479ea7-4c1a-4bad-bd2b-51cc06b44103" providerId="ADAL" clId="{1F980ECC-0367-4851-8937-E5B9B04E66B2}" dt="2021-12-29T18:19:01.080" v="20" actId="47"/>
        <pc:sldMkLst>
          <pc:docMk/>
          <pc:sldMk cId="3948343016" sldId="275"/>
        </pc:sldMkLst>
      </pc:sldChg>
      <pc:sldChg chg="del">
        <pc:chgData name="Chung, Peter" userId="79479ea7-4c1a-4bad-bd2b-51cc06b44103" providerId="ADAL" clId="{1F980ECC-0367-4851-8937-E5B9B04E66B2}" dt="2021-12-29T18:19:01.080" v="20" actId="47"/>
        <pc:sldMkLst>
          <pc:docMk/>
          <pc:sldMk cId="1692421050" sldId="276"/>
        </pc:sldMkLst>
      </pc:sldChg>
      <pc:sldChg chg="del">
        <pc:chgData name="Chung, Peter" userId="79479ea7-4c1a-4bad-bd2b-51cc06b44103" providerId="ADAL" clId="{1F980ECC-0367-4851-8937-E5B9B04E66B2}" dt="2021-12-29T18:19:01.080" v="20" actId="47"/>
        <pc:sldMkLst>
          <pc:docMk/>
          <pc:sldMk cId="980233397" sldId="277"/>
        </pc:sldMkLst>
      </pc:sldChg>
      <pc:sldChg chg="del">
        <pc:chgData name="Chung, Peter" userId="79479ea7-4c1a-4bad-bd2b-51cc06b44103" providerId="ADAL" clId="{1F980ECC-0367-4851-8937-E5B9B04E66B2}" dt="2021-12-29T18:19:01.080" v="20" actId="47"/>
        <pc:sldMkLst>
          <pc:docMk/>
          <pc:sldMk cId="2940109129" sldId="278"/>
        </pc:sldMkLst>
      </pc:sldChg>
      <pc:sldChg chg="del">
        <pc:chgData name="Chung, Peter" userId="79479ea7-4c1a-4bad-bd2b-51cc06b44103" providerId="ADAL" clId="{1F980ECC-0367-4851-8937-E5B9B04E66B2}" dt="2021-12-29T18:19:01.080" v="20" actId="47"/>
        <pc:sldMkLst>
          <pc:docMk/>
          <pc:sldMk cId="805701439" sldId="279"/>
        </pc:sldMkLst>
      </pc:sldChg>
      <pc:sldChg chg="del">
        <pc:chgData name="Chung, Peter" userId="79479ea7-4c1a-4bad-bd2b-51cc06b44103" providerId="ADAL" clId="{1F980ECC-0367-4851-8937-E5B9B04E66B2}" dt="2021-12-29T18:19:01.080" v="20" actId="47"/>
        <pc:sldMkLst>
          <pc:docMk/>
          <pc:sldMk cId="1117917968" sldId="280"/>
        </pc:sldMkLst>
      </pc:sldChg>
      <pc:sldChg chg="del">
        <pc:chgData name="Chung, Peter" userId="79479ea7-4c1a-4bad-bd2b-51cc06b44103" providerId="ADAL" clId="{1F980ECC-0367-4851-8937-E5B9B04E66B2}" dt="2021-12-29T18:19:01.080" v="20" actId="47"/>
        <pc:sldMkLst>
          <pc:docMk/>
          <pc:sldMk cId="365426840" sldId="281"/>
        </pc:sldMkLst>
      </pc:sldChg>
      <pc:sldChg chg="add del">
        <pc:chgData name="Chung, Peter" userId="79479ea7-4c1a-4bad-bd2b-51cc06b44103" providerId="ADAL" clId="{1F980ECC-0367-4851-8937-E5B9B04E66B2}" dt="2021-12-29T18:07:39.734" v="13" actId="47"/>
        <pc:sldMkLst>
          <pc:docMk/>
          <pc:sldMk cId="2832748468" sldId="282"/>
        </pc:sldMkLst>
      </pc:sldChg>
      <pc:sldChg chg="modSp add">
        <pc:chgData name="Chung, Peter" userId="79479ea7-4c1a-4bad-bd2b-51cc06b44103" providerId="ADAL" clId="{1F980ECC-0367-4851-8937-E5B9B04E66B2}" dt="2021-12-29T18:07:36.456" v="1"/>
        <pc:sldMkLst>
          <pc:docMk/>
          <pc:sldMk cId="4153303179" sldId="283"/>
        </pc:sldMkLst>
        <pc:spChg chg="mod">
          <ac:chgData name="Chung, Peter" userId="79479ea7-4c1a-4bad-bd2b-51cc06b44103" providerId="ADAL" clId="{1F980ECC-0367-4851-8937-E5B9B04E66B2}" dt="2021-12-29T18:07:36.456" v="1"/>
          <ac:spMkLst>
            <pc:docMk/>
            <pc:sldMk cId="4153303179" sldId="283"/>
            <ac:spMk id="4" creationId="{939553B2-75F6-4491-BB2F-8DC536A5B4CC}"/>
          </ac:spMkLst>
        </pc:spChg>
      </pc:sldChg>
      <pc:sldChg chg="modSp add mod">
        <pc:chgData name="Chung, Peter" userId="79479ea7-4c1a-4bad-bd2b-51cc06b44103" providerId="ADAL" clId="{1F980ECC-0367-4851-8937-E5B9B04E66B2}" dt="2021-12-29T18:21:51.450" v="117" actId="20577"/>
        <pc:sldMkLst>
          <pc:docMk/>
          <pc:sldMk cId="2027717845" sldId="284"/>
        </pc:sldMkLst>
        <pc:spChg chg="mod">
          <ac:chgData name="Chung, Peter" userId="79479ea7-4c1a-4bad-bd2b-51cc06b44103" providerId="ADAL" clId="{1F980ECC-0367-4851-8937-E5B9B04E66B2}" dt="2021-12-29T18:21:51.450" v="117" actId="20577"/>
          <ac:spMkLst>
            <pc:docMk/>
            <pc:sldMk cId="2027717845" sldId="284"/>
            <ac:spMk id="4" creationId="{98F1ABA5-89D9-443F-9960-A5402D5EABE3}"/>
          </ac:spMkLst>
        </pc:spChg>
      </pc:sldChg>
      <pc:sldChg chg="modSp add">
        <pc:chgData name="Chung, Peter" userId="79479ea7-4c1a-4bad-bd2b-51cc06b44103" providerId="ADAL" clId="{1F980ECC-0367-4851-8937-E5B9B04E66B2}" dt="2021-12-29T18:07:36.456" v="1"/>
        <pc:sldMkLst>
          <pc:docMk/>
          <pc:sldMk cId="3061845501" sldId="285"/>
        </pc:sldMkLst>
        <pc:spChg chg="mod">
          <ac:chgData name="Chung, Peter" userId="79479ea7-4c1a-4bad-bd2b-51cc06b44103" providerId="ADAL" clId="{1F980ECC-0367-4851-8937-E5B9B04E66B2}" dt="2021-12-29T18:07:36.456" v="1"/>
          <ac:spMkLst>
            <pc:docMk/>
            <pc:sldMk cId="3061845501" sldId="285"/>
            <ac:spMk id="4" creationId="{167F74F3-604E-4D92-BA5B-1BA4815E6855}"/>
          </ac:spMkLst>
        </pc:spChg>
      </pc:sldChg>
      <pc:sldChg chg="modSp add">
        <pc:chgData name="Chung, Peter" userId="79479ea7-4c1a-4bad-bd2b-51cc06b44103" providerId="ADAL" clId="{1F980ECC-0367-4851-8937-E5B9B04E66B2}" dt="2021-12-29T18:07:36.456" v="1"/>
        <pc:sldMkLst>
          <pc:docMk/>
          <pc:sldMk cId="347391693" sldId="286"/>
        </pc:sldMkLst>
        <pc:spChg chg="mod">
          <ac:chgData name="Chung, Peter" userId="79479ea7-4c1a-4bad-bd2b-51cc06b44103" providerId="ADAL" clId="{1F980ECC-0367-4851-8937-E5B9B04E66B2}" dt="2021-12-29T18:07:36.456" v="1"/>
          <ac:spMkLst>
            <pc:docMk/>
            <pc:sldMk cId="347391693" sldId="286"/>
            <ac:spMk id="4" creationId="{130C0ECF-882C-4033-8385-B3E4242E2C1F}"/>
          </ac:spMkLst>
        </pc:spChg>
      </pc:sldChg>
      <pc:sldChg chg="modSp add">
        <pc:chgData name="Chung, Peter" userId="79479ea7-4c1a-4bad-bd2b-51cc06b44103" providerId="ADAL" clId="{1F980ECC-0367-4851-8937-E5B9B04E66B2}" dt="2021-12-29T18:07:36.456" v="1"/>
        <pc:sldMkLst>
          <pc:docMk/>
          <pc:sldMk cId="2638050186" sldId="287"/>
        </pc:sldMkLst>
        <pc:spChg chg="mod">
          <ac:chgData name="Chung, Peter" userId="79479ea7-4c1a-4bad-bd2b-51cc06b44103" providerId="ADAL" clId="{1F980ECC-0367-4851-8937-E5B9B04E66B2}" dt="2021-12-29T18:07:36.456" v="1"/>
          <ac:spMkLst>
            <pc:docMk/>
            <pc:sldMk cId="2638050186" sldId="287"/>
            <ac:spMk id="4" creationId="{130C0ECF-882C-4033-8385-B3E4242E2C1F}"/>
          </ac:spMkLst>
        </pc:spChg>
      </pc:sldChg>
      <pc:sldChg chg="modSp add mod">
        <pc:chgData name="Chung, Peter" userId="79479ea7-4c1a-4bad-bd2b-51cc06b44103" providerId="ADAL" clId="{1F980ECC-0367-4851-8937-E5B9B04E66B2}" dt="2021-12-29T18:07:36.592" v="5" actId="27636"/>
        <pc:sldMkLst>
          <pc:docMk/>
          <pc:sldMk cId="1396761856" sldId="288"/>
        </pc:sldMkLst>
        <pc:spChg chg="mod">
          <ac:chgData name="Chung, Peter" userId="79479ea7-4c1a-4bad-bd2b-51cc06b44103" providerId="ADAL" clId="{1F980ECC-0367-4851-8937-E5B9B04E66B2}" dt="2021-12-29T18:07:36.592" v="5" actId="27636"/>
          <ac:spMkLst>
            <pc:docMk/>
            <pc:sldMk cId="1396761856" sldId="288"/>
            <ac:spMk id="3" creationId="{FF1974C2-49FB-4EE6-80CE-5EA01A50D2CE}"/>
          </ac:spMkLst>
        </pc:spChg>
        <pc:spChg chg="mod">
          <ac:chgData name="Chung, Peter" userId="79479ea7-4c1a-4bad-bd2b-51cc06b44103" providerId="ADAL" clId="{1F980ECC-0367-4851-8937-E5B9B04E66B2}" dt="2021-12-29T18:07:36.456" v="1"/>
          <ac:spMkLst>
            <pc:docMk/>
            <pc:sldMk cId="1396761856" sldId="288"/>
            <ac:spMk id="4" creationId="{6451BA88-F2CD-49AF-B98A-1C34F66C5FBF}"/>
          </ac:spMkLst>
        </pc:spChg>
      </pc:sldChg>
      <pc:sldChg chg="modSp add mod">
        <pc:chgData name="Chung, Peter" userId="79479ea7-4c1a-4bad-bd2b-51cc06b44103" providerId="ADAL" clId="{1F980ECC-0367-4851-8937-E5B9B04E66B2}" dt="2022-01-03T17:48:57.277" v="3244" actId="14100"/>
        <pc:sldMkLst>
          <pc:docMk/>
          <pc:sldMk cId="2494826576" sldId="289"/>
        </pc:sldMkLst>
        <pc:spChg chg="mod">
          <ac:chgData name="Chung, Peter" userId="79479ea7-4c1a-4bad-bd2b-51cc06b44103" providerId="ADAL" clId="{1F980ECC-0367-4851-8937-E5B9B04E66B2}" dt="2022-01-03T17:48:57.277" v="3244" actId="14100"/>
          <ac:spMkLst>
            <pc:docMk/>
            <pc:sldMk cId="2494826576" sldId="289"/>
            <ac:spMk id="2" creationId="{0A36505E-E5C0-41BE-BD16-F1720EA497BD}"/>
          </ac:spMkLst>
        </pc:spChg>
        <pc:spChg chg="mod">
          <ac:chgData name="Chung, Peter" userId="79479ea7-4c1a-4bad-bd2b-51cc06b44103" providerId="ADAL" clId="{1F980ECC-0367-4851-8937-E5B9B04E66B2}" dt="2021-12-29T18:07:36.637" v="11" actId="27636"/>
          <ac:spMkLst>
            <pc:docMk/>
            <pc:sldMk cId="2494826576" sldId="289"/>
            <ac:spMk id="3" creationId="{484E3653-6382-4FD6-B062-D4F7D73AE8BF}"/>
          </ac:spMkLst>
        </pc:spChg>
        <pc:spChg chg="mod">
          <ac:chgData name="Chung, Peter" userId="79479ea7-4c1a-4bad-bd2b-51cc06b44103" providerId="ADAL" clId="{1F980ECC-0367-4851-8937-E5B9B04E66B2}" dt="2021-12-29T18:19:47.742" v="84" actId="20577"/>
          <ac:spMkLst>
            <pc:docMk/>
            <pc:sldMk cId="2494826576" sldId="289"/>
            <ac:spMk id="4" creationId="{35E9A6E0-FB04-4CF1-BD44-1FDBDCD6625E}"/>
          </ac:spMkLst>
        </pc:spChg>
      </pc:sldChg>
      <pc:sldChg chg="delSp modSp add">
        <pc:chgData name="Chung, Peter" userId="79479ea7-4c1a-4bad-bd2b-51cc06b44103" providerId="ADAL" clId="{1F980ECC-0367-4851-8937-E5B9B04E66B2}" dt="2021-12-29T18:08:34.860" v="19" actId="478"/>
        <pc:sldMkLst>
          <pc:docMk/>
          <pc:sldMk cId="0" sldId="291"/>
        </pc:sldMkLst>
        <pc:spChg chg="del">
          <ac:chgData name="Chung, Peter" userId="79479ea7-4c1a-4bad-bd2b-51cc06b44103" providerId="ADAL" clId="{1F980ECC-0367-4851-8937-E5B9B04E66B2}" dt="2021-12-29T18:08:34.860" v="19" actId="478"/>
          <ac:spMkLst>
            <pc:docMk/>
            <pc:sldMk cId="0" sldId="291"/>
            <ac:spMk id="3077" creationId="{C1266550-ECDE-46A4-B04C-EAC8B99AEC84}"/>
          </ac:spMkLst>
        </pc:spChg>
        <pc:picChg chg="mod">
          <ac:chgData name="Chung, Peter" userId="79479ea7-4c1a-4bad-bd2b-51cc06b44103" providerId="ADAL" clId="{1F980ECC-0367-4851-8937-E5B9B04E66B2}" dt="2021-12-29T18:08:30.205" v="18" actId="14861"/>
          <ac:picMkLst>
            <pc:docMk/>
            <pc:sldMk cId="0" sldId="291"/>
            <ac:picMk id="3075" creationId="{64AC364C-BCE8-498B-83F5-54C0162A815F}"/>
          </ac:picMkLst>
        </pc:picChg>
      </pc:sldChg>
      <pc:sldChg chg="modSp add mod">
        <pc:chgData name="Chung, Peter" userId="79479ea7-4c1a-4bad-bd2b-51cc06b44103" providerId="ADAL" clId="{1F980ECC-0367-4851-8937-E5B9B04E66B2}" dt="2021-12-29T18:08:16.729" v="16" actId="14861"/>
        <pc:sldMkLst>
          <pc:docMk/>
          <pc:sldMk cId="3853028604" sldId="292"/>
        </pc:sldMkLst>
        <pc:picChg chg="mod">
          <ac:chgData name="Chung, Peter" userId="79479ea7-4c1a-4bad-bd2b-51cc06b44103" providerId="ADAL" clId="{1F980ECC-0367-4851-8937-E5B9B04E66B2}" dt="2021-12-29T18:08:16.729" v="16" actId="14861"/>
          <ac:picMkLst>
            <pc:docMk/>
            <pc:sldMk cId="3853028604" sldId="292"/>
            <ac:picMk id="3" creationId="{C47DBC4A-AC40-4EFA-9E3C-911872344D83}"/>
          </ac:picMkLst>
        </pc:picChg>
      </pc:sldChg>
      <pc:sldChg chg="modSp add mod">
        <pc:chgData name="Chung, Peter" userId="79479ea7-4c1a-4bad-bd2b-51cc06b44103" providerId="ADAL" clId="{1F980ECC-0367-4851-8937-E5B9B04E66B2}" dt="2021-12-29T18:08:23.543" v="17" actId="14861"/>
        <pc:sldMkLst>
          <pc:docMk/>
          <pc:sldMk cId="1286386597" sldId="293"/>
        </pc:sldMkLst>
        <pc:picChg chg="mod">
          <ac:chgData name="Chung, Peter" userId="79479ea7-4c1a-4bad-bd2b-51cc06b44103" providerId="ADAL" clId="{1F980ECC-0367-4851-8937-E5B9B04E66B2}" dt="2021-12-29T18:08:23.543" v="17" actId="14861"/>
          <ac:picMkLst>
            <pc:docMk/>
            <pc:sldMk cId="1286386597" sldId="293"/>
            <ac:picMk id="5" creationId="{9A93DC3C-6031-4547-BBC8-2C54A5C5CEAE}"/>
          </ac:picMkLst>
        </pc:picChg>
      </pc:sldChg>
      <pc:sldChg chg="modSp add mod">
        <pc:chgData name="Chung, Peter" userId="79479ea7-4c1a-4bad-bd2b-51cc06b44103" providerId="ADAL" clId="{1F980ECC-0367-4851-8937-E5B9B04E66B2}" dt="2021-12-29T18:22:07.379" v="118"/>
        <pc:sldMkLst>
          <pc:docMk/>
          <pc:sldMk cId="3066219161" sldId="294"/>
        </pc:sldMkLst>
        <pc:spChg chg="mod">
          <ac:chgData name="Chung, Peter" userId="79479ea7-4c1a-4bad-bd2b-51cc06b44103" providerId="ADAL" clId="{1F980ECC-0367-4851-8937-E5B9B04E66B2}" dt="2021-12-29T18:22:07.379" v="118"/>
          <ac:spMkLst>
            <pc:docMk/>
            <pc:sldMk cId="3066219161" sldId="294"/>
            <ac:spMk id="4" creationId="{71971A38-C0F5-42E5-A705-54B163FAE486}"/>
          </ac:spMkLst>
        </pc:spChg>
        <pc:picChg chg="mod">
          <ac:chgData name="Chung, Peter" userId="79479ea7-4c1a-4bad-bd2b-51cc06b44103" providerId="ADAL" clId="{1F980ECC-0367-4851-8937-E5B9B04E66B2}" dt="2021-12-29T18:08:07.489" v="15" actId="14861"/>
          <ac:picMkLst>
            <pc:docMk/>
            <pc:sldMk cId="3066219161" sldId="294"/>
            <ac:picMk id="12294" creationId="{96187FE6-E2DF-4502-B393-59849013B6B4}"/>
          </ac:picMkLst>
        </pc:picChg>
      </pc:sldChg>
      <pc:sldChg chg="modSp add mod">
        <pc:chgData name="Chung, Peter" userId="79479ea7-4c1a-4bad-bd2b-51cc06b44103" providerId="ADAL" clId="{1F980ECC-0367-4851-8937-E5B9B04E66B2}" dt="2021-12-29T18:22:57.823" v="284" actId="20577"/>
        <pc:sldMkLst>
          <pc:docMk/>
          <pc:sldMk cId="4015332180" sldId="295"/>
        </pc:sldMkLst>
        <pc:spChg chg="mod">
          <ac:chgData name="Chung, Peter" userId="79479ea7-4c1a-4bad-bd2b-51cc06b44103" providerId="ADAL" clId="{1F980ECC-0367-4851-8937-E5B9B04E66B2}" dt="2021-12-29T18:22:57.823" v="284" actId="20577"/>
          <ac:spMkLst>
            <pc:docMk/>
            <pc:sldMk cId="4015332180" sldId="295"/>
            <ac:spMk id="4" creationId="{90CEF2D7-3378-4F7E-83F5-51C65B2918CF}"/>
          </ac:spMkLst>
        </pc:spChg>
      </pc:sldChg>
      <pc:sldChg chg="addSp modSp add mod">
        <pc:chgData name="Chung, Peter" userId="79479ea7-4c1a-4bad-bd2b-51cc06b44103" providerId="ADAL" clId="{1F980ECC-0367-4851-8937-E5B9B04E66B2}" dt="2021-12-29T18:24:28.497" v="293"/>
        <pc:sldMkLst>
          <pc:docMk/>
          <pc:sldMk cId="263296401" sldId="296"/>
        </pc:sldMkLst>
        <pc:spChg chg="mod">
          <ac:chgData name="Chung, Peter" userId="79479ea7-4c1a-4bad-bd2b-51cc06b44103" providerId="ADAL" clId="{1F980ECC-0367-4851-8937-E5B9B04E66B2}" dt="2021-12-29T18:24:18.042" v="290" actId="20577"/>
          <ac:spMkLst>
            <pc:docMk/>
            <pc:sldMk cId="263296401" sldId="296"/>
            <ac:spMk id="3" creationId="{00000000-0000-0000-0000-000000000000}"/>
          </ac:spMkLst>
        </pc:spChg>
        <pc:picChg chg="add mod">
          <ac:chgData name="Chung, Peter" userId="79479ea7-4c1a-4bad-bd2b-51cc06b44103" providerId="ADAL" clId="{1F980ECC-0367-4851-8937-E5B9B04E66B2}" dt="2021-12-29T18:24:28.497" v="293"/>
          <ac:picMkLst>
            <pc:docMk/>
            <pc:sldMk cId="263296401" sldId="296"/>
            <ac:picMk id="4" creationId="{47C8240D-68DA-4ED2-8D74-538D88DB0F70}"/>
          </ac:picMkLst>
        </pc:picChg>
      </pc:sldChg>
      <pc:sldChg chg="delSp add del">
        <pc:chgData name="Chung, Peter" userId="79479ea7-4c1a-4bad-bd2b-51cc06b44103" providerId="ADAL" clId="{1F980ECC-0367-4851-8937-E5B9B04E66B2}" dt="2021-12-29T18:24:25.849" v="292" actId="47"/>
        <pc:sldMkLst>
          <pc:docMk/>
          <pc:sldMk cId="2991350080" sldId="297"/>
        </pc:sldMkLst>
        <pc:picChg chg="del">
          <ac:chgData name="Chung, Peter" userId="79479ea7-4c1a-4bad-bd2b-51cc06b44103" providerId="ADAL" clId="{1F980ECC-0367-4851-8937-E5B9B04E66B2}" dt="2021-12-29T18:24:23.308" v="291" actId="21"/>
          <ac:picMkLst>
            <pc:docMk/>
            <pc:sldMk cId="2991350080" sldId="297"/>
            <ac:picMk id="1026" creationId="{00000000-0000-0000-0000-000000000000}"/>
          </ac:picMkLst>
        </pc:picChg>
      </pc:sldChg>
      <pc:sldChg chg="modSp add mod">
        <pc:chgData name="Chung, Peter" userId="79479ea7-4c1a-4bad-bd2b-51cc06b44103" providerId="ADAL" clId="{1F980ECC-0367-4851-8937-E5B9B04E66B2}" dt="2021-12-29T23:44:30.279" v="3145" actId="27636"/>
        <pc:sldMkLst>
          <pc:docMk/>
          <pc:sldMk cId="2671652737" sldId="298"/>
        </pc:sldMkLst>
        <pc:spChg chg="mod">
          <ac:chgData name="Chung, Peter" userId="79479ea7-4c1a-4bad-bd2b-51cc06b44103" providerId="ADAL" clId="{1F980ECC-0367-4851-8937-E5B9B04E66B2}" dt="2021-12-29T18:29:16.565" v="446" actId="20577"/>
          <ac:spMkLst>
            <pc:docMk/>
            <pc:sldMk cId="2671652737" sldId="298"/>
            <ac:spMk id="2" creationId="{277E19F6-EE52-4851-8616-1757F736CD6F}"/>
          </ac:spMkLst>
        </pc:spChg>
        <pc:spChg chg="mod">
          <ac:chgData name="Chung, Peter" userId="79479ea7-4c1a-4bad-bd2b-51cc06b44103" providerId="ADAL" clId="{1F980ECC-0367-4851-8937-E5B9B04E66B2}" dt="2021-12-29T23:44:30.279" v="3145" actId="27636"/>
          <ac:spMkLst>
            <pc:docMk/>
            <pc:sldMk cId="2671652737" sldId="298"/>
            <ac:spMk id="3" creationId="{ED20CC48-0405-4084-809D-573FC4BF5C99}"/>
          </ac:spMkLst>
        </pc:spChg>
        <pc:spChg chg="mod">
          <ac:chgData name="Chung, Peter" userId="79479ea7-4c1a-4bad-bd2b-51cc06b44103" providerId="ADAL" clId="{1F980ECC-0367-4851-8937-E5B9B04E66B2}" dt="2021-12-29T18:26:21.576" v="308" actId="20577"/>
          <ac:spMkLst>
            <pc:docMk/>
            <pc:sldMk cId="2671652737" sldId="298"/>
            <ac:spMk id="4" creationId="{33C4CE5A-0B65-4F79-ACBC-18B759147CE0}"/>
          </ac:spMkLst>
        </pc:spChg>
      </pc:sldChg>
      <pc:sldChg chg="modSp add mod">
        <pc:chgData name="Chung, Peter" userId="79479ea7-4c1a-4bad-bd2b-51cc06b44103" providerId="ADAL" clId="{1F980ECC-0367-4851-8937-E5B9B04E66B2}" dt="2021-12-29T18:07:36.583" v="4" actId="27636"/>
        <pc:sldMkLst>
          <pc:docMk/>
          <pc:sldMk cId="3704898626" sldId="299"/>
        </pc:sldMkLst>
        <pc:spChg chg="mod">
          <ac:chgData name="Chung, Peter" userId="79479ea7-4c1a-4bad-bd2b-51cc06b44103" providerId="ADAL" clId="{1F980ECC-0367-4851-8937-E5B9B04E66B2}" dt="2021-12-29T18:07:36.575" v="3" actId="27636"/>
          <ac:spMkLst>
            <pc:docMk/>
            <pc:sldMk cId="3704898626" sldId="299"/>
            <ac:spMk id="2" creationId="{E24E5E28-3196-4C24-AA87-79A11C46DCA2}"/>
          </ac:spMkLst>
        </pc:spChg>
        <pc:spChg chg="mod">
          <ac:chgData name="Chung, Peter" userId="79479ea7-4c1a-4bad-bd2b-51cc06b44103" providerId="ADAL" clId="{1F980ECC-0367-4851-8937-E5B9B04E66B2}" dt="2021-12-29T18:07:36.583" v="4" actId="27636"/>
          <ac:spMkLst>
            <pc:docMk/>
            <pc:sldMk cId="3704898626" sldId="299"/>
            <ac:spMk id="3" creationId="{E2F7D48E-4109-42D2-BB06-239B72950C3F}"/>
          </ac:spMkLst>
        </pc:spChg>
        <pc:spChg chg="mod">
          <ac:chgData name="Chung, Peter" userId="79479ea7-4c1a-4bad-bd2b-51cc06b44103" providerId="ADAL" clId="{1F980ECC-0367-4851-8937-E5B9B04E66B2}" dt="2021-12-29T18:07:36.456" v="1"/>
          <ac:spMkLst>
            <pc:docMk/>
            <pc:sldMk cId="3704898626" sldId="299"/>
            <ac:spMk id="4" creationId="{E8291F35-0C75-43FF-B887-457B72E0EDD3}"/>
          </ac:spMkLst>
        </pc:spChg>
      </pc:sldChg>
      <pc:sldChg chg="modSp add">
        <pc:chgData name="Chung, Peter" userId="79479ea7-4c1a-4bad-bd2b-51cc06b44103" providerId="ADAL" clId="{1F980ECC-0367-4851-8937-E5B9B04E66B2}" dt="2021-12-29T18:07:36.456" v="1"/>
        <pc:sldMkLst>
          <pc:docMk/>
          <pc:sldMk cId="643607847" sldId="300"/>
        </pc:sldMkLst>
        <pc:spChg chg="mod">
          <ac:chgData name="Chung, Peter" userId="79479ea7-4c1a-4bad-bd2b-51cc06b44103" providerId="ADAL" clId="{1F980ECC-0367-4851-8937-E5B9B04E66B2}" dt="2021-12-29T18:07:36.456" v="1"/>
          <ac:spMkLst>
            <pc:docMk/>
            <pc:sldMk cId="643607847" sldId="300"/>
            <ac:spMk id="4" creationId="{2304B09B-DB36-454F-997E-247826E53D6E}"/>
          </ac:spMkLst>
        </pc:spChg>
      </pc:sldChg>
      <pc:sldChg chg="modSp add">
        <pc:chgData name="Chung, Peter" userId="79479ea7-4c1a-4bad-bd2b-51cc06b44103" providerId="ADAL" clId="{1F980ECC-0367-4851-8937-E5B9B04E66B2}" dt="2021-12-29T18:07:36.456" v="1"/>
        <pc:sldMkLst>
          <pc:docMk/>
          <pc:sldMk cId="2837798531" sldId="301"/>
        </pc:sldMkLst>
        <pc:spChg chg="mod">
          <ac:chgData name="Chung, Peter" userId="79479ea7-4c1a-4bad-bd2b-51cc06b44103" providerId="ADAL" clId="{1F980ECC-0367-4851-8937-E5B9B04E66B2}" dt="2021-12-29T18:07:36.456" v="1"/>
          <ac:spMkLst>
            <pc:docMk/>
            <pc:sldMk cId="2837798531" sldId="301"/>
            <ac:spMk id="5" creationId="{77B292B9-156E-4F40-AFA6-A8AB5490399D}"/>
          </ac:spMkLst>
        </pc:spChg>
      </pc:sldChg>
      <pc:sldChg chg="modSp add">
        <pc:chgData name="Chung, Peter" userId="79479ea7-4c1a-4bad-bd2b-51cc06b44103" providerId="ADAL" clId="{1F980ECC-0367-4851-8937-E5B9B04E66B2}" dt="2021-12-29T18:07:36.456" v="1"/>
        <pc:sldMkLst>
          <pc:docMk/>
          <pc:sldMk cId="4167408442" sldId="302"/>
        </pc:sldMkLst>
        <pc:spChg chg="mod">
          <ac:chgData name="Chung, Peter" userId="79479ea7-4c1a-4bad-bd2b-51cc06b44103" providerId="ADAL" clId="{1F980ECC-0367-4851-8937-E5B9B04E66B2}" dt="2021-12-29T18:07:36.456" v="1"/>
          <ac:spMkLst>
            <pc:docMk/>
            <pc:sldMk cId="4167408442" sldId="302"/>
            <ac:spMk id="4" creationId="{9B66CD4E-D096-4B37-B46D-E735BEE5E11C}"/>
          </ac:spMkLst>
        </pc:spChg>
      </pc:sldChg>
      <pc:sldChg chg="modSp add">
        <pc:chgData name="Chung, Peter" userId="79479ea7-4c1a-4bad-bd2b-51cc06b44103" providerId="ADAL" clId="{1F980ECC-0367-4851-8937-E5B9B04E66B2}" dt="2021-12-29T18:07:36.456" v="1"/>
        <pc:sldMkLst>
          <pc:docMk/>
          <pc:sldMk cId="2191094402" sldId="303"/>
        </pc:sldMkLst>
        <pc:spChg chg="mod">
          <ac:chgData name="Chung, Peter" userId="79479ea7-4c1a-4bad-bd2b-51cc06b44103" providerId="ADAL" clId="{1F980ECC-0367-4851-8937-E5B9B04E66B2}" dt="2021-12-29T18:07:36.456" v="1"/>
          <ac:spMkLst>
            <pc:docMk/>
            <pc:sldMk cId="2191094402" sldId="303"/>
            <ac:spMk id="4" creationId="{24C52436-4010-4FE8-87D1-CD0064DB708A}"/>
          </ac:spMkLst>
        </pc:spChg>
      </pc:sldChg>
      <pc:sldChg chg="modSp add mod">
        <pc:chgData name="Chung, Peter" userId="79479ea7-4c1a-4bad-bd2b-51cc06b44103" providerId="ADAL" clId="{1F980ECC-0367-4851-8937-E5B9B04E66B2}" dt="2021-12-29T18:07:36.606" v="8" actId="27636"/>
        <pc:sldMkLst>
          <pc:docMk/>
          <pc:sldMk cId="3957860120" sldId="304"/>
        </pc:sldMkLst>
        <pc:spChg chg="mod">
          <ac:chgData name="Chung, Peter" userId="79479ea7-4c1a-4bad-bd2b-51cc06b44103" providerId="ADAL" clId="{1F980ECC-0367-4851-8937-E5B9B04E66B2}" dt="2021-12-29T18:07:36.606" v="8" actId="27636"/>
          <ac:spMkLst>
            <pc:docMk/>
            <pc:sldMk cId="3957860120" sldId="304"/>
            <ac:spMk id="2" creationId="{D0B15BB6-64A5-4D59-BE9A-0D8BE3885AB7}"/>
          </ac:spMkLst>
        </pc:spChg>
        <pc:spChg chg="mod">
          <ac:chgData name="Chung, Peter" userId="79479ea7-4c1a-4bad-bd2b-51cc06b44103" providerId="ADAL" clId="{1F980ECC-0367-4851-8937-E5B9B04E66B2}" dt="2021-12-29T18:07:36.606" v="7" actId="27636"/>
          <ac:spMkLst>
            <pc:docMk/>
            <pc:sldMk cId="3957860120" sldId="304"/>
            <ac:spMk id="3" creationId="{316FBB5E-B6C9-43F7-B3CB-1971FBDCFE02}"/>
          </ac:spMkLst>
        </pc:spChg>
        <pc:spChg chg="mod">
          <ac:chgData name="Chung, Peter" userId="79479ea7-4c1a-4bad-bd2b-51cc06b44103" providerId="ADAL" clId="{1F980ECC-0367-4851-8937-E5B9B04E66B2}" dt="2021-12-29T18:07:36.456" v="1"/>
          <ac:spMkLst>
            <pc:docMk/>
            <pc:sldMk cId="3957860120" sldId="304"/>
            <ac:spMk id="4" creationId="{D87FCD9D-0541-42A8-9755-3DB0BB70E0E5}"/>
          </ac:spMkLst>
        </pc:spChg>
      </pc:sldChg>
      <pc:sldChg chg="modSp add mod">
        <pc:chgData name="Chung, Peter" userId="79479ea7-4c1a-4bad-bd2b-51cc06b44103" providerId="ADAL" clId="{1F980ECC-0367-4851-8937-E5B9B04E66B2}" dt="2022-01-03T17:49:12.289" v="3245" actId="21"/>
        <pc:sldMkLst>
          <pc:docMk/>
          <pc:sldMk cId="2980477798" sldId="305"/>
        </pc:sldMkLst>
        <pc:spChg chg="mod">
          <ac:chgData name="Chung, Peter" userId="79479ea7-4c1a-4bad-bd2b-51cc06b44103" providerId="ADAL" clId="{1F980ECC-0367-4851-8937-E5B9B04E66B2}" dt="2022-01-03T17:48:04.599" v="3154" actId="27636"/>
          <ac:spMkLst>
            <pc:docMk/>
            <pc:sldMk cId="2980477798" sldId="305"/>
            <ac:spMk id="2" creationId="{4C8AC650-16B7-4BBF-AB66-326AFE9E3AC7}"/>
          </ac:spMkLst>
        </pc:spChg>
        <pc:spChg chg="mod">
          <ac:chgData name="Chung, Peter" userId="79479ea7-4c1a-4bad-bd2b-51cc06b44103" providerId="ADAL" clId="{1F980ECC-0367-4851-8937-E5B9B04E66B2}" dt="2022-01-03T17:49:12.289" v="3245" actId="21"/>
          <ac:spMkLst>
            <pc:docMk/>
            <pc:sldMk cId="2980477798" sldId="305"/>
            <ac:spMk id="3" creationId="{4E46BC6A-D05A-48CB-A1CE-EAE1E7DAE747}"/>
          </ac:spMkLst>
        </pc:spChg>
        <pc:spChg chg="mod">
          <ac:chgData name="Chung, Peter" userId="79479ea7-4c1a-4bad-bd2b-51cc06b44103" providerId="ADAL" clId="{1F980ECC-0367-4851-8937-E5B9B04E66B2}" dt="2021-12-29T18:07:36.456" v="1"/>
          <ac:spMkLst>
            <pc:docMk/>
            <pc:sldMk cId="2980477798" sldId="305"/>
            <ac:spMk id="4" creationId="{302D2009-AF31-4B65-A459-977A2F4D53E0}"/>
          </ac:spMkLst>
        </pc:spChg>
      </pc:sldChg>
      <pc:sldChg chg="modSp add">
        <pc:chgData name="Chung, Peter" userId="79479ea7-4c1a-4bad-bd2b-51cc06b44103" providerId="ADAL" clId="{1F980ECC-0367-4851-8937-E5B9B04E66B2}" dt="2021-12-29T18:07:36.456" v="1"/>
        <pc:sldMkLst>
          <pc:docMk/>
          <pc:sldMk cId="3658253552" sldId="306"/>
        </pc:sldMkLst>
        <pc:spChg chg="mod">
          <ac:chgData name="Chung, Peter" userId="79479ea7-4c1a-4bad-bd2b-51cc06b44103" providerId="ADAL" clId="{1F980ECC-0367-4851-8937-E5B9B04E66B2}" dt="2021-12-29T18:07:36.456" v="1"/>
          <ac:spMkLst>
            <pc:docMk/>
            <pc:sldMk cId="3658253552" sldId="306"/>
            <ac:spMk id="4" creationId="{130C0ECF-882C-4033-8385-B3E4242E2C1F}"/>
          </ac:spMkLst>
        </pc:spChg>
      </pc:sldChg>
      <pc:sldChg chg="modSp add">
        <pc:chgData name="Chung, Peter" userId="79479ea7-4c1a-4bad-bd2b-51cc06b44103" providerId="ADAL" clId="{1F980ECC-0367-4851-8937-E5B9B04E66B2}" dt="2021-12-29T18:07:36.456" v="1"/>
        <pc:sldMkLst>
          <pc:docMk/>
          <pc:sldMk cId="3305792690" sldId="307"/>
        </pc:sldMkLst>
        <pc:spChg chg="mod">
          <ac:chgData name="Chung, Peter" userId="79479ea7-4c1a-4bad-bd2b-51cc06b44103" providerId="ADAL" clId="{1F980ECC-0367-4851-8937-E5B9B04E66B2}" dt="2021-12-29T18:07:36.456" v="1"/>
          <ac:spMkLst>
            <pc:docMk/>
            <pc:sldMk cId="3305792690" sldId="307"/>
            <ac:spMk id="4" creationId="{EB9AEEC7-1FB7-44FB-8B6E-F602402525D5}"/>
          </ac:spMkLst>
        </pc:spChg>
      </pc:sldChg>
      <pc:sldChg chg="modSp add">
        <pc:chgData name="Chung, Peter" userId="79479ea7-4c1a-4bad-bd2b-51cc06b44103" providerId="ADAL" clId="{1F980ECC-0367-4851-8937-E5B9B04E66B2}" dt="2021-12-29T18:07:36.456" v="1"/>
        <pc:sldMkLst>
          <pc:docMk/>
          <pc:sldMk cId="2207794901" sldId="308"/>
        </pc:sldMkLst>
        <pc:spChg chg="mod">
          <ac:chgData name="Chung, Peter" userId="79479ea7-4c1a-4bad-bd2b-51cc06b44103" providerId="ADAL" clId="{1F980ECC-0367-4851-8937-E5B9B04E66B2}" dt="2021-12-29T18:07:36.456" v="1"/>
          <ac:spMkLst>
            <pc:docMk/>
            <pc:sldMk cId="2207794901" sldId="308"/>
            <ac:spMk id="4" creationId="{9925963D-35F5-47D9-A542-B62E7865B558}"/>
          </ac:spMkLst>
        </pc:spChg>
      </pc:sldChg>
      <pc:sldChg chg="modSp add mod">
        <pc:chgData name="Chung, Peter" userId="79479ea7-4c1a-4bad-bd2b-51cc06b44103" providerId="ADAL" clId="{1F980ECC-0367-4851-8937-E5B9B04E66B2}" dt="2022-01-03T17:48:52.342" v="3243" actId="14100"/>
        <pc:sldMkLst>
          <pc:docMk/>
          <pc:sldMk cId="3747490650" sldId="309"/>
        </pc:sldMkLst>
        <pc:spChg chg="mod">
          <ac:chgData name="Chung, Peter" userId="79479ea7-4c1a-4bad-bd2b-51cc06b44103" providerId="ADAL" clId="{1F980ECC-0367-4851-8937-E5B9B04E66B2}" dt="2022-01-03T17:48:52.342" v="3243" actId="14100"/>
          <ac:spMkLst>
            <pc:docMk/>
            <pc:sldMk cId="3747490650" sldId="309"/>
            <ac:spMk id="2" creationId="{DB7C55F1-9BFB-44EE-A3A2-0CD3306A4082}"/>
          </ac:spMkLst>
        </pc:spChg>
        <pc:spChg chg="mod">
          <ac:chgData name="Chung, Peter" userId="79479ea7-4c1a-4bad-bd2b-51cc06b44103" providerId="ADAL" clId="{1F980ECC-0367-4851-8937-E5B9B04E66B2}" dt="2021-12-29T18:20:51.750" v="88"/>
          <ac:spMkLst>
            <pc:docMk/>
            <pc:sldMk cId="3747490650" sldId="309"/>
            <ac:spMk id="4" creationId="{D0AD91AE-676F-4401-B2D6-C67339C9A53B}"/>
          </ac:spMkLst>
        </pc:spChg>
        <pc:spChg chg="mod">
          <ac:chgData name="Chung, Peter" userId="79479ea7-4c1a-4bad-bd2b-51cc06b44103" providerId="ADAL" clId="{1F980ECC-0367-4851-8937-E5B9B04E66B2}" dt="2021-12-29T18:19:59.094" v="86" actId="1076"/>
          <ac:spMkLst>
            <pc:docMk/>
            <pc:sldMk cId="3747490650" sldId="309"/>
            <ac:spMk id="8" creationId="{43EC16B1-8BED-413B-839D-BD7AF570AECC}"/>
          </ac:spMkLst>
        </pc:spChg>
      </pc:sldChg>
      <pc:sldChg chg="modSp add">
        <pc:chgData name="Chung, Peter" userId="79479ea7-4c1a-4bad-bd2b-51cc06b44103" providerId="ADAL" clId="{1F980ECC-0367-4851-8937-E5B9B04E66B2}" dt="2021-12-29T18:07:36.456" v="1"/>
        <pc:sldMkLst>
          <pc:docMk/>
          <pc:sldMk cId="2961823124" sldId="310"/>
        </pc:sldMkLst>
        <pc:spChg chg="mod">
          <ac:chgData name="Chung, Peter" userId="79479ea7-4c1a-4bad-bd2b-51cc06b44103" providerId="ADAL" clId="{1F980ECC-0367-4851-8937-E5B9B04E66B2}" dt="2021-12-29T18:07:36.456" v="1"/>
          <ac:spMkLst>
            <pc:docMk/>
            <pc:sldMk cId="2961823124" sldId="310"/>
            <ac:spMk id="4" creationId="{A525B06F-A90A-4262-94A6-14BEF2C84527}"/>
          </ac:spMkLst>
        </pc:spChg>
      </pc:sldChg>
      <pc:sldChg chg="modSp add">
        <pc:chgData name="Chung, Peter" userId="79479ea7-4c1a-4bad-bd2b-51cc06b44103" providerId="ADAL" clId="{1F980ECC-0367-4851-8937-E5B9B04E66B2}" dt="2021-12-29T18:07:36.456" v="1"/>
        <pc:sldMkLst>
          <pc:docMk/>
          <pc:sldMk cId="1004527338" sldId="311"/>
        </pc:sldMkLst>
        <pc:spChg chg="mod">
          <ac:chgData name="Chung, Peter" userId="79479ea7-4c1a-4bad-bd2b-51cc06b44103" providerId="ADAL" clId="{1F980ECC-0367-4851-8937-E5B9B04E66B2}" dt="2021-12-29T18:07:36.456" v="1"/>
          <ac:spMkLst>
            <pc:docMk/>
            <pc:sldMk cId="1004527338" sldId="311"/>
            <ac:spMk id="4" creationId="{7221511E-5A44-41D8-A79F-A2231A869EEF}"/>
          </ac:spMkLst>
        </pc:spChg>
      </pc:sldChg>
      <pc:sldChg chg="addSp delSp modSp add mod">
        <pc:chgData name="Chung, Peter" userId="79479ea7-4c1a-4bad-bd2b-51cc06b44103" providerId="ADAL" clId="{1F980ECC-0367-4851-8937-E5B9B04E66B2}" dt="2021-12-29T18:32:30.116" v="970" actId="20577"/>
        <pc:sldMkLst>
          <pc:docMk/>
          <pc:sldMk cId="3114871397" sldId="312"/>
        </pc:sldMkLst>
        <pc:spChg chg="mod">
          <ac:chgData name="Chung, Peter" userId="79479ea7-4c1a-4bad-bd2b-51cc06b44103" providerId="ADAL" clId="{1F980ECC-0367-4851-8937-E5B9B04E66B2}" dt="2021-12-29T18:32:30.116" v="970" actId="20577"/>
          <ac:spMkLst>
            <pc:docMk/>
            <pc:sldMk cId="3114871397" sldId="312"/>
            <ac:spMk id="3" creationId="{5F5C37F7-5097-4411-A5A6-A96FBC8D6322}"/>
          </ac:spMkLst>
        </pc:spChg>
        <pc:spChg chg="mod">
          <ac:chgData name="Chung, Peter" userId="79479ea7-4c1a-4bad-bd2b-51cc06b44103" providerId="ADAL" clId="{1F980ECC-0367-4851-8937-E5B9B04E66B2}" dt="2021-12-29T18:07:36.456" v="1"/>
          <ac:spMkLst>
            <pc:docMk/>
            <pc:sldMk cId="3114871397" sldId="312"/>
            <ac:spMk id="4" creationId="{64F0AD30-CC8D-4B59-82F7-32402A5CDCE0}"/>
          </ac:spMkLst>
        </pc:spChg>
        <pc:spChg chg="add del">
          <ac:chgData name="Chung, Peter" userId="79479ea7-4c1a-4bad-bd2b-51cc06b44103" providerId="ADAL" clId="{1F980ECC-0367-4851-8937-E5B9B04E66B2}" dt="2021-12-29T18:32:11.975" v="907"/>
          <ac:spMkLst>
            <pc:docMk/>
            <pc:sldMk cId="3114871397" sldId="312"/>
            <ac:spMk id="5" creationId="{FCBBF0E2-9175-477C-B890-290E4974767A}"/>
          </ac:spMkLst>
        </pc:spChg>
      </pc:sldChg>
      <pc:sldChg chg="modSp add">
        <pc:chgData name="Chung, Peter" userId="79479ea7-4c1a-4bad-bd2b-51cc06b44103" providerId="ADAL" clId="{1F980ECC-0367-4851-8937-E5B9B04E66B2}" dt="2021-12-29T18:07:36.456" v="1"/>
        <pc:sldMkLst>
          <pc:docMk/>
          <pc:sldMk cId="2242877214" sldId="313"/>
        </pc:sldMkLst>
        <pc:spChg chg="mod">
          <ac:chgData name="Chung, Peter" userId="79479ea7-4c1a-4bad-bd2b-51cc06b44103" providerId="ADAL" clId="{1F980ECC-0367-4851-8937-E5B9B04E66B2}" dt="2021-12-29T18:07:36.456" v="1"/>
          <ac:spMkLst>
            <pc:docMk/>
            <pc:sldMk cId="2242877214" sldId="313"/>
            <ac:spMk id="4" creationId="{A8E3097B-6C8C-4097-A42E-0CBA23DA02C8}"/>
          </ac:spMkLst>
        </pc:spChg>
      </pc:sldChg>
      <pc:sldChg chg="delSp add">
        <pc:chgData name="Chung, Peter" userId="79479ea7-4c1a-4bad-bd2b-51cc06b44103" providerId="ADAL" clId="{1F980ECC-0367-4851-8937-E5B9B04E66B2}" dt="2021-12-29T18:24:43.610" v="295" actId="478"/>
        <pc:sldMkLst>
          <pc:docMk/>
          <pc:sldMk cId="1505415710" sldId="314"/>
        </pc:sldMkLst>
        <pc:picChg chg="del">
          <ac:chgData name="Chung, Peter" userId="79479ea7-4c1a-4bad-bd2b-51cc06b44103" providerId="ADAL" clId="{1F980ECC-0367-4851-8937-E5B9B04E66B2}" dt="2021-12-29T18:24:43.610" v="295" actId="478"/>
          <ac:picMkLst>
            <pc:docMk/>
            <pc:sldMk cId="1505415710" sldId="314"/>
            <ac:picMk id="4" creationId="{47C8240D-68DA-4ED2-8D74-538D88DB0F70}"/>
          </ac:picMkLst>
        </pc:picChg>
      </pc:sldChg>
      <pc:sldChg chg="modSp add mod">
        <pc:chgData name="Chung, Peter" userId="79479ea7-4c1a-4bad-bd2b-51cc06b44103" providerId="ADAL" clId="{1F980ECC-0367-4851-8937-E5B9B04E66B2}" dt="2021-12-29T18:25:01.630" v="297" actId="113"/>
        <pc:sldMkLst>
          <pc:docMk/>
          <pc:sldMk cId="1999063625" sldId="315"/>
        </pc:sldMkLst>
        <pc:spChg chg="mod">
          <ac:chgData name="Chung, Peter" userId="79479ea7-4c1a-4bad-bd2b-51cc06b44103" providerId="ADAL" clId="{1F980ECC-0367-4851-8937-E5B9B04E66B2}" dt="2021-12-29T18:25:01.630" v="297" actId="113"/>
          <ac:spMkLst>
            <pc:docMk/>
            <pc:sldMk cId="1999063625" sldId="315"/>
            <ac:spMk id="3" creationId="{5B5BFA17-D3BD-4171-A96E-CFFE1DF81972}"/>
          </ac:spMkLst>
        </pc:spChg>
      </pc:sldChg>
      <pc:sldChg chg="modSp add mod">
        <pc:chgData name="Chung, Peter" userId="79479ea7-4c1a-4bad-bd2b-51cc06b44103" providerId="ADAL" clId="{1F980ECC-0367-4851-8937-E5B9B04E66B2}" dt="2021-12-29T18:37:54.062" v="1520" actId="20577"/>
        <pc:sldMkLst>
          <pc:docMk/>
          <pc:sldMk cId="3840291006" sldId="316"/>
        </pc:sldMkLst>
        <pc:spChg chg="mod">
          <ac:chgData name="Chung, Peter" userId="79479ea7-4c1a-4bad-bd2b-51cc06b44103" providerId="ADAL" clId="{1F980ECC-0367-4851-8937-E5B9B04E66B2}" dt="2021-12-29T18:37:54.062" v="1520" actId="20577"/>
          <ac:spMkLst>
            <pc:docMk/>
            <pc:sldMk cId="3840291006" sldId="316"/>
            <ac:spMk id="2" creationId="{277E19F6-EE52-4851-8616-1757F736CD6F}"/>
          </ac:spMkLst>
        </pc:spChg>
        <pc:spChg chg="mod">
          <ac:chgData name="Chung, Peter" userId="79479ea7-4c1a-4bad-bd2b-51cc06b44103" providerId="ADAL" clId="{1F980ECC-0367-4851-8937-E5B9B04E66B2}" dt="2021-12-29T18:37:17.501" v="1462" actId="20577"/>
          <ac:spMkLst>
            <pc:docMk/>
            <pc:sldMk cId="3840291006" sldId="316"/>
            <ac:spMk id="3" creationId="{ED20CC48-0405-4084-809D-573FC4BF5C99}"/>
          </ac:spMkLst>
        </pc:spChg>
        <pc:spChg chg="mod">
          <ac:chgData name="Chung, Peter" userId="79479ea7-4c1a-4bad-bd2b-51cc06b44103" providerId="ADAL" clId="{1F980ECC-0367-4851-8937-E5B9B04E66B2}" dt="2021-12-29T18:30:41.780" v="638" actId="6549"/>
          <ac:spMkLst>
            <pc:docMk/>
            <pc:sldMk cId="3840291006" sldId="316"/>
            <ac:spMk id="4" creationId="{33C4CE5A-0B65-4F79-ACBC-18B759147CE0}"/>
          </ac:spMkLst>
        </pc:spChg>
      </pc:sldChg>
      <pc:sldChg chg="modSp new mod">
        <pc:chgData name="Chung, Peter" userId="79479ea7-4c1a-4bad-bd2b-51cc06b44103" providerId="ADAL" clId="{1F980ECC-0367-4851-8937-E5B9B04E66B2}" dt="2021-12-29T23:38:03.941" v="2704" actId="313"/>
        <pc:sldMkLst>
          <pc:docMk/>
          <pc:sldMk cId="872733827" sldId="317"/>
        </pc:sldMkLst>
        <pc:spChg chg="mod">
          <ac:chgData name="Chung, Peter" userId="79479ea7-4c1a-4bad-bd2b-51cc06b44103" providerId="ADAL" clId="{1F980ECC-0367-4851-8937-E5B9B04E66B2}" dt="2021-12-29T18:39:15.244" v="1679" actId="20577"/>
          <ac:spMkLst>
            <pc:docMk/>
            <pc:sldMk cId="872733827" sldId="317"/>
            <ac:spMk id="2" creationId="{B00C7C73-1163-40D3-931D-08A83039C873}"/>
          </ac:spMkLst>
        </pc:spChg>
        <pc:spChg chg="mod">
          <ac:chgData name="Chung, Peter" userId="79479ea7-4c1a-4bad-bd2b-51cc06b44103" providerId="ADAL" clId="{1F980ECC-0367-4851-8937-E5B9B04E66B2}" dt="2021-12-29T23:38:03.941" v="2704" actId="313"/>
          <ac:spMkLst>
            <pc:docMk/>
            <pc:sldMk cId="872733827" sldId="317"/>
            <ac:spMk id="3" creationId="{3057F54C-5282-4D82-98C5-0FFE4F20C6B8}"/>
          </ac:spMkLst>
        </pc:spChg>
      </pc:sldChg>
      <pc:sldChg chg="modSp add mod">
        <pc:chgData name="Chung, Peter" userId="79479ea7-4c1a-4bad-bd2b-51cc06b44103" providerId="ADAL" clId="{1F980ECC-0367-4851-8937-E5B9B04E66B2}" dt="2022-01-03T17:47:47.948" v="3149" actId="113"/>
        <pc:sldMkLst>
          <pc:docMk/>
          <pc:sldMk cId="864934703" sldId="318"/>
        </pc:sldMkLst>
        <pc:spChg chg="mod">
          <ac:chgData name="Chung, Peter" userId="79479ea7-4c1a-4bad-bd2b-51cc06b44103" providerId="ADAL" clId="{1F980ECC-0367-4851-8937-E5B9B04E66B2}" dt="2022-01-03T17:47:47.948" v="3149" actId="113"/>
          <ac:spMkLst>
            <pc:docMk/>
            <pc:sldMk cId="864934703" sldId="318"/>
            <ac:spMk id="3" creationId="{5B5BFA17-D3BD-4171-A96E-CFFE1DF81972}"/>
          </ac:spMkLst>
        </pc:spChg>
      </pc:sldChg>
      <pc:sldChg chg="modSp add mod">
        <pc:chgData name="Chung, Peter" userId="79479ea7-4c1a-4bad-bd2b-51cc06b44103" providerId="ADAL" clId="{1F980ECC-0367-4851-8937-E5B9B04E66B2}" dt="2022-01-03T17:48:39.838" v="3242" actId="6549"/>
        <pc:sldMkLst>
          <pc:docMk/>
          <pc:sldMk cId="1342219290" sldId="319"/>
        </pc:sldMkLst>
        <pc:spChg chg="mod">
          <ac:chgData name="Chung, Peter" userId="79479ea7-4c1a-4bad-bd2b-51cc06b44103" providerId="ADAL" clId="{1F980ECC-0367-4851-8937-E5B9B04E66B2}" dt="2022-01-03T17:48:39.838" v="3242" actId="6549"/>
          <ac:spMkLst>
            <pc:docMk/>
            <pc:sldMk cId="1342219290" sldId="319"/>
            <ac:spMk id="3" creationId="{5B5BFA17-D3BD-4171-A96E-CFFE1DF81972}"/>
          </ac:spMkLst>
        </pc:spChg>
      </pc:sldChg>
      <pc:sldChg chg="modSp new mod">
        <pc:chgData name="Chung, Peter" userId="79479ea7-4c1a-4bad-bd2b-51cc06b44103" providerId="ADAL" clId="{1F980ECC-0367-4851-8937-E5B9B04E66B2}" dt="2022-01-03T17:49:26.135" v="3274"/>
        <pc:sldMkLst>
          <pc:docMk/>
          <pc:sldMk cId="76314572" sldId="320"/>
        </pc:sldMkLst>
        <pc:spChg chg="mod">
          <ac:chgData name="Chung, Peter" userId="79479ea7-4c1a-4bad-bd2b-51cc06b44103" providerId="ADAL" clId="{1F980ECC-0367-4851-8937-E5B9B04E66B2}" dt="2022-01-03T17:49:24.532" v="3273" actId="20577"/>
          <ac:spMkLst>
            <pc:docMk/>
            <pc:sldMk cId="76314572" sldId="320"/>
            <ac:spMk id="2" creationId="{C9E4B126-DD7E-4348-9329-6039E34C7127}"/>
          </ac:spMkLst>
        </pc:spChg>
        <pc:spChg chg="mod">
          <ac:chgData name="Chung, Peter" userId="79479ea7-4c1a-4bad-bd2b-51cc06b44103" providerId="ADAL" clId="{1F980ECC-0367-4851-8937-E5B9B04E66B2}" dt="2022-01-03T17:49:26.135" v="3274"/>
          <ac:spMkLst>
            <pc:docMk/>
            <pc:sldMk cId="76314572" sldId="320"/>
            <ac:spMk id="3" creationId="{29889D47-6B7C-41C4-9001-D287CED52271}"/>
          </ac:spMkLst>
        </pc:spChg>
      </pc:sldChg>
      <pc:sldMasterChg chg="delSldLayout">
        <pc:chgData name="Chung, Peter" userId="79479ea7-4c1a-4bad-bd2b-51cc06b44103" providerId="ADAL" clId="{1F980ECC-0367-4851-8937-E5B9B04E66B2}" dt="2021-12-29T18:07:39.734" v="13" actId="47"/>
        <pc:sldMasterMkLst>
          <pc:docMk/>
          <pc:sldMasterMk cId="534809904" sldId="2147483648"/>
        </pc:sldMasterMkLst>
        <pc:sldLayoutChg chg="del">
          <pc:chgData name="Chung, Peter" userId="79479ea7-4c1a-4bad-bd2b-51cc06b44103" providerId="ADAL" clId="{1F980ECC-0367-4851-8937-E5B9B04E66B2}" dt="2021-12-29T18:07:39.734" v="13" actId="47"/>
          <pc:sldLayoutMkLst>
            <pc:docMk/>
            <pc:sldMasterMk cId="534809904" sldId="2147483648"/>
            <pc:sldLayoutMk cId="3997559998" sldId="2147483652"/>
          </pc:sldLayoutMkLst>
        </pc:sldLayoutChg>
      </pc:sldMaster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Series 1</c:v>
                </c:pt>
              </c:strCache>
            </c:strRef>
          </c:tx>
          <c:spPr>
            <a:solidFill>
              <a:schemeClr val="accent2"/>
            </a:solidFill>
            <a:ln>
              <a:noFill/>
            </a:ln>
            <a:effectLst/>
          </c:spPr>
          <c:invertIfNegative val="0"/>
          <c:dPt>
            <c:idx val="1"/>
            <c:invertIfNegative val="0"/>
            <c:bubble3D val="0"/>
            <c:spPr>
              <a:solidFill>
                <a:schemeClr val="accent1">
                  <a:lumMod val="75000"/>
                </a:schemeClr>
              </a:solidFill>
              <a:ln>
                <a:noFill/>
              </a:ln>
              <a:effectLst/>
            </c:spPr>
            <c:extLst>
              <c:ext xmlns:c16="http://schemas.microsoft.com/office/drawing/2014/chart" uri="{C3380CC4-5D6E-409C-BE32-E72D297353CC}">
                <c16:uniqueId val="{00000001-4AA0-48A3-BF14-D0B7AF97FED6}"/>
              </c:ext>
            </c:extLst>
          </c:dPt>
          <c:dPt>
            <c:idx val="2"/>
            <c:invertIfNegative val="0"/>
            <c:bubble3D val="0"/>
            <c:spPr>
              <a:solidFill>
                <a:schemeClr val="accent1">
                  <a:lumMod val="75000"/>
                </a:schemeClr>
              </a:solidFill>
              <a:ln>
                <a:noFill/>
              </a:ln>
              <a:effectLst/>
            </c:spPr>
            <c:extLst>
              <c:ext xmlns:c16="http://schemas.microsoft.com/office/drawing/2014/chart" uri="{C3380CC4-5D6E-409C-BE32-E72D297353CC}">
                <c16:uniqueId val="{00000003-4AA0-48A3-BF14-D0B7AF97FED6}"/>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Hispanic</c:v>
                </c:pt>
                <c:pt idx="1">
                  <c:v>Black</c:v>
                </c:pt>
                <c:pt idx="2">
                  <c:v>White</c:v>
                </c:pt>
              </c:strCache>
            </c:strRef>
          </c:cat>
          <c:val>
            <c:numRef>
              <c:f>Sheet1!$B$2:$B$4</c:f>
              <c:numCache>
                <c:formatCode>General</c:formatCode>
                <c:ptCount val="3"/>
                <c:pt idx="0">
                  <c:v>15.4</c:v>
                </c:pt>
                <c:pt idx="1">
                  <c:v>18.3</c:v>
                </c:pt>
                <c:pt idx="2">
                  <c:v>18.5</c:v>
                </c:pt>
              </c:numCache>
            </c:numRef>
          </c:val>
          <c:extLst>
            <c:ext xmlns:c16="http://schemas.microsoft.com/office/drawing/2014/chart" uri="{C3380CC4-5D6E-409C-BE32-E72D297353CC}">
              <c16:uniqueId val="{00000004-4AA0-48A3-BF14-D0B7AF97FED6}"/>
            </c:ext>
          </c:extLst>
        </c:ser>
        <c:dLbls>
          <c:showLegendKey val="0"/>
          <c:showVal val="0"/>
          <c:showCatName val="0"/>
          <c:showSerName val="0"/>
          <c:showPercent val="0"/>
          <c:showBubbleSize val="0"/>
        </c:dLbls>
        <c:gapWidth val="182"/>
        <c:axId val="762054159"/>
        <c:axId val="762055407"/>
      </c:barChart>
      <c:catAx>
        <c:axId val="762054159"/>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62055407"/>
        <c:crosses val="autoZero"/>
        <c:auto val="1"/>
        <c:lblAlgn val="ctr"/>
        <c:lblOffset val="100"/>
        <c:tickMarkSkip val="1"/>
        <c:noMultiLvlLbl val="0"/>
      </c:catAx>
      <c:valAx>
        <c:axId val="762055407"/>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6205415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FB5C54D-5907-48E3-89E3-945BE63C27A5}" type="datetimeFigureOut">
              <a:rPr lang="en-US" smtClean="0"/>
              <a:t>1/18/2022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A516164-53C3-484A-95C5-47F67547161F}" type="slidenum">
              <a:rPr lang="en-US" smtClean="0"/>
              <a:t>‹#›</a:t>
            </a:fld>
            <a:endParaRPr lang="en-US"/>
          </a:p>
        </p:txBody>
      </p:sp>
    </p:spTree>
    <p:extLst>
      <p:ext uri="{BB962C8B-B14F-4D97-AF65-F5344CB8AC3E}">
        <p14:creationId xmlns:p14="http://schemas.microsoft.com/office/powerpoint/2010/main" val="3118159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7" name="Text Box 1">
            <a:extLst>
              <a:ext uri="{FF2B5EF4-FFF2-40B4-BE49-F238E27FC236}">
                <a16:creationId xmlns:a16="http://schemas.microsoft.com/office/drawing/2014/main" id="{4947EE4C-052A-46B1-9714-031BDD160090}"/>
              </a:ext>
            </a:extLst>
          </p:cNvPr>
          <p:cNvSpPr txBox="1">
            <a:spLocks noChangeArrowheads="1"/>
          </p:cNvSpPr>
          <p:nvPr/>
        </p:nvSpPr>
        <p:spPr bwMode="auto">
          <a:xfrm>
            <a:off x="1587500" y="1006475"/>
            <a:ext cx="4595813" cy="3448050"/>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4098" name="Text Box 2">
            <a:extLst>
              <a:ext uri="{FF2B5EF4-FFF2-40B4-BE49-F238E27FC236}">
                <a16:creationId xmlns:a16="http://schemas.microsoft.com/office/drawing/2014/main" id="{558E4F3A-0F0E-49F8-8CBA-E56F8BF72CEB}"/>
              </a:ext>
            </a:extLst>
          </p:cNvPr>
          <p:cNvSpPr txBox="1">
            <a:spLocks noGrp="1" noChangeArrowheads="1"/>
          </p:cNvSpPr>
          <p:nvPr>
            <p:ph type="body"/>
          </p:nvPr>
        </p:nvSpPr>
        <p:spPr bwMode="auto">
          <a:xfrm>
            <a:off x="1185863" y="4787900"/>
            <a:ext cx="5407025" cy="38258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p>
            <a:pPr marL="85725" indent="-85725" eaLnBrk="1">
              <a:lnSpc>
                <a:spcPct val="93000"/>
              </a:lnSpc>
              <a:spcBef>
                <a:spcPct val="0"/>
              </a:spcBef>
              <a:buSzPct val="45000"/>
              <a:buFont typeface="Wingdings" panose="05000000000000000000" pitchFamily="2" charset="2"/>
              <a:buNone/>
              <a:tabLst>
                <a:tab pos="723900" algn="l"/>
                <a:tab pos="1447800" algn="l"/>
                <a:tab pos="2171700" algn="l"/>
                <a:tab pos="2895600" algn="l"/>
                <a:tab pos="3619500" algn="l"/>
                <a:tab pos="4343400" algn="l"/>
                <a:tab pos="5067300" algn="l"/>
              </a:tabLst>
            </a:pPr>
            <a:r>
              <a:rPr lang="en-GB" altLang="en-US">
                <a:latin typeface="Arial" panose="020B0604020202020204" pitchFamily="34" charset="0"/>
                <a:cs typeface="msgothic" charset="0"/>
              </a:rPr>
              <a:t>MR scan of brain (T2-weighted) showing periventricular leukomalacia associated with preterm (24–32 weeks gestation) injury to the brain.</a:t>
            </a: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rgbClr val="0064A4"/>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42925" y="1122363"/>
            <a:ext cx="6296025" cy="1544637"/>
          </a:xfrm>
        </p:spPr>
        <p:txBody>
          <a:bodyPr anchor="b">
            <a:normAutofit/>
          </a:bodyPr>
          <a:lstStyle>
            <a:lvl1pPr algn="l">
              <a:defRPr sz="3200" b="0" spc="0">
                <a:solidFill>
                  <a:schemeClr val="bg1"/>
                </a:solidFill>
                <a:latin typeface="Segoe UI" panose="020B0502040204020203" pitchFamily="34" charset="0"/>
                <a:cs typeface="Segoe UI" panose="020B0502040204020203" pitchFamily="34" charset="0"/>
              </a:defRPr>
            </a:lvl1pPr>
          </a:lstStyle>
          <a:p>
            <a:r>
              <a:rPr lang="en-US" dirty="0"/>
              <a:t>CLICK TO EDIT MASTER TITLE STYLE</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9A14B8-3054-497F-BFF5-312A05487F2C}" type="slidenum">
              <a:rPr lang="en-US" smtClean="0"/>
              <a:t>‹#›</a:t>
            </a:fld>
            <a:endParaRPr lang="en-US"/>
          </a:p>
        </p:txBody>
      </p:sp>
      <p:sp>
        <p:nvSpPr>
          <p:cNvPr id="7" name="Rectangle 6">
            <a:extLst>
              <a:ext uri="{FF2B5EF4-FFF2-40B4-BE49-F238E27FC236}">
                <a16:creationId xmlns:a16="http://schemas.microsoft.com/office/drawing/2014/main" id="{6B24B08E-7E4E-DB4D-8DD6-A55DF624243B}"/>
              </a:ext>
            </a:extLst>
          </p:cNvPr>
          <p:cNvSpPr/>
          <p:nvPr userDrawn="1"/>
        </p:nvSpPr>
        <p:spPr>
          <a:xfrm>
            <a:off x="6614160" y="0"/>
            <a:ext cx="5577840" cy="6858000"/>
          </a:xfrm>
          <a:prstGeom prst="rect">
            <a:avLst/>
          </a:prstGeom>
          <a:blipFill>
            <a:blip r:embed="rId2"/>
            <a:stretch>
              <a:fillRect l="821" t="-18000" r="-94261" b="-18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416614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rgbClr val="0064A4"/>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572360" y="2048205"/>
            <a:ext cx="6296025" cy="1544637"/>
          </a:xfrm>
        </p:spPr>
        <p:txBody>
          <a:bodyPr anchor="b">
            <a:normAutofit/>
          </a:bodyPr>
          <a:lstStyle>
            <a:lvl1pPr algn="ctr">
              <a:defRPr sz="3200" b="0" spc="0">
                <a:solidFill>
                  <a:schemeClr val="bg1"/>
                </a:solidFill>
                <a:latin typeface="Segoe UI" panose="020B0502040204020203" pitchFamily="34" charset="0"/>
                <a:cs typeface="Segoe UI" panose="020B0502040204020203" pitchFamily="34" charset="0"/>
              </a:defRPr>
            </a:lvl1pPr>
          </a:lstStyle>
          <a:p>
            <a:r>
              <a:rPr lang="en-US" dirty="0"/>
              <a:t>CLICK TO EDIT MASTER TITLE STYLE</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9A14B8-3054-497F-BFF5-312A05487F2C}" type="slidenum">
              <a:rPr lang="en-US" smtClean="0"/>
              <a:t>‹#›</a:t>
            </a:fld>
            <a:endParaRPr lang="en-US"/>
          </a:p>
        </p:txBody>
      </p:sp>
      <p:pic>
        <p:nvPicPr>
          <p:cNvPr id="10" name="Picture 9" descr="A picture containing animal, invertebrate&#10;&#10;Description automatically generated">
            <a:extLst>
              <a:ext uri="{FF2B5EF4-FFF2-40B4-BE49-F238E27FC236}">
                <a16:creationId xmlns:a16="http://schemas.microsoft.com/office/drawing/2014/main" id="{B40AF4C5-2B1E-D14B-8A97-5743D81E4846}"/>
              </a:ext>
            </a:extLst>
          </p:cNvPr>
          <p:cNvPicPr>
            <a:picLocks noChangeAspect="1"/>
          </p:cNvPicPr>
          <p:nvPr userDrawn="1"/>
        </p:nvPicPr>
        <p:blipFill rotWithShape="1">
          <a:blip r:embed="rId2"/>
          <a:srcRect l="5746" t="-6642" r="38753" b="53905"/>
          <a:stretch/>
        </p:blipFill>
        <p:spPr>
          <a:xfrm>
            <a:off x="5080" y="3895344"/>
            <a:ext cx="8119872" cy="2962656"/>
          </a:xfrm>
          <a:prstGeom prst="rect">
            <a:avLst/>
          </a:prstGeom>
        </p:spPr>
      </p:pic>
      <p:pic>
        <p:nvPicPr>
          <p:cNvPr id="11" name="Picture 10" descr="A picture containing animal, invertebrate&#10;&#10;Description automatically generated">
            <a:extLst>
              <a:ext uri="{FF2B5EF4-FFF2-40B4-BE49-F238E27FC236}">
                <a16:creationId xmlns:a16="http://schemas.microsoft.com/office/drawing/2014/main" id="{01DF984C-ED6A-D244-8E40-F03E85F6BF04}"/>
              </a:ext>
            </a:extLst>
          </p:cNvPr>
          <p:cNvPicPr>
            <a:picLocks noChangeAspect="1"/>
          </p:cNvPicPr>
          <p:nvPr userDrawn="1"/>
        </p:nvPicPr>
        <p:blipFill rotWithShape="1">
          <a:blip r:embed="rId2"/>
          <a:srcRect l="5749" t="4099" r="38750" b="43164"/>
          <a:stretch/>
        </p:blipFill>
        <p:spPr>
          <a:xfrm rot="10800000">
            <a:off x="4065016" y="0"/>
            <a:ext cx="8119872" cy="2962656"/>
          </a:xfrm>
          <a:prstGeom prst="rect">
            <a:avLst/>
          </a:prstGeom>
        </p:spPr>
      </p:pic>
    </p:spTree>
    <p:extLst>
      <p:ext uri="{BB962C8B-B14F-4D97-AF65-F5344CB8AC3E}">
        <p14:creationId xmlns:p14="http://schemas.microsoft.com/office/powerpoint/2010/main" val="26468950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42900" y="178183"/>
            <a:ext cx="10515600" cy="637457"/>
          </a:xfrm>
        </p:spPr>
        <p:txBody>
          <a:bodyPr>
            <a:normAutofit/>
          </a:bodyPr>
          <a:lstStyle>
            <a:lvl1pPr>
              <a:defRPr sz="3200">
                <a:latin typeface="Segoe UI" panose="020B0502040204020203" pitchFamily="34" charset="0"/>
                <a:cs typeface="Segoe UI" panose="020B0502040204020203" pitchFamily="34" charset="0"/>
              </a:defRPr>
            </a:lvl1pPr>
          </a:lstStyle>
          <a:p>
            <a:r>
              <a:rPr lang="en-US" dirty="0"/>
              <a:t>Click to edit Master title style</a:t>
            </a:r>
          </a:p>
        </p:txBody>
      </p:sp>
      <p:sp>
        <p:nvSpPr>
          <p:cNvPr id="3" name="Content Placeholder 2"/>
          <p:cNvSpPr>
            <a:spLocks noGrp="1"/>
          </p:cNvSpPr>
          <p:nvPr>
            <p:ph idx="1"/>
          </p:nvPr>
        </p:nvSpPr>
        <p:spPr>
          <a:xfrm>
            <a:off x="342900" y="993824"/>
            <a:ext cx="10515600" cy="4725939"/>
          </a:xfrm>
        </p:spPr>
        <p:txBody>
          <a:bodyPr>
            <a:normAutofit/>
          </a:bodyPr>
          <a:lstStyle>
            <a:lvl1pPr>
              <a:lnSpc>
                <a:spcPct val="100000"/>
              </a:lnSpc>
              <a:defRPr sz="2400">
                <a:latin typeface="Segoe UI" panose="020B0502040204020203" pitchFamily="34" charset="0"/>
                <a:cs typeface="Segoe UI" panose="020B0502040204020203" pitchFamily="34" charset="0"/>
              </a:defRPr>
            </a:lvl1pPr>
            <a:lvl2pPr>
              <a:lnSpc>
                <a:spcPct val="100000"/>
              </a:lnSpc>
              <a:defRPr sz="2400">
                <a:latin typeface="Segoe UI" panose="020B0502040204020203" pitchFamily="34" charset="0"/>
                <a:cs typeface="Segoe UI" panose="020B0502040204020203" pitchFamily="34" charset="0"/>
              </a:defRPr>
            </a:lvl2pPr>
            <a:lvl3pPr>
              <a:lnSpc>
                <a:spcPct val="100000"/>
              </a:lnSpc>
              <a:defRPr sz="2400">
                <a:latin typeface="Segoe UI" panose="020B0502040204020203" pitchFamily="34" charset="0"/>
                <a:cs typeface="Segoe UI" panose="020B0502040204020203" pitchFamily="34" charset="0"/>
              </a:defRPr>
            </a:lvl3pPr>
            <a:lvl4pPr>
              <a:lnSpc>
                <a:spcPct val="100000"/>
              </a:lnSpc>
              <a:defRPr sz="2400">
                <a:latin typeface="Segoe UI" panose="020B0502040204020203" pitchFamily="34" charset="0"/>
                <a:cs typeface="Segoe UI" panose="020B0502040204020203" pitchFamily="34" charset="0"/>
              </a:defRPr>
            </a:lvl4pPr>
            <a:lvl5pPr>
              <a:lnSpc>
                <a:spcPct val="100000"/>
              </a:lnSpc>
              <a:defRPr sz="2400">
                <a:latin typeface="Segoe UI" panose="020B0502040204020203" pitchFamily="34" charset="0"/>
                <a:cs typeface="Segoe UI" panose="020B0502040204020203"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11673554" y="6354629"/>
            <a:ext cx="278451" cy="365125"/>
          </a:xfrm>
        </p:spPr>
        <p:txBody>
          <a:bodyPr/>
          <a:lstStyle>
            <a:lvl1pPr>
              <a:defRPr sz="900" i="1">
                <a:latin typeface="Segoe UI" panose="020B0502040204020203" pitchFamily="34" charset="0"/>
                <a:cs typeface="Segoe UI" panose="020B0502040204020203" pitchFamily="34" charset="0"/>
              </a:defRPr>
            </a:lvl1pPr>
          </a:lstStyle>
          <a:p>
            <a:fld id="{EE9A14B8-3054-497F-BFF5-312A05487F2C}" type="slidenum">
              <a:rPr lang="en-US" smtClean="0"/>
              <a:pPr/>
              <a:t>‹#›</a:t>
            </a:fld>
            <a:endParaRPr lang="en-US"/>
          </a:p>
        </p:txBody>
      </p:sp>
      <p:pic>
        <p:nvPicPr>
          <p:cNvPr id="7" name="Picture 6" descr="A picture containing animal, invertebrate&#10;&#10;Description automatically generated">
            <a:extLst>
              <a:ext uri="{FF2B5EF4-FFF2-40B4-BE49-F238E27FC236}">
                <a16:creationId xmlns:a16="http://schemas.microsoft.com/office/drawing/2014/main" id="{B40AF4C5-2B1E-D14B-8A97-5743D81E4846}"/>
              </a:ext>
            </a:extLst>
          </p:cNvPr>
          <p:cNvPicPr>
            <a:picLocks noChangeAspect="1"/>
          </p:cNvPicPr>
          <p:nvPr userDrawn="1"/>
        </p:nvPicPr>
        <p:blipFill rotWithShape="1">
          <a:blip r:embed="rId2"/>
          <a:srcRect l="5746" t="-6642" r="38753" b="53905"/>
          <a:stretch/>
        </p:blipFill>
        <p:spPr>
          <a:xfrm>
            <a:off x="0" y="4389120"/>
            <a:ext cx="6766560" cy="2468880"/>
          </a:xfrm>
          <a:prstGeom prst="rect">
            <a:avLst/>
          </a:prstGeom>
        </p:spPr>
      </p:pic>
      <p:pic>
        <p:nvPicPr>
          <p:cNvPr id="8" name="Picture 7" descr="A picture containing animal, invertebrate&#10;&#10;Description automatically generated">
            <a:extLst>
              <a:ext uri="{FF2B5EF4-FFF2-40B4-BE49-F238E27FC236}">
                <a16:creationId xmlns:a16="http://schemas.microsoft.com/office/drawing/2014/main" id="{01DF984C-ED6A-D244-8E40-F03E85F6BF04}"/>
              </a:ext>
            </a:extLst>
          </p:cNvPr>
          <p:cNvPicPr>
            <a:picLocks noChangeAspect="1"/>
          </p:cNvPicPr>
          <p:nvPr userDrawn="1"/>
        </p:nvPicPr>
        <p:blipFill rotWithShape="1">
          <a:blip r:embed="rId2"/>
          <a:srcRect l="5749" t="4099" r="38750" b="43164"/>
          <a:stretch/>
        </p:blipFill>
        <p:spPr>
          <a:xfrm rot="10800000">
            <a:off x="5425440" y="0"/>
            <a:ext cx="6766560" cy="2468880"/>
          </a:xfrm>
          <a:prstGeom prst="rect">
            <a:avLst/>
          </a:prstGeom>
        </p:spPr>
      </p:pic>
      <p:pic>
        <p:nvPicPr>
          <p:cNvPr id="13" name="Picture 1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548401" y="6272548"/>
            <a:ext cx="2971332" cy="529285"/>
          </a:xfrm>
          <a:prstGeom prst="rect">
            <a:avLst/>
          </a:prstGeom>
        </p:spPr>
      </p:pic>
    </p:spTree>
    <p:extLst>
      <p:ext uri="{BB962C8B-B14F-4D97-AF65-F5344CB8AC3E}">
        <p14:creationId xmlns:p14="http://schemas.microsoft.com/office/powerpoint/2010/main" val="17589430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6_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74639"/>
            <a:ext cx="10972800" cy="1143000"/>
          </a:xfrm>
          <a:prstGeom prst="rect">
            <a:avLst/>
          </a:prstGeom>
        </p:spPr>
        <p:txBody>
          <a:bodyPr anchor="b" anchorCtr="0"/>
          <a:lstStyle>
            <a:lvl1pPr algn="l">
              <a:lnSpc>
                <a:spcPts val="4000"/>
              </a:lnSpc>
              <a:defRPr sz="3733" b="1" baseline="0">
                <a:solidFill>
                  <a:srgbClr val="76AE99"/>
                </a:solidFill>
                <a:effectLst/>
                <a:latin typeface="Calibri" pitchFamily="34" charset="0"/>
              </a:defRPr>
            </a:lvl1pPr>
          </a:lstStyle>
          <a:p>
            <a:r>
              <a:rPr lang="en-US" dirty="0"/>
              <a:t>Bottom band: NCBDDD</a:t>
            </a:r>
          </a:p>
        </p:txBody>
      </p:sp>
      <p:sp>
        <p:nvSpPr>
          <p:cNvPr id="6" name="Text Placeholder 7"/>
          <p:cNvSpPr>
            <a:spLocks noGrp="1"/>
          </p:cNvSpPr>
          <p:nvPr>
            <p:ph type="body" sz="quarter" idx="10"/>
          </p:nvPr>
        </p:nvSpPr>
        <p:spPr>
          <a:xfrm>
            <a:off x="609600" y="1545167"/>
            <a:ext cx="10972800" cy="4455584"/>
          </a:xfrm>
        </p:spPr>
        <p:txBody>
          <a:bodyPr/>
          <a:lstStyle>
            <a:lvl1pPr marL="457189" indent="-457189">
              <a:buClr>
                <a:srgbClr val="618E7C"/>
              </a:buClr>
              <a:buFont typeface="Wingdings" panose="05000000000000000000" pitchFamily="2" charset="2"/>
              <a:buChar char="§"/>
              <a:defRPr sz="2667">
                <a:solidFill>
                  <a:schemeClr val="accent4">
                    <a:lumMod val="75000"/>
                  </a:schemeClr>
                </a:solidFill>
              </a:defRPr>
            </a:lvl1pPr>
            <a:lvl2pPr>
              <a:buClr>
                <a:srgbClr val="B45340"/>
              </a:buClr>
              <a:defRPr sz="2667">
                <a:solidFill>
                  <a:schemeClr val="accent4">
                    <a:lumMod val="75000"/>
                  </a:schemeClr>
                </a:solidFill>
              </a:defRPr>
            </a:lvl2pPr>
            <a:lvl3pPr>
              <a:buClr>
                <a:srgbClr val="5A4099"/>
              </a:buClr>
              <a:defRPr sz="2667">
                <a:solidFill>
                  <a:schemeClr val="accent4">
                    <a:lumMod val="75000"/>
                  </a:schemeClr>
                </a:solidFill>
              </a:defRPr>
            </a:lvl3pPr>
            <a:lvl4pPr>
              <a:defRPr sz="2667">
                <a:solidFill>
                  <a:schemeClr val="accent4">
                    <a:lumMod val="75000"/>
                  </a:schemeClr>
                </a:solidFill>
              </a:defRPr>
            </a:lvl4pPr>
            <a:lvl5pPr>
              <a:defRPr sz="2667">
                <a:solidFill>
                  <a:schemeClr val="accent4">
                    <a:lumMod val="75000"/>
                  </a:schemeClr>
                </a:solidFill>
              </a:defRPr>
            </a:lvl5pPr>
          </a:lstStyle>
          <a:p>
            <a:pPr lvl="0"/>
            <a:r>
              <a:rPr lang="en-US" dirty="0"/>
              <a:t>Click to edit Master text styles</a:t>
            </a:r>
          </a:p>
          <a:p>
            <a:pPr lvl="1"/>
            <a:r>
              <a:rPr lang="en-US" dirty="0"/>
              <a:t>Second level</a:t>
            </a:r>
          </a:p>
          <a:p>
            <a:pPr lvl="2"/>
            <a:r>
              <a:rPr lang="en-US" dirty="0"/>
              <a:t>Third level</a:t>
            </a:r>
          </a:p>
        </p:txBody>
      </p:sp>
      <p:pic>
        <p:nvPicPr>
          <p:cNvPr id="4" name="Picture 3">
            <a:extLst>
              <a:ext uri="{FF2B5EF4-FFF2-40B4-BE49-F238E27FC236}">
                <a16:creationId xmlns:a16="http://schemas.microsoft.com/office/drawing/2014/main" id="{F3497A71-E6EE-4554-99CA-ED039B15506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741486"/>
            <a:ext cx="12192000" cy="120721"/>
          </a:xfrm>
          <a:prstGeom prst="rect">
            <a:avLst/>
          </a:prstGeom>
        </p:spPr>
      </p:pic>
    </p:spTree>
    <p:extLst>
      <p:ext uri="{BB962C8B-B14F-4D97-AF65-F5344CB8AC3E}">
        <p14:creationId xmlns:p14="http://schemas.microsoft.com/office/powerpoint/2010/main" val="239744626"/>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82C0B76-E18C-426F-B2CD-F792B0E0A5DA}"/>
              </a:ext>
            </a:extLst>
          </p:cNvPr>
          <p:cNvSpPr>
            <a:spLocks noGrp="1"/>
          </p:cNvSpPr>
          <p:nvPr>
            <p:ph type="dt" sz="half" idx="10"/>
          </p:nvPr>
        </p:nvSpPr>
        <p:spPr/>
        <p:txBody>
          <a:bodyPr/>
          <a:lstStyle/>
          <a:p>
            <a:endParaRPr lang="en-US"/>
          </a:p>
        </p:txBody>
      </p:sp>
      <p:sp>
        <p:nvSpPr>
          <p:cNvPr id="3" name="Footer Placeholder 2">
            <a:extLst>
              <a:ext uri="{FF2B5EF4-FFF2-40B4-BE49-F238E27FC236}">
                <a16:creationId xmlns:a16="http://schemas.microsoft.com/office/drawing/2014/main" id="{3ED001E5-DFC7-489D-B193-3F921F66A57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C7B117E-900E-452E-ABE9-360E5075FD71}"/>
              </a:ext>
            </a:extLst>
          </p:cNvPr>
          <p:cNvSpPr>
            <a:spLocks noGrp="1"/>
          </p:cNvSpPr>
          <p:nvPr>
            <p:ph type="sldNum" sz="quarter" idx="12"/>
          </p:nvPr>
        </p:nvSpPr>
        <p:spPr/>
        <p:txBody>
          <a:bodyPr/>
          <a:lstStyle/>
          <a:p>
            <a:fld id="{7BCBC598-6E09-42F6-A38A-47DDC028BF20}" type="slidenum">
              <a:rPr lang="en-US" smtClean="0"/>
              <a:t>‹#›</a:t>
            </a:fld>
            <a:endParaRPr lang="en-US"/>
          </a:p>
        </p:txBody>
      </p:sp>
    </p:spTree>
    <p:extLst>
      <p:ext uri="{BB962C8B-B14F-4D97-AF65-F5344CB8AC3E}">
        <p14:creationId xmlns:p14="http://schemas.microsoft.com/office/powerpoint/2010/main" val="93751188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95275" y="165101"/>
            <a:ext cx="10515600" cy="704911"/>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295275" y="1074199"/>
            <a:ext cx="10515600" cy="5002752"/>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E9A14B8-3054-497F-BFF5-312A05487F2C}" type="slidenum">
              <a:rPr lang="en-US" smtClean="0"/>
              <a:t>‹#›</a:t>
            </a:fld>
            <a:endParaRPr lang="en-US"/>
          </a:p>
        </p:txBody>
      </p:sp>
    </p:spTree>
    <p:extLst>
      <p:ext uri="{BB962C8B-B14F-4D97-AF65-F5344CB8AC3E}">
        <p14:creationId xmlns:p14="http://schemas.microsoft.com/office/powerpoint/2010/main" val="53480990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Lst>
  <p:hf sldNum="0" hdr="0" dt="0"/>
  <p:txStyles>
    <p:titleStyle>
      <a:lvl1pPr algn="l" defTabSz="914400" rtl="0" eaLnBrk="1" latinLnBrk="0" hangingPunct="1">
        <a:lnSpc>
          <a:spcPct val="90000"/>
        </a:lnSpc>
        <a:spcBef>
          <a:spcPct val="0"/>
        </a:spcBef>
        <a:buNone/>
        <a:defRPr sz="3200" kern="1200">
          <a:solidFill>
            <a:srgbClr val="0064A4"/>
          </a:solidFill>
          <a:latin typeface="Segoe UI" panose="020B0502040204020203" pitchFamily="34" charset="0"/>
          <a:ea typeface="+mj-ea"/>
          <a:cs typeface="Segoe UI" panose="020B0502040204020203" pitchFamily="34" charset="0"/>
        </a:defRPr>
      </a:lvl1pPr>
    </p:titleStyle>
    <p:bodyStyle>
      <a:lvl1pPr marL="228600" indent="-228600" algn="l" defTabSz="914400" rtl="0" eaLnBrk="1" latinLnBrk="0" hangingPunct="1">
        <a:lnSpc>
          <a:spcPct val="100000"/>
        </a:lnSpc>
        <a:spcBef>
          <a:spcPts val="600"/>
        </a:spcBef>
        <a:spcAft>
          <a:spcPts val="600"/>
        </a:spcAft>
        <a:buFont typeface="Arial" panose="020B0604020202020204" pitchFamily="34" charset="0"/>
        <a:buChar char="•"/>
        <a:defRPr sz="2000" kern="1200">
          <a:solidFill>
            <a:schemeClr val="tx1"/>
          </a:solidFill>
          <a:latin typeface="Segoe UI" panose="020B0502040204020203" pitchFamily="34" charset="0"/>
          <a:ea typeface="+mn-ea"/>
          <a:cs typeface="Segoe UI" panose="020B0502040204020203" pitchFamily="34" charset="0"/>
        </a:defRPr>
      </a:lvl1pPr>
      <a:lvl2pPr marL="685800" indent="-228600" algn="l" defTabSz="914400" rtl="0" eaLnBrk="1" latinLnBrk="0" hangingPunct="1">
        <a:lnSpc>
          <a:spcPct val="100000"/>
        </a:lnSpc>
        <a:spcBef>
          <a:spcPts val="600"/>
        </a:spcBef>
        <a:spcAft>
          <a:spcPts val="600"/>
        </a:spcAft>
        <a:buFont typeface="Arial" panose="020B0604020202020204" pitchFamily="34" charset="0"/>
        <a:buChar char="•"/>
        <a:defRPr sz="2000" kern="1200">
          <a:solidFill>
            <a:schemeClr val="tx1"/>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100000"/>
        </a:lnSpc>
        <a:spcBef>
          <a:spcPts val="600"/>
        </a:spcBef>
        <a:spcAft>
          <a:spcPts val="600"/>
        </a:spcAft>
        <a:buFont typeface="Arial" panose="020B0604020202020204" pitchFamily="34" charset="0"/>
        <a:buChar char="•"/>
        <a:defRPr sz="2000" kern="1200">
          <a:solidFill>
            <a:schemeClr val="tx1"/>
          </a:solidFill>
          <a:latin typeface="Segoe UI" panose="020B0502040204020203" pitchFamily="34" charset="0"/>
          <a:ea typeface="+mn-ea"/>
          <a:cs typeface="Segoe UI" panose="020B0502040204020203" pitchFamily="34" charset="0"/>
        </a:defRPr>
      </a:lvl3pPr>
      <a:lvl4pPr marL="1600200" indent="-228600" algn="l" defTabSz="914400" rtl="0" eaLnBrk="1" latinLnBrk="0" hangingPunct="1">
        <a:lnSpc>
          <a:spcPct val="100000"/>
        </a:lnSpc>
        <a:spcBef>
          <a:spcPts val="600"/>
        </a:spcBef>
        <a:spcAft>
          <a:spcPts val="600"/>
        </a:spcAft>
        <a:buFont typeface="Arial" panose="020B0604020202020204" pitchFamily="34" charset="0"/>
        <a:buChar char="•"/>
        <a:defRPr sz="2000" kern="1200">
          <a:solidFill>
            <a:schemeClr val="tx1"/>
          </a:solidFill>
          <a:latin typeface="Segoe UI" panose="020B0502040204020203" pitchFamily="34" charset="0"/>
          <a:ea typeface="+mn-ea"/>
          <a:cs typeface="Segoe UI" panose="020B0502040204020203" pitchFamily="34" charset="0"/>
        </a:defRPr>
      </a:lvl4pPr>
      <a:lvl5pPr marL="2057400" indent="-228600" algn="l" defTabSz="914400" rtl="0" eaLnBrk="1" latinLnBrk="0" hangingPunct="1">
        <a:lnSpc>
          <a:spcPct val="100000"/>
        </a:lnSpc>
        <a:spcBef>
          <a:spcPts val="600"/>
        </a:spcBef>
        <a:spcAft>
          <a:spcPts val="600"/>
        </a:spcAft>
        <a:buFont typeface="Arial" panose="020B0604020202020204" pitchFamily="34" charset="0"/>
        <a:buChar char="•"/>
        <a:defRPr sz="2000" kern="1200">
          <a:solidFill>
            <a:schemeClr val="tx1"/>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hyperlink" Target="https://dx.doi.org/10.1016%2Fj.nic.2019.09.009" TargetMode="External"/><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5.xml"/><Relationship Id="rId4" Type="http://schemas.openxmlformats.org/officeDocument/2006/relationships/image" Target="../media/image11.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image" Target="../media/image20.gif"/><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8" Type="http://schemas.openxmlformats.org/officeDocument/2006/relationships/hyperlink" Target="http://odpc.ucsf.edu/" TargetMode="External"/><Relationship Id="rId3" Type="http://schemas.openxmlformats.org/officeDocument/2006/relationships/hyperlink" Target="http://autisticadvocacy.org/" TargetMode="External"/><Relationship Id="rId7" Type="http://schemas.openxmlformats.org/officeDocument/2006/relationships/hyperlink" Target="https://www.nidcr.nih.gov/OralHealth/Topics/DevelopmentalDisabilities/" TargetMode="External"/><Relationship Id="rId2" Type="http://schemas.openxmlformats.org/officeDocument/2006/relationships/hyperlink" Target="http://www.aacpdm.org/publications/care-pathways" TargetMode="External"/><Relationship Id="rId1" Type="http://schemas.openxmlformats.org/officeDocument/2006/relationships/slideLayout" Target="../slideLayouts/slideLayout3.xml"/><Relationship Id="rId6" Type="http://schemas.openxmlformats.org/officeDocument/2006/relationships/hyperlink" Target="http://www.mass.gov/eohhs/docs/dmr/reports/health-screening-wallchart.pdf" TargetMode="External"/><Relationship Id="rId5" Type="http://schemas.openxmlformats.org/officeDocument/2006/relationships/hyperlink" Target="http://vkc.mc.vanderbilt.edu/etoolkit/" TargetMode="External"/><Relationship Id="rId4" Type="http://schemas.openxmlformats.org/officeDocument/2006/relationships/hyperlink" Target="http://coalitionccc.org/tools-resources/people-with-developmental-disabilities/" TargetMode="Externa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3" Type="http://schemas.openxmlformats.org/officeDocument/2006/relationships/hyperlink" Target="https://catalyst.nejm.org/doi/full/10.1056/CAT.21.0051" TargetMode="External"/><Relationship Id="rId2" Type="http://schemas.openxmlformats.org/officeDocument/2006/relationships/hyperlink" Target="https://nisonger.osu.edu/wp-content/uploads/2019/08/post-consensus-Core-Competencies-on-Disability_8.5.19.pdf" TargetMode="External"/><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2" Type="http://schemas.openxmlformats.org/officeDocument/2006/relationships/hyperlink" Target="https://ncd.gov/sites/default/files/NCD_Guardianship_Report_Accessible.pdf" TargetMode="External"/><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s://www.ncbi.nlm.nih.gov/pmc/articles/PMC2894421/" TargetMode="Externa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64A4"/>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42925" y="2020434"/>
            <a:ext cx="6296025" cy="1544637"/>
          </a:xfrm>
        </p:spPr>
        <p:txBody>
          <a:bodyPr>
            <a:normAutofit/>
          </a:bodyPr>
          <a:lstStyle/>
          <a:p>
            <a:pPr>
              <a:lnSpc>
                <a:spcPct val="150000"/>
              </a:lnSpc>
            </a:pPr>
            <a:r>
              <a:rPr lang="en-US" dirty="0"/>
              <a:t>Developmental Disabilities and Disparities</a:t>
            </a:r>
            <a:endParaRPr lang="en-US" spc="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72700" y="6197446"/>
            <a:ext cx="1776784" cy="245535"/>
          </a:xfrm>
          <a:prstGeom prst="rect">
            <a:avLst/>
          </a:prstGeom>
        </p:spPr>
      </p:pic>
      <p:sp>
        <p:nvSpPr>
          <p:cNvPr id="5" name="Subtitle 2">
            <a:extLst>
              <a:ext uri="{FF2B5EF4-FFF2-40B4-BE49-F238E27FC236}">
                <a16:creationId xmlns:a16="http://schemas.microsoft.com/office/drawing/2014/main" id="{677DE57C-36F9-4866-B58E-706FE1CA9F2F}"/>
              </a:ext>
            </a:extLst>
          </p:cNvPr>
          <p:cNvSpPr txBox="1">
            <a:spLocks/>
          </p:cNvSpPr>
          <p:nvPr/>
        </p:nvSpPr>
        <p:spPr>
          <a:xfrm>
            <a:off x="1028700" y="4237038"/>
            <a:ext cx="9144000" cy="1655762"/>
          </a:xfrm>
          <a:prstGeom prst="rect">
            <a:avLst/>
          </a:prstGeom>
        </p:spPr>
        <p:txBody>
          <a:bodyPr>
            <a:normAutofit fontScale="92500" lnSpcReduction="10000"/>
          </a:bodyPr>
          <a:lstStyle>
            <a:lvl1pPr marL="228600" indent="-228600" algn="l" defTabSz="914400" rtl="0" eaLnBrk="1" latinLnBrk="0" hangingPunct="1">
              <a:lnSpc>
                <a:spcPct val="100000"/>
              </a:lnSpc>
              <a:spcBef>
                <a:spcPts val="600"/>
              </a:spcBef>
              <a:spcAft>
                <a:spcPts val="600"/>
              </a:spcAft>
              <a:buFont typeface="Arial" panose="020B0604020202020204" pitchFamily="34" charset="0"/>
              <a:buChar char="•"/>
              <a:defRPr sz="2000" kern="1200">
                <a:solidFill>
                  <a:schemeClr val="tx1"/>
                </a:solidFill>
                <a:latin typeface="Segoe UI" panose="020B0502040204020203" pitchFamily="34" charset="0"/>
                <a:ea typeface="+mn-ea"/>
                <a:cs typeface="Segoe UI" panose="020B0502040204020203" pitchFamily="34" charset="0"/>
              </a:defRPr>
            </a:lvl1pPr>
            <a:lvl2pPr marL="685800" indent="-228600" algn="l" defTabSz="914400" rtl="0" eaLnBrk="1" latinLnBrk="0" hangingPunct="1">
              <a:lnSpc>
                <a:spcPct val="100000"/>
              </a:lnSpc>
              <a:spcBef>
                <a:spcPts val="600"/>
              </a:spcBef>
              <a:spcAft>
                <a:spcPts val="600"/>
              </a:spcAft>
              <a:buFont typeface="Arial" panose="020B0604020202020204" pitchFamily="34" charset="0"/>
              <a:buChar char="•"/>
              <a:defRPr sz="2000" kern="1200">
                <a:solidFill>
                  <a:schemeClr val="tx1"/>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100000"/>
              </a:lnSpc>
              <a:spcBef>
                <a:spcPts val="600"/>
              </a:spcBef>
              <a:spcAft>
                <a:spcPts val="600"/>
              </a:spcAft>
              <a:buFont typeface="Arial" panose="020B0604020202020204" pitchFamily="34" charset="0"/>
              <a:buChar char="•"/>
              <a:defRPr sz="2000" kern="1200">
                <a:solidFill>
                  <a:schemeClr val="tx1"/>
                </a:solidFill>
                <a:latin typeface="Segoe UI" panose="020B0502040204020203" pitchFamily="34" charset="0"/>
                <a:ea typeface="+mn-ea"/>
                <a:cs typeface="Segoe UI" panose="020B0502040204020203" pitchFamily="34" charset="0"/>
              </a:defRPr>
            </a:lvl3pPr>
            <a:lvl4pPr marL="1600200" indent="-228600" algn="l" defTabSz="914400" rtl="0" eaLnBrk="1" latinLnBrk="0" hangingPunct="1">
              <a:lnSpc>
                <a:spcPct val="100000"/>
              </a:lnSpc>
              <a:spcBef>
                <a:spcPts val="600"/>
              </a:spcBef>
              <a:spcAft>
                <a:spcPts val="600"/>
              </a:spcAft>
              <a:buFont typeface="Arial" panose="020B0604020202020204" pitchFamily="34" charset="0"/>
              <a:buChar char="•"/>
              <a:defRPr sz="2000" kern="1200">
                <a:solidFill>
                  <a:schemeClr val="tx1"/>
                </a:solidFill>
                <a:latin typeface="Segoe UI" panose="020B0502040204020203" pitchFamily="34" charset="0"/>
                <a:ea typeface="+mn-ea"/>
                <a:cs typeface="Segoe UI" panose="020B0502040204020203" pitchFamily="34" charset="0"/>
              </a:defRPr>
            </a:lvl4pPr>
            <a:lvl5pPr marL="2057400" indent="-228600" algn="l" defTabSz="914400" rtl="0" eaLnBrk="1" latinLnBrk="0" hangingPunct="1">
              <a:lnSpc>
                <a:spcPct val="100000"/>
              </a:lnSpc>
              <a:spcBef>
                <a:spcPts val="600"/>
              </a:spcBef>
              <a:spcAft>
                <a:spcPts val="600"/>
              </a:spcAft>
              <a:buFont typeface="Arial" panose="020B0604020202020204" pitchFamily="34" charset="0"/>
              <a:buChar char="•"/>
              <a:defRPr sz="2000" kern="1200">
                <a:solidFill>
                  <a:schemeClr val="tx1"/>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chemeClr val="bg1"/>
                </a:solidFill>
              </a:rPr>
              <a:t>Peter J Chung, MD, FAAP</a:t>
            </a:r>
          </a:p>
          <a:p>
            <a:r>
              <a:rPr lang="en-US" dirty="0">
                <a:solidFill>
                  <a:schemeClr val="bg1"/>
                </a:solidFill>
              </a:rPr>
              <a:t>Associate Clinical Professor of Pediatrics</a:t>
            </a:r>
          </a:p>
          <a:p>
            <a:r>
              <a:rPr lang="en-US" dirty="0">
                <a:solidFill>
                  <a:schemeClr val="bg1"/>
                </a:solidFill>
              </a:rPr>
              <a:t>University of California-Irvine</a:t>
            </a:r>
          </a:p>
          <a:p>
            <a:r>
              <a:rPr lang="en-US" dirty="0">
                <a:solidFill>
                  <a:schemeClr val="bg1"/>
                </a:solidFill>
              </a:rPr>
              <a:t>Medical Director, the Center for Autism &amp; Neurodevelopmental Disorders</a:t>
            </a:r>
          </a:p>
        </p:txBody>
      </p:sp>
      <p:sp>
        <p:nvSpPr>
          <p:cNvPr id="3" name="Footer Placeholder 2">
            <a:extLst>
              <a:ext uri="{FF2B5EF4-FFF2-40B4-BE49-F238E27FC236}">
                <a16:creationId xmlns:a16="http://schemas.microsoft.com/office/drawing/2014/main" id="{D8075967-2805-4AF1-B2A0-34AC95DFC278}"/>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42595819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FE855F-17C2-4CC2-8045-E69694E7FB42}"/>
              </a:ext>
            </a:extLst>
          </p:cNvPr>
          <p:cNvSpPr>
            <a:spLocks noGrp="1"/>
          </p:cNvSpPr>
          <p:nvPr>
            <p:ph type="title"/>
          </p:nvPr>
        </p:nvSpPr>
        <p:spPr/>
        <p:txBody>
          <a:bodyPr/>
          <a:lstStyle/>
          <a:p>
            <a:r>
              <a:rPr lang="en-US" dirty="0"/>
              <a:t>ADHD: Life Trajectory</a:t>
            </a:r>
          </a:p>
        </p:txBody>
      </p:sp>
      <p:sp>
        <p:nvSpPr>
          <p:cNvPr id="3" name="Content Placeholder 2">
            <a:extLst>
              <a:ext uri="{FF2B5EF4-FFF2-40B4-BE49-F238E27FC236}">
                <a16:creationId xmlns:a16="http://schemas.microsoft.com/office/drawing/2014/main" id="{984C9D58-7D7C-40A9-A0D2-678439E76817}"/>
              </a:ext>
            </a:extLst>
          </p:cNvPr>
          <p:cNvSpPr>
            <a:spLocks noGrp="1"/>
          </p:cNvSpPr>
          <p:nvPr>
            <p:ph idx="1"/>
          </p:nvPr>
        </p:nvSpPr>
        <p:spPr/>
        <p:txBody>
          <a:bodyPr>
            <a:normAutofit fontScale="92500" lnSpcReduction="20000"/>
          </a:bodyPr>
          <a:lstStyle/>
          <a:p>
            <a:r>
              <a:rPr lang="en-US" dirty="0"/>
              <a:t>Commonly experience social issues in childhood (rejection, bully/victimization)</a:t>
            </a:r>
          </a:p>
          <a:p>
            <a:r>
              <a:rPr lang="en-US" dirty="0"/>
              <a:t>Approximately 1/3 of children with ADHD will continue taking medication as adults, although studies suggest symptoms persist in 35-65%</a:t>
            </a:r>
          </a:p>
          <a:p>
            <a:r>
              <a:rPr lang="en-US" dirty="0"/>
              <a:t>Childhood ADHD associated with increase rates of negative outcomes in adults</a:t>
            </a:r>
          </a:p>
          <a:p>
            <a:pPr lvl="1"/>
            <a:r>
              <a:rPr lang="en-US" dirty="0"/>
              <a:t>Substance use/abuse</a:t>
            </a:r>
          </a:p>
          <a:p>
            <a:pPr lvl="1"/>
            <a:r>
              <a:rPr lang="en-US" dirty="0"/>
              <a:t>Educational problems (school drop-out)</a:t>
            </a:r>
          </a:p>
          <a:p>
            <a:pPr lvl="1"/>
            <a:r>
              <a:rPr lang="en-US" dirty="0"/>
              <a:t>Higher co-morbid psychiatric conditions</a:t>
            </a:r>
          </a:p>
          <a:p>
            <a:pPr lvl="1"/>
            <a:r>
              <a:rPr lang="en-US" dirty="0"/>
              <a:t>Vocational issues (more likely to be fired/laid off, less hourly wages)</a:t>
            </a:r>
          </a:p>
          <a:p>
            <a:pPr lvl="1"/>
            <a:r>
              <a:rPr lang="en-US" dirty="0"/>
              <a:t>Teen pregnancy</a:t>
            </a:r>
          </a:p>
          <a:p>
            <a:pPr lvl="1"/>
            <a:r>
              <a:rPr lang="en-US" dirty="0"/>
              <a:t>Criminal behavior</a:t>
            </a:r>
          </a:p>
          <a:p>
            <a:pPr lvl="1"/>
            <a:r>
              <a:rPr lang="en-US" dirty="0"/>
              <a:t>Suicide attempts</a:t>
            </a:r>
          </a:p>
        </p:txBody>
      </p:sp>
      <p:sp>
        <p:nvSpPr>
          <p:cNvPr id="4" name="TextBox 3">
            <a:extLst>
              <a:ext uri="{FF2B5EF4-FFF2-40B4-BE49-F238E27FC236}">
                <a16:creationId xmlns:a16="http://schemas.microsoft.com/office/drawing/2014/main" id="{B32676F4-30D7-463E-998D-C1334542148A}"/>
              </a:ext>
            </a:extLst>
          </p:cNvPr>
          <p:cNvSpPr txBox="1"/>
          <p:nvPr/>
        </p:nvSpPr>
        <p:spPr>
          <a:xfrm>
            <a:off x="2543695" y="5719763"/>
            <a:ext cx="2684261" cy="369332"/>
          </a:xfrm>
          <a:prstGeom prst="rect">
            <a:avLst/>
          </a:prstGeom>
          <a:noFill/>
        </p:spPr>
        <p:txBody>
          <a:bodyPr wrap="none" rtlCol="0">
            <a:spAutoFit/>
          </a:bodyPr>
          <a:lstStyle/>
          <a:p>
            <a:r>
              <a:rPr lang="en-US" dirty="0"/>
              <a:t>Owens 2015, </a:t>
            </a:r>
            <a:r>
              <a:rPr lang="en-US" dirty="0" err="1"/>
              <a:t>Kuriyan</a:t>
            </a:r>
            <a:r>
              <a:rPr lang="en-US" dirty="0"/>
              <a:t> 2013</a:t>
            </a:r>
          </a:p>
        </p:txBody>
      </p:sp>
    </p:spTree>
    <p:extLst>
      <p:ext uri="{BB962C8B-B14F-4D97-AF65-F5344CB8AC3E}">
        <p14:creationId xmlns:p14="http://schemas.microsoft.com/office/powerpoint/2010/main" val="23669905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1BB7F6-2C33-4E71-BCB3-D268E08D5BF1}"/>
              </a:ext>
            </a:extLst>
          </p:cNvPr>
          <p:cNvSpPr>
            <a:spLocks noGrp="1"/>
          </p:cNvSpPr>
          <p:nvPr>
            <p:ph type="title"/>
          </p:nvPr>
        </p:nvSpPr>
        <p:spPr/>
        <p:txBody>
          <a:bodyPr/>
          <a:lstStyle/>
          <a:p>
            <a:r>
              <a:rPr lang="en-US" dirty="0"/>
              <a:t>Autism Spectrum Disorder</a:t>
            </a:r>
          </a:p>
        </p:txBody>
      </p:sp>
      <p:sp>
        <p:nvSpPr>
          <p:cNvPr id="3" name="Content Placeholder 2">
            <a:extLst>
              <a:ext uri="{FF2B5EF4-FFF2-40B4-BE49-F238E27FC236}">
                <a16:creationId xmlns:a16="http://schemas.microsoft.com/office/drawing/2014/main" id="{B8B0706F-24B5-4B44-86D2-64F8E389C392}"/>
              </a:ext>
            </a:extLst>
          </p:cNvPr>
          <p:cNvSpPr>
            <a:spLocks noGrp="1"/>
          </p:cNvSpPr>
          <p:nvPr>
            <p:ph idx="1"/>
          </p:nvPr>
        </p:nvSpPr>
        <p:spPr/>
        <p:txBody>
          <a:bodyPr>
            <a:normAutofit/>
          </a:bodyPr>
          <a:lstStyle/>
          <a:p>
            <a:r>
              <a:rPr lang="en-US" dirty="0"/>
              <a:t>Neurodevelopmental disorder marked by 1) deficiencies in social communication, cognition, and interaction AND 2) restrictive, repetitive patterns of behavior, interest, or activities</a:t>
            </a:r>
          </a:p>
          <a:p>
            <a:r>
              <a:rPr lang="en-US" dirty="0"/>
              <a:t>Manifestations and severity can vary between individuals and across time</a:t>
            </a:r>
          </a:p>
          <a:p>
            <a:pPr lvl="1"/>
            <a:r>
              <a:rPr lang="en-US" dirty="0"/>
              <a:t>Social communication: may have very little interest in others </a:t>
            </a:r>
            <a:r>
              <a:rPr lang="en-US" b="1" dirty="0"/>
              <a:t>or</a:t>
            </a:r>
            <a:r>
              <a:rPr lang="en-US" dirty="0"/>
              <a:t> may desire connection but struggle with social filtering/adjusting context or theory of mind</a:t>
            </a:r>
          </a:p>
          <a:p>
            <a:pPr lvl="1"/>
            <a:r>
              <a:rPr lang="en-US" dirty="0"/>
              <a:t>RRB: may get “stuck” on topics, rigidity with any change, very specific about certain routines, extreme sensitivity or insensitivity to sensory input</a:t>
            </a:r>
          </a:p>
        </p:txBody>
      </p:sp>
      <p:sp>
        <p:nvSpPr>
          <p:cNvPr id="4" name="Footer Placeholder 3">
            <a:extLst>
              <a:ext uri="{FF2B5EF4-FFF2-40B4-BE49-F238E27FC236}">
                <a16:creationId xmlns:a16="http://schemas.microsoft.com/office/drawing/2014/main" id="{A5C8ABD4-A18B-4C57-8A7D-31327AF8DB38}"/>
              </a:ext>
            </a:extLst>
          </p:cNvPr>
          <p:cNvSpPr>
            <a:spLocks noGrp="1"/>
          </p:cNvSpPr>
          <p:nvPr>
            <p:ph type="ftr" sz="quarter" idx="11"/>
          </p:nvPr>
        </p:nvSpPr>
        <p:spPr>
          <a:xfrm>
            <a:off x="4038600"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Centers for Disease Control</a:t>
            </a:r>
          </a:p>
        </p:txBody>
      </p:sp>
    </p:spTree>
    <p:extLst>
      <p:ext uri="{BB962C8B-B14F-4D97-AF65-F5344CB8AC3E}">
        <p14:creationId xmlns:p14="http://schemas.microsoft.com/office/powerpoint/2010/main" val="33882298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BD5E08-4CAD-4E1C-8DFC-1887FF8E8EB1}"/>
              </a:ext>
            </a:extLst>
          </p:cNvPr>
          <p:cNvSpPr>
            <a:spLocks noGrp="1"/>
          </p:cNvSpPr>
          <p:nvPr>
            <p:ph type="title"/>
          </p:nvPr>
        </p:nvSpPr>
        <p:spPr/>
        <p:txBody>
          <a:bodyPr/>
          <a:lstStyle/>
          <a:p>
            <a:r>
              <a:rPr lang="en-US" dirty="0"/>
              <a:t>ASD: Prevalence</a:t>
            </a:r>
          </a:p>
        </p:txBody>
      </p:sp>
      <p:sp>
        <p:nvSpPr>
          <p:cNvPr id="3" name="Content Placeholder 2">
            <a:extLst>
              <a:ext uri="{FF2B5EF4-FFF2-40B4-BE49-F238E27FC236}">
                <a16:creationId xmlns:a16="http://schemas.microsoft.com/office/drawing/2014/main" id="{1E7080A9-C1D3-4A92-91E1-3B4AE381E3E8}"/>
              </a:ext>
            </a:extLst>
          </p:cNvPr>
          <p:cNvSpPr>
            <a:spLocks noGrp="1"/>
          </p:cNvSpPr>
          <p:nvPr>
            <p:ph idx="1"/>
          </p:nvPr>
        </p:nvSpPr>
        <p:spPr>
          <a:xfrm>
            <a:off x="342900" y="993824"/>
            <a:ext cx="6512928" cy="4725939"/>
          </a:xfrm>
        </p:spPr>
        <p:txBody>
          <a:bodyPr/>
          <a:lstStyle/>
          <a:p>
            <a:r>
              <a:rPr lang="en-US" dirty="0"/>
              <a:t>Current prevalence</a:t>
            </a:r>
          </a:p>
          <a:p>
            <a:pPr lvl="1"/>
            <a:r>
              <a:rPr lang="en-US" dirty="0"/>
              <a:t>1 in 44 children nationally</a:t>
            </a:r>
          </a:p>
          <a:p>
            <a:pPr lvl="1"/>
            <a:r>
              <a:rPr lang="en-US" dirty="0"/>
              <a:t>1 in 26 children in California</a:t>
            </a:r>
          </a:p>
          <a:p>
            <a:r>
              <a:rPr lang="en-US" dirty="0"/>
              <a:t>Historically more common in white vs. minority population</a:t>
            </a:r>
          </a:p>
          <a:p>
            <a:r>
              <a:rPr lang="en-US" dirty="0"/>
              <a:t>Rates have been increasing since surveillance began across all SES and racial/ethnic groups</a:t>
            </a:r>
          </a:p>
          <a:p>
            <a:r>
              <a:rPr lang="en-US" dirty="0"/>
              <a:t>Male to female ratio roughly 4:1</a:t>
            </a:r>
          </a:p>
        </p:txBody>
      </p:sp>
      <p:sp>
        <p:nvSpPr>
          <p:cNvPr id="4" name="TextBox 3">
            <a:extLst>
              <a:ext uri="{FF2B5EF4-FFF2-40B4-BE49-F238E27FC236}">
                <a16:creationId xmlns:a16="http://schemas.microsoft.com/office/drawing/2014/main" id="{5E99AF65-9467-4203-80AF-3D2B39C9F6FF}"/>
              </a:ext>
            </a:extLst>
          </p:cNvPr>
          <p:cNvSpPr txBox="1"/>
          <p:nvPr/>
        </p:nvSpPr>
        <p:spPr>
          <a:xfrm>
            <a:off x="3557847" y="5898554"/>
            <a:ext cx="800219" cy="369332"/>
          </a:xfrm>
          <a:prstGeom prst="rect">
            <a:avLst/>
          </a:prstGeom>
          <a:noFill/>
        </p:spPr>
        <p:txBody>
          <a:bodyPr wrap="none" rtlCol="0">
            <a:spAutoFit/>
          </a:bodyPr>
          <a:lstStyle/>
          <a:p>
            <a:r>
              <a:rPr lang="en-US" dirty="0"/>
              <a:t>ADDM</a:t>
            </a:r>
          </a:p>
        </p:txBody>
      </p:sp>
      <p:grpSp>
        <p:nvGrpSpPr>
          <p:cNvPr id="5" name="Group 4">
            <a:extLst>
              <a:ext uri="{FF2B5EF4-FFF2-40B4-BE49-F238E27FC236}">
                <a16:creationId xmlns:a16="http://schemas.microsoft.com/office/drawing/2014/main" id="{F8E8DC66-1243-4020-A583-E286BD55654D}"/>
              </a:ext>
            </a:extLst>
          </p:cNvPr>
          <p:cNvGrpSpPr/>
          <p:nvPr/>
        </p:nvGrpSpPr>
        <p:grpSpPr>
          <a:xfrm>
            <a:off x="6855828" y="1605903"/>
            <a:ext cx="4830405" cy="2994771"/>
            <a:chOff x="8124028" y="3787478"/>
            <a:chExt cx="4830405" cy="2994771"/>
          </a:xfrm>
        </p:grpSpPr>
        <p:sp>
          <p:nvSpPr>
            <p:cNvPr id="6" name="TextBox 5">
              <a:extLst>
                <a:ext uri="{FF2B5EF4-FFF2-40B4-BE49-F238E27FC236}">
                  <a16:creationId xmlns:a16="http://schemas.microsoft.com/office/drawing/2014/main" id="{E7B36FD9-987C-4199-88A0-9BC90BC6A438}"/>
                </a:ext>
              </a:extLst>
            </p:cNvPr>
            <p:cNvSpPr txBox="1"/>
            <p:nvPr/>
          </p:nvSpPr>
          <p:spPr>
            <a:xfrm>
              <a:off x="8124028" y="3787478"/>
              <a:ext cx="4830405" cy="923330"/>
            </a:xfrm>
            <a:prstGeom prst="rect">
              <a:avLst/>
            </a:prstGeom>
            <a:noFill/>
          </p:spPr>
          <p:txBody>
            <a:bodyPr wrap="square" rtlCol="0">
              <a:spAutoFit/>
            </a:bodyPr>
            <a:lstStyle/>
            <a:p>
              <a:r>
                <a:rPr lang="en-US" b="1">
                  <a:solidFill>
                    <a:schemeClr val="accent2"/>
                  </a:solidFill>
                </a:rPr>
                <a:t>White and Black children </a:t>
              </a:r>
              <a:r>
                <a:rPr lang="en-US"/>
                <a:t>were </a:t>
              </a:r>
              <a:r>
                <a:rPr lang="en-US" b="1">
                  <a:solidFill>
                    <a:schemeClr val="accent2"/>
                  </a:solidFill>
                </a:rPr>
                <a:t>1.2x more likely </a:t>
              </a:r>
              <a:r>
                <a:rPr lang="en-US"/>
                <a:t>to be identified with ASD than </a:t>
              </a:r>
              <a:r>
                <a:rPr lang="en-US" b="1">
                  <a:solidFill>
                    <a:schemeClr val="accent2"/>
                  </a:solidFill>
                </a:rPr>
                <a:t>Hispanic children</a:t>
              </a:r>
            </a:p>
            <a:p>
              <a:endParaRPr lang="en-US"/>
            </a:p>
          </p:txBody>
        </p:sp>
        <p:graphicFrame>
          <p:nvGraphicFramePr>
            <p:cNvPr id="7" name="Chart 6">
              <a:extLst>
                <a:ext uri="{FF2B5EF4-FFF2-40B4-BE49-F238E27FC236}">
                  <a16:creationId xmlns:a16="http://schemas.microsoft.com/office/drawing/2014/main" id="{230F6A4B-F973-499E-9E8D-2658610F7F50}"/>
                </a:ext>
              </a:extLst>
            </p:cNvPr>
            <p:cNvGraphicFramePr/>
            <p:nvPr/>
          </p:nvGraphicFramePr>
          <p:xfrm>
            <a:off x="8415428" y="4505282"/>
            <a:ext cx="4064623" cy="1985440"/>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a:extLst>
                <a:ext uri="{FF2B5EF4-FFF2-40B4-BE49-F238E27FC236}">
                  <a16:creationId xmlns:a16="http://schemas.microsoft.com/office/drawing/2014/main" id="{54F9723A-571F-4AB4-AD86-37449E2D0B55}"/>
                </a:ext>
              </a:extLst>
            </p:cNvPr>
            <p:cNvSpPr txBox="1"/>
            <p:nvPr/>
          </p:nvSpPr>
          <p:spPr>
            <a:xfrm>
              <a:off x="8593820" y="6520639"/>
              <a:ext cx="3707841" cy="261610"/>
            </a:xfrm>
            <a:prstGeom prst="rect">
              <a:avLst/>
            </a:prstGeom>
            <a:noFill/>
          </p:spPr>
          <p:txBody>
            <a:bodyPr wrap="square" rtlCol="0">
              <a:spAutoFit/>
            </a:bodyPr>
            <a:lstStyle/>
            <a:p>
              <a:r>
                <a:rPr lang="en-US" sz="1050"/>
                <a:t>Values indicate prevalence per 1,000 children</a:t>
              </a:r>
            </a:p>
          </p:txBody>
        </p:sp>
      </p:grpSp>
    </p:spTree>
    <p:extLst>
      <p:ext uri="{BB962C8B-B14F-4D97-AF65-F5344CB8AC3E}">
        <p14:creationId xmlns:p14="http://schemas.microsoft.com/office/powerpoint/2010/main" val="37214750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descr="Prevalence of autism spectrum disorder per 1,000 children aged 8 years, by surveillance year, Autism and Developmental Disabilities Monitoring Network, 2000–2018&#10;">
            <a:extLst>
              <a:ext uri="{FF2B5EF4-FFF2-40B4-BE49-F238E27FC236}">
                <a16:creationId xmlns:a16="http://schemas.microsoft.com/office/drawing/2014/main" id="{E51B6E4E-2F7B-4B6F-A4FF-1CD93A988571}"/>
              </a:ext>
            </a:extLst>
          </p:cNvPr>
          <p:cNvSpPr txBox="1"/>
          <p:nvPr/>
        </p:nvSpPr>
        <p:spPr>
          <a:xfrm>
            <a:off x="0" y="1"/>
            <a:ext cx="12199997" cy="677108"/>
          </a:xfrm>
          <a:prstGeom prst="rect">
            <a:avLst/>
          </a:prstGeom>
          <a:noFill/>
        </p:spPr>
        <p:txBody>
          <a:bodyPr wrap="square" rtlCol="0">
            <a:spAutoFit/>
          </a:bodyPr>
          <a:lstStyle/>
          <a:p>
            <a:pPr algn="ctr" defTabSz="914377"/>
            <a:r>
              <a:rPr lang="en-US" sz="2000" b="1" dirty="0">
                <a:solidFill>
                  <a:prstClr val="black"/>
                </a:solidFill>
                <a:latin typeface="Calibri" panose="020F0502020204030204"/>
              </a:rPr>
              <a:t>Prevalence of autism spectrum disorder per 1,000 children aged 8 years, by surveillance year</a:t>
            </a:r>
            <a:br>
              <a:rPr lang="en-US" b="1" dirty="0">
                <a:solidFill>
                  <a:prstClr val="black"/>
                </a:solidFill>
                <a:latin typeface="Calibri" panose="020F0502020204030204"/>
              </a:rPr>
            </a:br>
            <a:r>
              <a:rPr lang="en-US" dirty="0">
                <a:solidFill>
                  <a:prstClr val="black"/>
                </a:solidFill>
                <a:latin typeface="Calibri" panose="020F0502020204030204"/>
              </a:rPr>
              <a:t>Autism and Developmental Disabilities Monitoring Network, 2000–2018</a:t>
            </a:r>
          </a:p>
        </p:txBody>
      </p:sp>
      <p:pic>
        <p:nvPicPr>
          <p:cNvPr id="3" name="Picture 2" descr="bar graph of Prevalence of autism spectrum disorder per 1,000 children aged 8 years, by surveillance year&#10;&#10;">
            <a:extLst>
              <a:ext uri="{FF2B5EF4-FFF2-40B4-BE49-F238E27FC236}">
                <a16:creationId xmlns:a16="http://schemas.microsoft.com/office/drawing/2014/main" id="{C47DBC4A-AC40-4EFA-9E3C-911872344D83}"/>
              </a:ext>
            </a:extLst>
          </p:cNvPr>
          <p:cNvPicPr>
            <a:picLocks noChangeAspect="1"/>
          </p:cNvPicPr>
          <p:nvPr/>
        </p:nvPicPr>
        <p:blipFill>
          <a:blip r:embed="rId2"/>
          <a:stretch>
            <a:fillRect/>
          </a:stretch>
        </p:blipFill>
        <p:spPr>
          <a:xfrm>
            <a:off x="176213" y="685310"/>
            <a:ext cx="11839575" cy="5875188"/>
          </a:xfrm>
          <a:prstGeom prst="rect">
            <a:avLst/>
          </a:prstGeom>
          <a:effectLst>
            <a:innerShdw blurRad="63500" dist="50800" dir="13500000">
              <a:prstClr val="black">
                <a:alpha val="50000"/>
              </a:prstClr>
            </a:innerShdw>
          </a:effectLst>
        </p:spPr>
      </p:pic>
    </p:spTree>
    <p:extLst>
      <p:ext uri="{BB962C8B-B14F-4D97-AF65-F5344CB8AC3E}">
        <p14:creationId xmlns:p14="http://schemas.microsoft.com/office/powerpoint/2010/main" val="38530286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descr="Prevalence of autism spectrum disorder per 1,000 children aged 8 years, by identification type and site&#10;Autism and Developmental Disabilities Monitoring Network, 11 sites, United States, 2018&#10;">
            <a:extLst>
              <a:ext uri="{FF2B5EF4-FFF2-40B4-BE49-F238E27FC236}">
                <a16:creationId xmlns:a16="http://schemas.microsoft.com/office/drawing/2014/main" id="{3894AA68-2AE1-4E7E-BA08-7B30F04F8B7F}"/>
              </a:ext>
            </a:extLst>
          </p:cNvPr>
          <p:cNvSpPr txBox="1"/>
          <p:nvPr/>
        </p:nvSpPr>
        <p:spPr>
          <a:xfrm>
            <a:off x="0" y="-24431"/>
            <a:ext cx="12199997" cy="677108"/>
          </a:xfrm>
          <a:prstGeom prst="rect">
            <a:avLst/>
          </a:prstGeom>
          <a:noFill/>
        </p:spPr>
        <p:txBody>
          <a:bodyPr wrap="square" rtlCol="0">
            <a:spAutoFit/>
          </a:bodyPr>
          <a:lstStyle/>
          <a:p>
            <a:pPr algn="ctr" defTabSz="914377"/>
            <a:r>
              <a:rPr lang="en-US" sz="2000" b="1" dirty="0">
                <a:solidFill>
                  <a:prstClr val="black"/>
                </a:solidFill>
                <a:latin typeface="Calibri" panose="020F0502020204030204"/>
              </a:rPr>
              <a:t>Prevalence* of autism spectrum disorder per 1,000 children aged 8 years, by identification type and site</a:t>
            </a:r>
            <a:br>
              <a:rPr lang="en-US" b="1" dirty="0">
                <a:solidFill>
                  <a:prstClr val="black"/>
                </a:solidFill>
                <a:latin typeface="Calibri" panose="020F0502020204030204"/>
              </a:rPr>
            </a:br>
            <a:r>
              <a:rPr lang="en-US" dirty="0">
                <a:solidFill>
                  <a:prstClr val="black"/>
                </a:solidFill>
                <a:latin typeface="Calibri" panose="020F0502020204030204"/>
              </a:rPr>
              <a:t>Autism and Developmental Disabilities Monitoring Network, 11 sites, United States, 2018</a:t>
            </a:r>
          </a:p>
        </p:txBody>
      </p:sp>
      <p:pic>
        <p:nvPicPr>
          <p:cNvPr id="5" name="Picture 4" descr="bar graph titled Prevalence of autism spectrum disorder per 1,000 children aged 8 years, by identification type and site&#10;">
            <a:extLst>
              <a:ext uri="{FF2B5EF4-FFF2-40B4-BE49-F238E27FC236}">
                <a16:creationId xmlns:a16="http://schemas.microsoft.com/office/drawing/2014/main" id="{9A93DC3C-6031-4547-BBC8-2C54A5C5CEAE}"/>
              </a:ext>
            </a:extLst>
          </p:cNvPr>
          <p:cNvPicPr>
            <a:picLocks noChangeAspect="1"/>
          </p:cNvPicPr>
          <p:nvPr/>
        </p:nvPicPr>
        <p:blipFill>
          <a:blip r:embed="rId2"/>
          <a:stretch>
            <a:fillRect/>
          </a:stretch>
        </p:blipFill>
        <p:spPr>
          <a:xfrm>
            <a:off x="1028387" y="682701"/>
            <a:ext cx="10145276" cy="5498044"/>
          </a:xfrm>
          <a:prstGeom prst="rect">
            <a:avLst/>
          </a:prstGeom>
          <a:effectLst>
            <a:innerShdw blurRad="63500" dist="50800" dir="13500000">
              <a:prstClr val="black">
                <a:alpha val="50000"/>
              </a:prstClr>
            </a:innerShdw>
          </a:effectLst>
        </p:spPr>
      </p:pic>
      <p:sp>
        <p:nvSpPr>
          <p:cNvPr id="2" name="TextBox 1" descr="Horizontal line is the overall Autism and Developmental Disabilities Monitoring Network prevalence of 23.0 per 1,000 children aged 8 years. Children with documented&#10;ASD statements could also have ASD classifications in special education or ASD ICD codes.&#10;">
            <a:extLst>
              <a:ext uri="{FF2B5EF4-FFF2-40B4-BE49-F238E27FC236}">
                <a16:creationId xmlns:a16="http://schemas.microsoft.com/office/drawing/2014/main" id="{4E55D875-F4B3-4331-833D-C6C055A58203}"/>
              </a:ext>
            </a:extLst>
          </p:cNvPr>
          <p:cNvSpPr txBox="1"/>
          <p:nvPr/>
        </p:nvSpPr>
        <p:spPr>
          <a:xfrm>
            <a:off x="0" y="6186943"/>
            <a:ext cx="12192000" cy="502573"/>
          </a:xfrm>
          <a:prstGeom prst="rect">
            <a:avLst/>
          </a:prstGeom>
          <a:noFill/>
        </p:spPr>
        <p:txBody>
          <a:bodyPr wrap="square" rtlCol="0">
            <a:spAutoFit/>
          </a:bodyPr>
          <a:lstStyle/>
          <a:p>
            <a:r>
              <a:rPr lang="en-US" sz="1333" dirty="0">
                <a:solidFill>
                  <a:srgbClr val="000000"/>
                </a:solidFill>
                <a:latin typeface="Calibri" panose="020F0502020204030204" pitchFamily="34" charset="0"/>
              </a:rPr>
              <a:t>* Horizontal line is the overall Autism and Developmental Disabilities Monitoring Network prevalence of 23.0 per 1,000 children aged 8 years. Children with documented</a:t>
            </a:r>
          </a:p>
          <a:p>
            <a:r>
              <a:rPr lang="en-US" sz="1333" dirty="0">
                <a:solidFill>
                  <a:srgbClr val="000000"/>
                </a:solidFill>
                <a:latin typeface="Calibri" panose="020F0502020204030204" pitchFamily="34" charset="0"/>
              </a:rPr>
              <a:t>ASD statements could also have ASD classifications in special education or ASD ICD codes.</a:t>
            </a:r>
          </a:p>
        </p:txBody>
      </p:sp>
    </p:spTree>
    <p:extLst>
      <p:ext uri="{BB962C8B-B14F-4D97-AF65-F5344CB8AC3E}">
        <p14:creationId xmlns:p14="http://schemas.microsoft.com/office/powerpoint/2010/main" val="128638659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2885BC-36B9-40DC-93FB-BF9B1FD18E6B}"/>
              </a:ext>
            </a:extLst>
          </p:cNvPr>
          <p:cNvSpPr>
            <a:spLocks noGrp="1"/>
          </p:cNvSpPr>
          <p:nvPr>
            <p:ph type="title"/>
          </p:nvPr>
        </p:nvSpPr>
        <p:spPr/>
        <p:txBody>
          <a:bodyPr/>
          <a:lstStyle/>
          <a:p>
            <a:r>
              <a:rPr lang="en-US" dirty="0"/>
              <a:t>ASD: Neurobiology</a:t>
            </a:r>
          </a:p>
        </p:txBody>
      </p:sp>
      <p:sp>
        <p:nvSpPr>
          <p:cNvPr id="3" name="Content Placeholder 2">
            <a:extLst>
              <a:ext uri="{FF2B5EF4-FFF2-40B4-BE49-F238E27FC236}">
                <a16:creationId xmlns:a16="http://schemas.microsoft.com/office/drawing/2014/main" id="{83DF3C9F-1765-4744-9FFB-ED671B4D3B2C}"/>
              </a:ext>
            </a:extLst>
          </p:cNvPr>
          <p:cNvSpPr>
            <a:spLocks noGrp="1"/>
          </p:cNvSpPr>
          <p:nvPr>
            <p:ph idx="1"/>
          </p:nvPr>
        </p:nvSpPr>
        <p:spPr/>
        <p:txBody>
          <a:bodyPr/>
          <a:lstStyle/>
          <a:p>
            <a:r>
              <a:rPr lang="en-US" dirty="0"/>
              <a:t>Direct cause is still unknow, likely genetic (5-20% chance of recurrence)</a:t>
            </a:r>
          </a:p>
          <a:p>
            <a:pPr lvl="1"/>
            <a:r>
              <a:rPr lang="en-US" dirty="0"/>
              <a:t>No evidence to suggest parenting style is related (although can be seen in extreme cases, e.g. orphanages)</a:t>
            </a:r>
          </a:p>
          <a:p>
            <a:pPr lvl="1"/>
            <a:r>
              <a:rPr lang="en-US" dirty="0"/>
              <a:t>No evidence to suggest </a:t>
            </a:r>
            <a:r>
              <a:rPr lang="en-US" dirty="0" err="1"/>
              <a:t>thimerosol</a:t>
            </a:r>
            <a:r>
              <a:rPr lang="en-US" dirty="0"/>
              <a:t> or other vaccine components cause ASD</a:t>
            </a:r>
          </a:p>
          <a:p>
            <a:r>
              <a:rPr lang="en-US" dirty="0"/>
              <a:t>Approximately 25% of patients will show regression between 18-24 months of age</a:t>
            </a:r>
          </a:p>
          <a:p>
            <a:r>
              <a:rPr lang="en-US" dirty="0"/>
              <a:t>Some studies demonstrate increased white matter and larger head circumference, with more “local” connections (early brain overgrowth)</a:t>
            </a:r>
          </a:p>
        </p:txBody>
      </p:sp>
      <p:sp>
        <p:nvSpPr>
          <p:cNvPr id="4" name="Footer Placeholder 3">
            <a:extLst>
              <a:ext uri="{FF2B5EF4-FFF2-40B4-BE49-F238E27FC236}">
                <a16:creationId xmlns:a16="http://schemas.microsoft.com/office/drawing/2014/main" id="{90CEF2D7-3378-4F7E-83F5-51C65B2918CF}"/>
              </a:ext>
            </a:extLst>
          </p:cNvPr>
          <p:cNvSpPr>
            <a:spLocks noGrp="1"/>
          </p:cNvSpPr>
          <p:nvPr>
            <p:ph type="ftr" sz="quarter" idx="11"/>
          </p:nvPr>
        </p:nvSpPr>
        <p:spPr>
          <a:xfrm>
            <a:off x="4038600"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Hyman 2020, </a:t>
            </a:r>
            <a:r>
              <a:rPr lang="en-US" dirty="0" err="1"/>
              <a:t>Anagnostou</a:t>
            </a:r>
            <a:r>
              <a:rPr lang="en-US" dirty="0"/>
              <a:t> 2011</a:t>
            </a:r>
          </a:p>
        </p:txBody>
      </p:sp>
    </p:spTree>
    <p:extLst>
      <p:ext uri="{BB962C8B-B14F-4D97-AF65-F5344CB8AC3E}">
        <p14:creationId xmlns:p14="http://schemas.microsoft.com/office/powerpoint/2010/main" val="16976888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9DF797-D5C8-4B40-AD6A-E1FBDAFEFA28}"/>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A708FCDF-4478-48F1-95D3-94807B08E52C}"/>
              </a:ext>
            </a:extLst>
          </p:cNvPr>
          <p:cNvSpPr>
            <a:spLocks noGrp="1"/>
          </p:cNvSpPr>
          <p:nvPr>
            <p:ph idx="1"/>
          </p:nvPr>
        </p:nvSpPr>
        <p:spPr/>
        <p:txBody>
          <a:bodyPr/>
          <a:lstStyle/>
          <a:p>
            <a:endParaRPr lang="en-US" dirty="0"/>
          </a:p>
        </p:txBody>
      </p:sp>
      <p:pic>
        <p:nvPicPr>
          <p:cNvPr id="2050" name="Picture 2">
            <a:extLst>
              <a:ext uri="{FF2B5EF4-FFF2-40B4-BE49-F238E27FC236}">
                <a16:creationId xmlns:a16="http://schemas.microsoft.com/office/drawing/2014/main" id="{6F59FCED-FB1F-41A8-BF91-8F144CF7ABF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95488" y="35308"/>
            <a:ext cx="7400925" cy="6248400"/>
          </a:xfrm>
          <a:prstGeom prst="rect">
            <a:avLst/>
          </a:prstGeom>
          <a:noFill/>
          <a:ln>
            <a:solidFill>
              <a:schemeClr val="accent1"/>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AF536E94-D902-4686-950C-D2B3B2CF8818}"/>
              </a:ext>
            </a:extLst>
          </p:cNvPr>
          <p:cNvSpPr txBox="1"/>
          <p:nvPr/>
        </p:nvSpPr>
        <p:spPr>
          <a:xfrm>
            <a:off x="4581525" y="6283708"/>
            <a:ext cx="6956143" cy="430887"/>
          </a:xfrm>
          <a:prstGeom prst="rect">
            <a:avLst/>
          </a:prstGeom>
          <a:noFill/>
        </p:spPr>
        <p:txBody>
          <a:bodyPr wrap="square" rtlCol="0">
            <a:spAutoFit/>
          </a:bodyPr>
          <a:lstStyle/>
          <a:p>
            <a:pPr algn="l"/>
            <a:r>
              <a:rPr lang="en-US" sz="1050" b="0" i="0" dirty="0">
                <a:solidFill>
                  <a:srgbClr val="000000"/>
                </a:solidFill>
                <a:effectLst/>
                <a:latin typeface="arial" panose="020B0604020202020204" pitchFamily="34" charset="0"/>
              </a:rPr>
              <a:t>Neuroimaging Clin N Am. 2020 Feb; 30(1): 97–114.</a:t>
            </a:r>
          </a:p>
          <a:p>
            <a:r>
              <a:rPr lang="en-US" sz="1050" b="0" i="0" dirty="0">
                <a:solidFill>
                  <a:srgbClr val="000000"/>
                </a:solidFill>
                <a:effectLst/>
                <a:latin typeface="arial" panose="020B0604020202020204" pitchFamily="34" charset="0"/>
              </a:rPr>
              <a:t>Published online 2019 Nov 11. </a:t>
            </a:r>
            <a:r>
              <a:rPr lang="en-US" sz="1050" b="0" i="0" dirty="0" err="1">
                <a:solidFill>
                  <a:srgbClr val="000000"/>
                </a:solidFill>
                <a:effectLst/>
                <a:latin typeface="arial" panose="020B0604020202020204" pitchFamily="34" charset="0"/>
              </a:rPr>
              <a:t>doi</a:t>
            </a:r>
            <a:r>
              <a:rPr lang="en-US" sz="1050" b="0" i="0" dirty="0">
                <a:solidFill>
                  <a:srgbClr val="000000"/>
                </a:solidFill>
                <a:effectLst/>
                <a:latin typeface="arial" panose="020B0604020202020204" pitchFamily="34" charset="0"/>
              </a:rPr>
              <a:t>: </a:t>
            </a:r>
            <a:r>
              <a:rPr lang="en-US" sz="1050" b="0" i="0" dirty="0">
                <a:solidFill>
                  <a:srgbClr val="2F4A8B"/>
                </a:solidFill>
                <a:effectLst/>
                <a:latin typeface="arial" panose="020B0604020202020204" pitchFamily="34" charset="0"/>
                <a:hlinkClick r:id="rId3"/>
              </a:rPr>
              <a:t>10.1016/j.nic.2019.09.009</a:t>
            </a:r>
            <a:endParaRPr lang="en-US" sz="1050" dirty="0"/>
          </a:p>
        </p:txBody>
      </p:sp>
    </p:spTree>
    <p:extLst>
      <p:ext uri="{BB962C8B-B14F-4D97-AF65-F5344CB8AC3E}">
        <p14:creationId xmlns:p14="http://schemas.microsoft.com/office/powerpoint/2010/main" val="25000142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9D2007-3754-4B41-83D7-9032FA943223}"/>
              </a:ext>
            </a:extLst>
          </p:cNvPr>
          <p:cNvSpPr>
            <a:spLocks noGrp="1"/>
          </p:cNvSpPr>
          <p:nvPr>
            <p:ph type="title"/>
          </p:nvPr>
        </p:nvSpPr>
        <p:spPr/>
        <p:txBody>
          <a:bodyPr/>
          <a:lstStyle/>
          <a:p>
            <a:r>
              <a:rPr lang="en-US" dirty="0"/>
              <a:t>ASD: Co-morbidities</a:t>
            </a:r>
          </a:p>
        </p:txBody>
      </p:sp>
      <p:sp>
        <p:nvSpPr>
          <p:cNvPr id="3" name="Content Placeholder 2">
            <a:extLst>
              <a:ext uri="{FF2B5EF4-FFF2-40B4-BE49-F238E27FC236}">
                <a16:creationId xmlns:a16="http://schemas.microsoft.com/office/drawing/2014/main" id="{D4E07381-0F3C-4278-8964-1F55119F0EFF}"/>
              </a:ext>
            </a:extLst>
          </p:cNvPr>
          <p:cNvSpPr>
            <a:spLocks noGrp="1"/>
          </p:cNvSpPr>
          <p:nvPr>
            <p:ph idx="1"/>
          </p:nvPr>
        </p:nvSpPr>
        <p:spPr/>
        <p:txBody>
          <a:bodyPr>
            <a:normAutofit fontScale="92500" lnSpcReduction="20000"/>
          </a:bodyPr>
          <a:lstStyle/>
          <a:p>
            <a:r>
              <a:rPr lang="en-US" dirty="0"/>
              <a:t>Physical</a:t>
            </a:r>
          </a:p>
          <a:p>
            <a:pPr lvl="1"/>
            <a:r>
              <a:rPr lang="en-US" dirty="0"/>
              <a:t>Sleep issues</a:t>
            </a:r>
          </a:p>
          <a:p>
            <a:pPr lvl="1"/>
            <a:r>
              <a:rPr lang="en-US" dirty="0"/>
              <a:t>Constipation</a:t>
            </a:r>
          </a:p>
          <a:p>
            <a:pPr lvl="1"/>
            <a:r>
              <a:rPr lang="en-US" dirty="0"/>
              <a:t>Dental problems</a:t>
            </a:r>
          </a:p>
          <a:p>
            <a:pPr lvl="1"/>
            <a:r>
              <a:rPr lang="en-US" dirty="0"/>
              <a:t>Seizures</a:t>
            </a:r>
          </a:p>
          <a:p>
            <a:r>
              <a:rPr lang="en-US" dirty="0"/>
              <a:t>Psychological</a:t>
            </a:r>
          </a:p>
          <a:p>
            <a:pPr lvl="1"/>
            <a:r>
              <a:rPr lang="en-US" dirty="0"/>
              <a:t>ADHD</a:t>
            </a:r>
          </a:p>
          <a:p>
            <a:pPr lvl="1"/>
            <a:r>
              <a:rPr lang="en-US" dirty="0"/>
              <a:t>Learning disorders</a:t>
            </a:r>
          </a:p>
          <a:p>
            <a:pPr lvl="1"/>
            <a:r>
              <a:rPr lang="en-US" dirty="0"/>
              <a:t>Anxiety</a:t>
            </a:r>
          </a:p>
          <a:p>
            <a:pPr lvl="1"/>
            <a:r>
              <a:rPr lang="en-US" dirty="0"/>
              <a:t>Irritability/aggressive behavior</a:t>
            </a:r>
          </a:p>
          <a:p>
            <a:pPr lvl="1"/>
            <a:r>
              <a:rPr lang="en-US" dirty="0"/>
              <a:t>Intellectual disability</a:t>
            </a:r>
          </a:p>
        </p:txBody>
      </p:sp>
    </p:spTree>
    <p:extLst>
      <p:ext uri="{BB962C8B-B14F-4D97-AF65-F5344CB8AC3E}">
        <p14:creationId xmlns:p14="http://schemas.microsoft.com/office/powerpoint/2010/main" val="32973511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9D2007-3754-4B41-83D7-9032FA943223}"/>
              </a:ext>
            </a:extLst>
          </p:cNvPr>
          <p:cNvSpPr>
            <a:spLocks noGrp="1"/>
          </p:cNvSpPr>
          <p:nvPr>
            <p:ph type="title"/>
          </p:nvPr>
        </p:nvSpPr>
        <p:spPr/>
        <p:txBody>
          <a:bodyPr/>
          <a:lstStyle/>
          <a:p>
            <a:r>
              <a:rPr lang="en-US" dirty="0"/>
              <a:t>ASD: Life Trajectory</a:t>
            </a:r>
          </a:p>
        </p:txBody>
      </p:sp>
      <p:sp>
        <p:nvSpPr>
          <p:cNvPr id="3" name="Content Placeholder 2">
            <a:extLst>
              <a:ext uri="{FF2B5EF4-FFF2-40B4-BE49-F238E27FC236}">
                <a16:creationId xmlns:a16="http://schemas.microsoft.com/office/drawing/2014/main" id="{D4E07381-0F3C-4278-8964-1F55119F0EFF}"/>
              </a:ext>
            </a:extLst>
          </p:cNvPr>
          <p:cNvSpPr>
            <a:spLocks noGrp="1"/>
          </p:cNvSpPr>
          <p:nvPr>
            <p:ph idx="1"/>
          </p:nvPr>
        </p:nvSpPr>
        <p:spPr/>
        <p:txBody>
          <a:bodyPr/>
          <a:lstStyle/>
          <a:p>
            <a:r>
              <a:rPr lang="en-US" dirty="0"/>
              <a:t>Prognosis and trajectory is difficult to establish at young age</a:t>
            </a:r>
          </a:p>
          <a:p>
            <a:r>
              <a:rPr lang="en-US" dirty="0"/>
              <a:t>&gt;80% of children diagnosed at &lt;3 years of age will retain diagnosis </a:t>
            </a:r>
          </a:p>
          <a:p>
            <a:r>
              <a:rPr lang="en-US" dirty="0"/>
              <a:t>~9% of children diagnosed in early childhood no longer meet criteria for ASD in adulthood (but may be diagnosed with other conditions like OCD or ADHD)</a:t>
            </a:r>
          </a:p>
          <a:p>
            <a:r>
              <a:rPr lang="en-US" dirty="0"/>
              <a:t>DSM-V three levels of severity (requiring support, requiring substantial support, and requiring very substantial support) but levels are subjective and non-prognostic</a:t>
            </a:r>
          </a:p>
          <a:p>
            <a:endParaRPr lang="en-US" dirty="0"/>
          </a:p>
        </p:txBody>
      </p:sp>
      <p:sp>
        <p:nvSpPr>
          <p:cNvPr id="4" name="TextBox 3">
            <a:extLst>
              <a:ext uri="{FF2B5EF4-FFF2-40B4-BE49-F238E27FC236}">
                <a16:creationId xmlns:a16="http://schemas.microsoft.com/office/drawing/2014/main" id="{BF2A07CA-184D-44DC-8291-85EAB76E19F7}"/>
              </a:ext>
            </a:extLst>
          </p:cNvPr>
          <p:cNvSpPr txBox="1"/>
          <p:nvPr/>
        </p:nvSpPr>
        <p:spPr>
          <a:xfrm>
            <a:off x="3474720" y="5968538"/>
            <a:ext cx="1370888" cy="369332"/>
          </a:xfrm>
          <a:prstGeom prst="rect">
            <a:avLst/>
          </a:prstGeom>
          <a:noFill/>
        </p:spPr>
        <p:txBody>
          <a:bodyPr wrap="none" rtlCol="0">
            <a:spAutoFit/>
          </a:bodyPr>
          <a:lstStyle/>
          <a:p>
            <a:r>
              <a:rPr lang="en-US" dirty="0"/>
              <a:t>Hyman 2020</a:t>
            </a:r>
          </a:p>
        </p:txBody>
      </p:sp>
    </p:spTree>
    <p:extLst>
      <p:ext uri="{BB962C8B-B14F-4D97-AF65-F5344CB8AC3E}">
        <p14:creationId xmlns:p14="http://schemas.microsoft.com/office/powerpoint/2010/main" val="21515217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2885BC-36B9-40DC-93FB-BF9B1FD18E6B}"/>
              </a:ext>
            </a:extLst>
          </p:cNvPr>
          <p:cNvSpPr>
            <a:spLocks noGrp="1"/>
          </p:cNvSpPr>
          <p:nvPr>
            <p:ph type="title"/>
          </p:nvPr>
        </p:nvSpPr>
        <p:spPr/>
        <p:txBody>
          <a:bodyPr/>
          <a:lstStyle/>
          <a:p>
            <a:r>
              <a:rPr lang="en-US" dirty="0"/>
              <a:t>Cerebral Palsy: Overview</a:t>
            </a:r>
          </a:p>
        </p:txBody>
      </p:sp>
      <p:sp>
        <p:nvSpPr>
          <p:cNvPr id="3" name="Content Placeholder 2">
            <a:extLst>
              <a:ext uri="{FF2B5EF4-FFF2-40B4-BE49-F238E27FC236}">
                <a16:creationId xmlns:a16="http://schemas.microsoft.com/office/drawing/2014/main" id="{83DF3C9F-1765-4744-9FFB-ED671B4D3B2C}"/>
              </a:ext>
            </a:extLst>
          </p:cNvPr>
          <p:cNvSpPr>
            <a:spLocks noGrp="1"/>
          </p:cNvSpPr>
          <p:nvPr>
            <p:ph idx="1"/>
          </p:nvPr>
        </p:nvSpPr>
        <p:spPr/>
        <p:txBody>
          <a:bodyPr>
            <a:normAutofit/>
          </a:bodyPr>
          <a:lstStyle/>
          <a:p>
            <a:r>
              <a:rPr lang="en-US" dirty="0"/>
              <a:t>Non-progressive motor disorder resulting from injury to the developing brain</a:t>
            </a:r>
          </a:p>
          <a:p>
            <a:r>
              <a:rPr lang="en-US" dirty="0"/>
              <a:t>Causes:</a:t>
            </a:r>
          </a:p>
          <a:p>
            <a:pPr lvl="1"/>
            <a:r>
              <a:rPr lang="en-US" dirty="0"/>
              <a:t>Gene mutations</a:t>
            </a:r>
          </a:p>
          <a:p>
            <a:pPr lvl="1"/>
            <a:r>
              <a:rPr lang="en-US" dirty="0"/>
              <a:t>Maternal or infant infection</a:t>
            </a:r>
          </a:p>
          <a:p>
            <a:pPr lvl="1"/>
            <a:r>
              <a:rPr lang="en-US" dirty="0"/>
              <a:t>Fetal stroke</a:t>
            </a:r>
          </a:p>
          <a:p>
            <a:pPr lvl="1"/>
            <a:r>
              <a:rPr lang="en-US" dirty="0"/>
              <a:t>Traumatic head injury</a:t>
            </a:r>
          </a:p>
          <a:p>
            <a:pPr lvl="1"/>
            <a:r>
              <a:rPr lang="en-US" dirty="0"/>
              <a:t>Hypoxic brain injury</a:t>
            </a:r>
          </a:p>
          <a:p>
            <a:r>
              <a:rPr lang="en-US" dirty="0"/>
              <a:t>Overall prevalence: 1-4 per 1000 children, relatively stable over time</a:t>
            </a:r>
          </a:p>
          <a:p>
            <a:endParaRPr lang="en-US" dirty="0"/>
          </a:p>
          <a:p>
            <a:pPr lvl="1"/>
            <a:endParaRPr lang="en-US" dirty="0"/>
          </a:p>
        </p:txBody>
      </p:sp>
      <p:sp>
        <p:nvSpPr>
          <p:cNvPr id="4" name="Footer Placeholder 3">
            <a:extLst>
              <a:ext uri="{FF2B5EF4-FFF2-40B4-BE49-F238E27FC236}">
                <a16:creationId xmlns:a16="http://schemas.microsoft.com/office/drawing/2014/main" id="{90CEF2D7-3378-4F7E-83F5-51C65B2918CF}"/>
              </a:ext>
            </a:extLst>
          </p:cNvPr>
          <p:cNvSpPr>
            <a:spLocks noGrp="1"/>
          </p:cNvSpPr>
          <p:nvPr>
            <p:ph type="ftr" sz="quarter" idx="11"/>
          </p:nvPr>
        </p:nvSpPr>
        <p:spPr>
          <a:xfrm>
            <a:off x="4038600"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Centers for Disease Control</a:t>
            </a:r>
          </a:p>
        </p:txBody>
      </p:sp>
    </p:spTree>
    <p:extLst>
      <p:ext uri="{BB962C8B-B14F-4D97-AF65-F5344CB8AC3E}">
        <p14:creationId xmlns:p14="http://schemas.microsoft.com/office/powerpoint/2010/main" val="40153321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002EE3-C789-451B-B36D-15811E20E92E}"/>
              </a:ext>
            </a:extLst>
          </p:cNvPr>
          <p:cNvSpPr>
            <a:spLocks noGrp="1"/>
          </p:cNvSpPr>
          <p:nvPr>
            <p:ph type="title"/>
          </p:nvPr>
        </p:nvSpPr>
        <p:spPr/>
        <p:txBody>
          <a:bodyPr/>
          <a:lstStyle/>
          <a:p>
            <a:r>
              <a:rPr lang="en-US" dirty="0"/>
              <a:t>Learning Objectives</a:t>
            </a:r>
          </a:p>
        </p:txBody>
      </p:sp>
      <p:sp>
        <p:nvSpPr>
          <p:cNvPr id="3" name="Content Placeholder 2">
            <a:extLst>
              <a:ext uri="{FF2B5EF4-FFF2-40B4-BE49-F238E27FC236}">
                <a16:creationId xmlns:a16="http://schemas.microsoft.com/office/drawing/2014/main" id="{5B5BFA17-D3BD-4171-A96E-CFFE1DF81972}"/>
              </a:ext>
            </a:extLst>
          </p:cNvPr>
          <p:cNvSpPr>
            <a:spLocks noGrp="1"/>
          </p:cNvSpPr>
          <p:nvPr>
            <p:ph idx="1"/>
          </p:nvPr>
        </p:nvSpPr>
        <p:spPr/>
        <p:txBody>
          <a:bodyPr/>
          <a:lstStyle/>
          <a:p>
            <a:r>
              <a:rPr lang="en-US" dirty="0"/>
              <a:t>Define a developmental disability and provide three examples</a:t>
            </a:r>
          </a:p>
          <a:p>
            <a:r>
              <a:rPr lang="en-US" dirty="0"/>
              <a:t>Describe how developmental disabilities can impact health care disparities</a:t>
            </a:r>
          </a:p>
          <a:p>
            <a:r>
              <a:rPr lang="en-US" dirty="0"/>
              <a:t>Name three ways a health care provider can help address healthcare disparities in patients with developmental disabilities</a:t>
            </a:r>
          </a:p>
        </p:txBody>
      </p:sp>
      <p:sp>
        <p:nvSpPr>
          <p:cNvPr id="4" name="Footer Placeholder 3">
            <a:extLst>
              <a:ext uri="{FF2B5EF4-FFF2-40B4-BE49-F238E27FC236}">
                <a16:creationId xmlns:a16="http://schemas.microsoft.com/office/drawing/2014/main" id="{0FF2A47D-3D73-445E-BFDB-3251B7FD51D3}"/>
              </a:ext>
            </a:extLst>
          </p:cNvPr>
          <p:cNvSpPr>
            <a:spLocks noGrp="1"/>
          </p:cNvSpPr>
          <p:nvPr>
            <p:ph type="ftr" sz="quarter" idx="11"/>
          </p:nvPr>
        </p:nvSpPr>
        <p:spPr>
          <a:xfrm>
            <a:off x="4038600"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Tree>
    <p:extLst>
      <p:ext uri="{BB962C8B-B14F-4D97-AF65-F5344CB8AC3E}">
        <p14:creationId xmlns:p14="http://schemas.microsoft.com/office/powerpoint/2010/main" val="41598600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15A1F9-236E-4993-B659-EFB08FF0406A}"/>
              </a:ext>
            </a:extLst>
          </p:cNvPr>
          <p:cNvSpPr>
            <a:spLocks noGrp="1"/>
          </p:cNvSpPr>
          <p:nvPr>
            <p:ph type="title"/>
          </p:nvPr>
        </p:nvSpPr>
        <p:spPr/>
        <p:txBody>
          <a:bodyPr/>
          <a:lstStyle/>
          <a:p>
            <a:r>
              <a:rPr lang="en-US" dirty="0"/>
              <a:t>Cerebral Palsy: Neurobiology</a:t>
            </a:r>
          </a:p>
        </p:txBody>
      </p:sp>
      <p:sp>
        <p:nvSpPr>
          <p:cNvPr id="3" name="Content Placeholder 2">
            <a:extLst>
              <a:ext uri="{FF2B5EF4-FFF2-40B4-BE49-F238E27FC236}">
                <a16:creationId xmlns:a16="http://schemas.microsoft.com/office/drawing/2014/main" id="{394F7E88-240A-4A71-83EE-C2DA67ECE006}"/>
              </a:ext>
            </a:extLst>
          </p:cNvPr>
          <p:cNvSpPr>
            <a:spLocks noGrp="1"/>
          </p:cNvSpPr>
          <p:nvPr>
            <p:ph idx="1"/>
          </p:nvPr>
        </p:nvSpPr>
        <p:spPr/>
        <p:txBody>
          <a:bodyPr/>
          <a:lstStyle/>
          <a:p>
            <a:r>
              <a:rPr lang="en-US" dirty="0"/>
              <a:t>Area of injury determines cerebral palsy type</a:t>
            </a:r>
          </a:p>
          <a:p>
            <a:pPr lvl="1"/>
            <a:r>
              <a:rPr lang="en-US" dirty="0"/>
              <a:t>Spastic/hypertonic (most common, ~80%): motor cortex</a:t>
            </a:r>
          </a:p>
          <a:p>
            <a:pPr lvl="1"/>
            <a:r>
              <a:rPr lang="en-US" dirty="0"/>
              <a:t>Dyskinetic: basal ganglia</a:t>
            </a:r>
          </a:p>
          <a:p>
            <a:pPr lvl="1"/>
            <a:r>
              <a:rPr lang="en-US" dirty="0"/>
              <a:t>Ataxic: cerebellum</a:t>
            </a:r>
          </a:p>
          <a:p>
            <a:r>
              <a:rPr lang="en-US" dirty="0"/>
              <a:t>Spasticity: hypertonic/stiff muscles which inhibit movement</a:t>
            </a:r>
          </a:p>
          <a:p>
            <a:pPr lvl="1"/>
            <a:r>
              <a:rPr lang="en-US" dirty="0"/>
              <a:t>hemiplegic, diplegic, quadriplegic</a:t>
            </a:r>
          </a:p>
          <a:p>
            <a:r>
              <a:rPr lang="en-US" dirty="0"/>
              <a:t>Dyskinetic: dystonia (twisting), athetosis (writhing), and chorea (dance-like)</a:t>
            </a:r>
          </a:p>
          <a:p>
            <a:r>
              <a:rPr lang="en-US" dirty="0"/>
              <a:t>Ataxic: tremors and poor balance</a:t>
            </a:r>
          </a:p>
          <a:p>
            <a:endParaRPr lang="en-US" dirty="0"/>
          </a:p>
        </p:txBody>
      </p:sp>
      <p:sp>
        <p:nvSpPr>
          <p:cNvPr id="4" name="TextBox 3">
            <a:extLst>
              <a:ext uri="{FF2B5EF4-FFF2-40B4-BE49-F238E27FC236}">
                <a16:creationId xmlns:a16="http://schemas.microsoft.com/office/drawing/2014/main" id="{07386177-5160-4616-97D7-EB65F645AF7A}"/>
              </a:ext>
            </a:extLst>
          </p:cNvPr>
          <p:cNvSpPr txBox="1"/>
          <p:nvPr/>
        </p:nvSpPr>
        <p:spPr>
          <a:xfrm>
            <a:off x="1662546" y="5864176"/>
            <a:ext cx="1861022" cy="369332"/>
          </a:xfrm>
          <a:prstGeom prst="rect">
            <a:avLst/>
          </a:prstGeom>
          <a:noFill/>
        </p:spPr>
        <p:txBody>
          <a:bodyPr wrap="none" rtlCol="0">
            <a:spAutoFit/>
          </a:bodyPr>
          <a:lstStyle/>
          <a:p>
            <a:r>
              <a:rPr lang="en-US" dirty="0" err="1"/>
              <a:t>Vitrikas</a:t>
            </a:r>
            <a:r>
              <a:rPr lang="en-US" dirty="0"/>
              <a:t> et al 2020</a:t>
            </a:r>
          </a:p>
        </p:txBody>
      </p:sp>
    </p:spTree>
    <p:extLst>
      <p:ext uri="{BB962C8B-B14F-4D97-AF65-F5344CB8AC3E}">
        <p14:creationId xmlns:p14="http://schemas.microsoft.com/office/powerpoint/2010/main" val="11099177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Text Box 1">
            <a:extLst>
              <a:ext uri="{FF2B5EF4-FFF2-40B4-BE49-F238E27FC236}">
                <a16:creationId xmlns:a16="http://schemas.microsoft.com/office/drawing/2014/main" id="{0D7A4CAD-47A9-4870-9E49-F6F3AD3C1CED}"/>
              </a:ext>
            </a:extLst>
          </p:cNvPr>
          <p:cNvSpPr txBox="1">
            <a:spLocks noChangeArrowheads="1"/>
          </p:cNvSpPr>
          <p:nvPr/>
        </p:nvSpPr>
        <p:spPr bwMode="auto">
          <a:xfrm>
            <a:off x="1848995" y="381641"/>
            <a:ext cx="8494012" cy="4147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cs typeface="msgothic" charset="0"/>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cs typeface="msgothic" charset="0"/>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cs typeface="msgothic" charset="0"/>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cs typeface="msgothic" charset="0"/>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cs typeface="msgothic" charset="0"/>
              </a:defRPr>
            </a:lvl9pPr>
          </a:lstStyle>
          <a:p>
            <a:pPr algn="ctr"/>
            <a:r>
              <a:rPr lang="en-GB" altLang="en-US" sz="1452" b="1">
                <a:latin typeface="Arial" panose="020B0604020202020204" pitchFamily="34" charset="0"/>
              </a:rPr>
              <a:t>MR scan of brain (T2-weighted) showing periventricular leukomalacia associated with preterm (24–32 weeks gestation) injury to the brain.</a:t>
            </a:r>
          </a:p>
        </p:txBody>
      </p:sp>
      <p:pic>
        <p:nvPicPr>
          <p:cNvPr id="3074" name="Picture 2">
            <a:extLst>
              <a:ext uri="{FF2B5EF4-FFF2-40B4-BE49-F238E27FC236}">
                <a16:creationId xmlns:a16="http://schemas.microsoft.com/office/drawing/2014/main" id="{96F17113-E627-4569-A44A-D1EDECA8A2C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460194" y="6205613"/>
            <a:ext cx="816565" cy="522774"/>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075" name="Picture 3">
            <a:extLst>
              <a:ext uri="{FF2B5EF4-FFF2-40B4-BE49-F238E27FC236}">
                <a16:creationId xmlns:a16="http://schemas.microsoft.com/office/drawing/2014/main" id="{64AC364C-BCE8-498B-83F5-54C0162A815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68087" y="979304"/>
            <a:ext cx="4458708" cy="4893634"/>
          </a:xfrm>
          <a:prstGeom prst="rect">
            <a:avLst/>
          </a:prstGeom>
          <a:noFill/>
          <a:ln>
            <a:noFill/>
          </a:ln>
          <a:effectLst>
            <a:outerShdw dist="35921" dir="2700000" algn="ctr" rotWithShape="0">
              <a:srgbClr val="808080"/>
            </a:outerShdw>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Lst>
        </p:spPr>
      </p:pic>
      <p:sp>
        <p:nvSpPr>
          <p:cNvPr id="3076" name="Text Box 4">
            <a:extLst>
              <a:ext uri="{FF2B5EF4-FFF2-40B4-BE49-F238E27FC236}">
                <a16:creationId xmlns:a16="http://schemas.microsoft.com/office/drawing/2014/main" id="{6ED58ECA-0038-4101-98DE-6B60319D056F}"/>
              </a:ext>
            </a:extLst>
          </p:cNvPr>
          <p:cNvSpPr txBox="1">
            <a:spLocks noChangeArrowheads="1"/>
          </p:cNvSpPr>
          <p:nvPr/>
        </p:nvSpPr>
        <p:spPr bwMode="auto">
          <a:xfrm>
            <a:off x="3868086" y="5972308"/>
            <a:ext cx="3918652" cy="3096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1pPr>
            <a:lvl2pPr>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2pPr>
            <a:lvl3pPr>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3pPr>
            <a:lvl4pPr>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4pPr>
            <a:lvl5pPr>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9pPr>
          </a:lstStyle>
          <a:p>
            <a:r>
              <a:rPr lang="en-GB" altLang="en-US" sz="1089" b="1" dirty="0">
                <a:latin typeface="Arial" panose="020B0604020202020204" pitchFamily="34" charset="0"/>
              </a:rPr>
              <a:t>Neil </a:t>
            </a:r>
            <a:r>
              <a:rPr lang="en-GB" altLang="en-US" sz="1089" b="1" dirty="0" err="1">
                <a:latin typeface="Arial" panose="020B0604020202020204" pitchFamily="34" charset="0"/>
              </a:rPr>
              <a:t>Wimalasundera</a:t>
            </a:r>
            <a:r>
              <a:rPr lang="en-GB" altLang="en-US" sz="1089" b="1" dirty="0">
                <a:latin typeface="Arial" panose="020B0604020202020204" pitchFamily="34" charset="0"/>
              </a:rPr>
              <a:t>, and Valerie L Stevenson </a:t>
            </a:r>
            <a:r>
              <a:rPr lang="en-GB" altLang="en-US" sz="1089" b="1" dirty="0" err="1">
                <a:latin typeface="Arial" panose="020B0604020202020204" pitchFamily="34" charset="0"/>
              </a:rPr>
              <a:t>Pract</a:t>
            </a:r>
            <a:r>
              <a:rPr lang="en-GB" altLang="en-US" sz="1089" b="1" dirty="0">
                <a:latin typeface="Arial" panose="020B0604020202020204" pitchFamily="34" charset="0"/>
              </a:rPr>
              <a:t> </a:t>
            </a:r>
            <a:r>
              <a:rPr lang="en-GB" altLang="en-US" sz="1089" b="1" dirty="0" err="1">
                <a:latin typeface="Arial" panose="020B0604020202020204" pitchFamily="34" charset="0"/>
              </a:rPr>
              <a:t>Neurol</a:t>
            </a:r>
            <a:r>
              <a:rPr lang="en-GB" altLang="en-US" sz="1089" b="1" dirty="0">
                <a:latin typeface="Arial" panose="020B0604020202020204" pitchFamily="34" charset="0"/>
              </a:rPr>
              <a:t> 2016;16:184-194</a:t>
            </a:r>
          </a:p>
        </p:txBody>
      </p:sp>
      <p:sp>
        <p:nvSpPr>
          <p:cNvPr id="2" name="Footer Placeholder 1">
            <a:extLst>
              <a:ext uri="{FF2B5EF4-FFF2-40B4-BE49-F238E27FC236}">
                <a16:creationId xmlns:a16="http://schemas.microsoft.com/office/drawing/2014/main" id="{E6C4D013-527D-44B8-BEBC-406DCB12CE9E}"/>
              </a:ext>
            </a:extLst>
          </p:cNvPr>
          <p:cNvSpPr>
            <a:spLocks noGrp="1"/>
          </p:cNvSpPr>
          <p:nvPr>
            <p:ph type="ftr" sz="quarter" idx="11"/>
          </p:nvPr>
        </p:nvSpPr>
        <p:spPr/>
        <p:txBody>
          <a:bodyPr/>
          <a:lstStyle/>
          <a:p>
            <a:endParaRPr lang="en-US"/>
          </a:p>
        </p:txBody>
      </p:sp>
      <p:sp>
        <p:nvSpPr>
          <p:cNvPr id="3" name="Oval 2">
            <a:extLst>
              <a:ext uri="{FF2B5EF4-FFF2-40B4-BE49-F238E27FC236}">
                <a16:creationId xmlns:a16="http://schemas.microsoft.com/office/drawing/2014/main" id="{3158906D-84BC-44A6-9978-6737844F34FE}"/>
              </a:ext>
            </a:extLst>
          </p:cNvPr>
          <p:cNvSpPr/>
          <p:nvPr/>
        </p:nvSpPr>
        <p:spPr>
          <a:xfrm>
            <a:off x="5486400" y="2209800"/>
            <a:ext cx="476250" cy="485775"/>
          </a:xfrm>
          <a:prstGeom prst="ellipse">
            <a:avLst/>
          </a:prstGeom>
          <a:solidFill>
            <a:schemeClr val="accent1">
              <a:alpha val="2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E2FA4F07-F1BD-415C-8AEA-6BCCA6E18EF5}"/>
              </a:ext>
            </a:extLst>
          </p:cNvPr>
          <p:cNvSpPr/>
          <p:nvPr/>
        </p:nvSpPr>
        <p:spPr>
          <a:xfrm>
            <a:off x="6430347" y="2209800"/>
            <a:ext cx="476250" cy="485775"/>
          </a:xfrm>
          <a:prstGeom prst="ellipse">
            <a:avLst/>
          </a:prstGeom>
          <a:solidFill>
            <a:schemeClr val="accent1">
              <a:alpha val="2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2885BC-36B9-40DC-93FB-BF9B1FD18E6B}"/>
              </a:ext>
            </a:extLst>
          </p:cNvPr>
          <p:cNvSpPr>
            <a:spLocks noGrp="1"/>
          </p:cNvSpPr>
          <p:nvPr>
            <p:ph type="title"/>
          </p:nvPr>
        </p:nvSpPr>
        <p:spPr/>
        <p:txBody>
          <a:bodyPr/>
          <a:lstStyle/>
          <a:p>
            <a:r>
              <a:rPr lang="en-US" dirty="0"/>
              <a:t>Cerebral Palsy: Co-morbidities</a:t>
            </a:r>
          </a:p>
        </p:txBody>
      </p:sp>
      <p:sp>
        <p:nvSpPr>
          <p:cNvPr id="3" name="Content Placeholder 2">
            <a:extLst>
              <a:ext uri="{FF2B5EF4-FFF2-40B4-BE49-F238E27FC236}">
                <a16:creationId xmlns:a16="http://schemas.microsoft.com/office/drawing/2014/main" id="{83DF3C9F-1765-4744-9FFB-ED671B4D3B2C}"/>
              </a:ext>
            </a:extLst>
          </p:cNvPr>
          <p:cNvSpPr>
            <a:spLocks noGrp="1"/>
          </p:cNvSpPr>
          <p:nvPr>
            <p:ph idx="1"/>
          </p:nvPr>
        </p:nvSpPr>
        <p:spPr/>
        <p:txBody>
          <a:bodyPr>
            <a:normAutofit/>
          </a:bodyPr>
          <a:lstStyle/>
          <a:p>
            <a:r>
              <a:rPr lang="en-US" dirty="0"/>
              <a:t>Associated conditions </a:t>
            </a:r>
            <a:r>
              <a:rPr lang="en-US" b="1" dirty="0"/>
              <a:t>may </a:t>
            </a:r>
            <a:r>
              <a:rPr lang="en-US" dirty="0"/>
              <a:t>include…</a:t>
            </a:r>
          </a:p>
          <a:p>
            <a:pPr lvl="1"/>
            <a:r>
              <a:rPr lang="en-US" dirty="0"/>
              <a:t>Intellectual disability,</a:t>
            </a:r>
          </a:p>
          <a:p>
            <a:pPr lvl="1"/>
            <a:r>
              <a:rPr lang="en-US" dirty="0"/>
              <a:t>Learning disorders</a:t>
            </a:r>
          </a:p>
          <a:p>
            <a:pPr lvl="1"/>
            <a:r>
              <a:rPr lang="en-US" dirty="0"/>
              <a:t>Seizures</a:t>
            </a:r>
          </a:p>
          <a:p>
            <a:pPr lvl="1"/>
            <a:r>
              <a:rPr lang="en-US" dirty="0"/>
              <a:t>Visual/hearing impairment</a:t>
            </a:r>
          </a:p>
          <a:p>
            <a:pPr lvl="1"/>
            <a:r>
              <a:rPr lang="en-US" dirty="0"/>
              <a:t>Communication limitations</a:t>
            </a:r>
          </a:p>
          <a:p>
            <a:pPr lvl="1"/>
            <a:r>
              <a:rPr lang="en-US" dirty="0"/>
              <a:t>GI problems (constipation, GERD)</a:t>
            </a:r>
          </a:p>
          <a:p>
            <a:pPr lvl="1"/>
            <a:r>
              <a:rPr lang="en-US" dirty="0"/>
              <a:t>Behavioral Problems</a:t>
            </a:r>
          </a:p>
          <a:p>
            <a:r>
              <a:rPr lang="en-US" dirty="0"/>
              <a:t>Likelihood of co-morbidity increases with CP severity</a:t>
            </a:r>
          </a:p>
          <a:p>
            <a:endParaRPr lang="en-US" dirty="0"/>
          </a:p>
          <a:p>
            <a:endParaRPr lang="en-US" dirty="0"/>
          </a:p>
          <a:p>
            <a:pPr lvl="1"/>
            <a:endParaRPr lang="en-US" dirty="0"/>
          </a:p>
        </p:txBody>
      </p:sp>
      <p:sp>
        <p:nvSpPr>
          <p:cNvPr id="4" name="Footer Placeholder 3">
            <a:extLst>
              <a:ext uri="{FF2B5EF4-FFF2-40B4-BE49-F238E27FC236}">
                <a16:creationId xmlns:a16="http://schemas.microsoft.com/office/drawing/2014/main" id="{90CEF2D7-3378-4F7E-83F5-51C65B2918CF}"/>
              </a:ext>
            </a:extLst>
          </p:cNvPr>
          <p:cNvSpPr>
            <a:spLocks noGrp="1"/>
          </p:cNvSpPr>
          <p:nvPr>
            <p:ph type="ftr" sz="quarter" idx="11"/>
          </p:nvPr>
        </p:nvSpPr>
        <p:spPr>
          <a:xfrm>
            <a:off x="4038600"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National Institute for Health and Care Excellence 2017</a:t>
            </a:r>
          </a:p>
        </p:txBody>
      </p:sp>
    </p:spTree>
    <p:extLst>
      <p:ext uri="{BB962C8B-B14F-4D97-AF65-F5344CB8AC3E}">
        <p14:creationId xmlns:p14="http://schemas.microsoft.com/office/powerpoint/2010/main" val="38971085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2885BC-36B9-40DC-93FB-BF9B1FD18E6B}"/>
              </a:ext>
            </a:extLst>
          </p:cNvPr>
          <p:cNvSpPr>
            <a:spLocks noGrp="1"/>
          </p:cNvSpPr>
          <p:nvPr>
            <p:ph type="title"/>
          </p:nvPr>
        </p:nvSpPr>
        <p:spPr/>
        <p:txBody>
          <a:bodyPr/>
          <a:lstStyle/>
          <a:p>
            <a:r>
              <a:rPr lang="en-US" dirty="0"/>
              <a:t>Cerebral Palsy: Life Trajectory</a:t>
            </a:r>
          </a:p>
        </p:txBody>
      </p:sp>
      <p:sp>
        <p:nvSpPr>
          <p:cNvPr id="3" name="Content Placeholder 2">
            <a:extLst>
              <a:ext uri="{FF2B5EF4-FFF2-40B4-BE49-F238E27FC236}">
                <a16:creationId xmlns:a16="http://schemas.microsoft.com/office/drawing/2014/main" id="{83DF3C9F-1765-4744-9FFB-ED671B4D3B2C}"/>
              </a:ext>
            </a:extLst>
          </p:cNvPr>
          <p:cNvSpPr>
            <a:spLocks noGrp="1"/>
          </p:cNvSpPr>
          <p:nvPr>
            <p:ph idx="1"/>
          </p:nvPr>
        </p:nvSpPr>
        <p:spPr/>
        <p:txBody>
          <a:bodyPr/>
          <a:lstStyle/>
          <a:p>
            <a:endParaRPr lang="en-US" dirty="0"/>
          </a:p>
          <a:p>
            <a:endParaRPr lang="en-US" dirty="0"/>
          </a:p>
          <a:p>
            <a:pPr lvl="1"/>
            <a:endParaRPr lang="en-US" dirty="0"/>
          </a:p>
        </p:txBody>
      </p:sp>
      <p:sp>
        <p:nvSpPr>
          <p:cNvPr id="4" name="Footer Placeholder 3">
            <a:extLst>
              <a:ext uri="{FF2B5EF4-FFF2-40B4-BE49-F238E27FC236}">
                <a16:creationId xmlns:a16="http://schemas.microsoft.com/office/drawing/2014/main" id="{90CEF2D7-3378-4F7E-83F5-51C65B2918CF}"/>
              </a:ext>
            </a:extLst>
          </p:cNvPr>
          <p:cNvSpPr>
            <a:spLocks noGrp="1"/>
          </p:cNvSpPr>
          <p:nvPr>
            <p:ph type="ftr" sz="quarter" idx="11"/>
          </p:nvPr>
        </p:nvSpPr>
        <p:spPr>
          <a:xfrm>
            <a:off x="3695700" y="6202747"/>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Benner 2019, </a:t>
            </a:r>
            <a:r>
              <a:rPr lang="en-US" dirty="0" err="1"/>
              <a:t>Pettersson</a:t>
            </a:r>
            <a:r>
              <a:rPr lang="en-US" dirty="0"/>
              <a:t> 2021</a:t>
            </a:r>
          </a:p>
        </p:txBody>
      </p:sp>
      <p:sp>
        <p:nvSpPr>
          <p:cNvPr id="5" name="Content Placeholder 2">
            <a:extLst>
              <a:ext uri="{FF2B5EF4-FFF2-40B4-BE49-F238E27FC236}">
                <a16:creationId xmlns:a16="http://schemas.microsoft.com/office/drawing/2014/main" id="{F2CD799D-1271-457D-B1CB-94D99CF987EF}"/>
              </a:ext>
            </a:extLst>
          </p:cNvPr>
          <p:cNvSpPr txBox="1">
            <a:spLocks/>
          </p:cNvSpPr>
          <p:nvPr/>
        </p:nvSpPr>
        <p:spPr>
          <a:xfrm>
            <a:off x="495300" y="1146224"/>
            <a:ext cx="10515600" cy="4725939"/>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600"/>
              </a:spcBef>
              <a:spcAft>
                <a:spcPts val="600"/>
              </a:spcAft>
              <a:buFont typeface="Arial" panose="020B0604020202020204" pitchFamily="34" charset="0"/>
              <a:buChar char="•"/>
              <a:defRPr sz="2400" kern="1200">
                <a:solidFill>
                  <a:schemeClr val="tx1"/>
                </a:solidFill>
                <a:latin typeface="Segoe UI" panose="020B0502040204020203" pitchFamily="34" charset="0"/>
                <a:ea typeface="+mn-ea"/>
                <a:cs typeface="Segoe UI" panose="020B0502040204020203" pitchFamily="34" charset="0"/>
              </a:defRPr>
            </a:lvl1pPr>
            <a:lvl2pPr marL="685800" indent="-228600" algn="l" defTabSz="914400" rtl="0" eaLnBrk="1" latinLnBrk="0" hangingPunct="1">
              <a:lnSpc>
                <a:spcPct val="100000"/>
              </a:lnSpc>
              <a:spcBef>
                <a:spcPts val="600"/>
              </a:spcBef>
              <a:spcAft>
                <a:spcPts val="600"/>
              </a:spcAft>
              <a:buFont typeface="Arial" panose="020B0604020202020204" pitchFamily="34" charset="0"/>
              <a:buChar char="•"/>
              <a:defRPr sz="2400" kern="1200">
                <a:solidFill>
                  <a:schemeClr val="tx1"/>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100000"/>
              </a:lnSpc>
              <a:spcBef>
                <a:spcPts val="600"/>
              </a:spcBef>
              <a:spcAft>
                <a:spcPts val="600"/>
              </a:spcAft>
              <a:buFont typeface="Arial" panose="020B0604020202020204" pitchFamily="34" charset="0"/>
              <a:buChar char="•"/>
              <a:defRPr sz="2400" kern="1200">
                <a:solidFill>
                  <a:schemeClr val="tx1"/>
                </a:solidFill>
                <a:latin typeface="Segoe UI" panose="020B0502040204020203" pitchFamily="34" charset="0"/>
                <a:ea typeface="+mn-ea"/>
                <a:cs typeface="Segoe UI" panose="020B0502040204020203" pitchFamily="34" charset="0"/>
              </a:defRPr>
            </a:lvl3pPr>
            <a:lvl4pPr marL="1600200" indent="-228600" algn="l" defTabSz="914400" rtl="0" eaLnBrk="1" latinLnBrk="0" hangingPunct="1">
              <a:lnSpc>
                <a:spcPct val="100000"/>
              </a:lnSpc>
              <a:spcBef>
                <a:spcPts val="600"/>
              </a:spcBef>
              <a:spcAft>
                <a:spcPts val="600"/>
              </a:spcAft>
              <a:buFont typeface="Arial" panose="020B0604020202020204" pitchFamily="34" charset="0"/>
              <a:buChar char="•"/>
              <a:defRPr sz="2400" kern="1200">
                <a:solidFill>
                  <a:schemeClr val="tx1"/>
                </a:solidFill>
                <a:latin typeface="Segoe UI" panose="020B0502040204020203" pitchFamily="34" charset="0"/>
                <a:ea typeface="+mn-ea"/>
                <a:cs typeface="Segoe UI" panose="020B0502040204020203" pitchFamily="34" charset="0"/>
              </a:defRPr>
            </a:lvl4pPr>
            <a:lvl5pPr marL="2057400" indent="-228600" algn="l" defTabSz="914400" rtl="0" eaLnBrk="1" latinLnBrk="0" hangingPunct="1">
              <a:lnSpc>
                <a:spcPct val="100000"/>
              </a:lnSpc>
              <a:spcBef>
                <a:spcPts val="600"/>
              </a:spcBef>
              <a:spcAft>
                <a:spcPts val="600"/>
              </a:spcAft>
              <a:buFont typeface="Arial" panose="020B0604020202020204" pitchFamily="34" charset="0"/>
              <a:buChar char="•"/>
              <a:defRPr sz="2400" kern="1200">
                <a:solidFill>
                  <a:schemeClr val="tx1"/>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Outcomes broadly dependent on severity of underlying symptoms</a:t>
            </a:r>
          </a:p>
          <a:p>
            <a:r>
              <a:rPr lang="en-US" dirty="0"/>
              <a:t>Pain/mobility may affect walking and self-care</a:t>
            </a:r>
          </a:p>
          <a:p>
            <a:r>
              <a:rPr lang="en-US" dirty="0"/>
              <a:t>Lower rates of educational achievement and competitive employment</a:t>
            </a:r>
          </a:p>
          <a:p>
            <a:r>
              <a:rPr lang="en-US" dirty="0"/>
              <a:t>Higher rates of independent living if provided personal assistance aide</a:t>
            </a:r>
          </a:p>
          <a:p>
            <a:r>
              <a:rPr lang="en-US" dirty="0"/>
              <a:t>1 in 8 with domestic partner</a:t>
            </a:r>
          </a:p>
          <a:p>
            <a:endParaRPr lang="en-US" dirty="0"/>
          </a:p>
        </p:txBody>
      </p:sp>
    </p:spTree>
    <p:extLst>
      <p:ext uri="{BB962C8B-B14F-4D97-AF65-F5344CB8AC3E}">
        <p14:creationId xmlns:p14="http://schemas.microsoft.com/office/powerpoint/2010/main" val="6064151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230707-6748-4F47-9AE7-BA30CA6EE229}"/>
              </a:ext>
            </a:extLst>
          </p:cNvPr>
          <p:cNvSpPr>
            <a:spLocks noGrp="1"/>
          </p:cNvSpPr>
          <p:nvPr>
            <p:ph type="title"/>
          </p:nvPr>
        </p:nvSpPr>
        <p:spPr>
          <a:xfrm>
            <a:off x="5268286" y="1335864"/>
            <a:ext cx="5523102" cy="1348613"/>
          </a:xfrm>
        </p:spPr>
        <p:txBody>
          <a:bodyPr/>
          <a:lstStyle/>
          <a:p>
            <a:endParaRPr lang="en-US" dirty="0"/>
          </a:p>
        </p:txBody>
      </p:sp>
      <p:sp>
        <p:nvSpPr>
          <p:cNvPr id="3" name="Content Placeholder 2">
            <a:extLst>
              <a:ext uri="{FF2B5EF4-FFF2-40B4-BE49-F238E27FC236}">
                <a16:creationId xmlns:a16="http://schemas.microsoft.com/office/drawing/2014/main" id="{41DB50DF-C823-43E6-97F2-9929AE9469AA}"/>
              </a:ext>
            </a:extLst>
          </p:cNvPr>
          <p:cNvSpPr>
            <a:spLocks noGrp="1"/>
          </p:cNvSpPr>
          <p:nvPr>
            <p:ph idx="1"/>
          </p:nvPr>
        </p:nvSpPr>
        <p:spPr>
          <a:xfrm>
            <a:off x="5268286" y="993824"/>
            <a:ext cx="5590214" cy="4725939"/>
          </a:xfrm>
        </p:spPr>
        <p:txBody>
          <a:bodyPr/>
          <a:lstStyle/>
          <a:p>
            <a:pPr marL="0" indent="0">
              <a:buNone/>
            </a:pPr>
            <a:r>
              <a:rPr lang="en-US" dirty="0"/>
              <a:t>Gross Motor Functional Classification Scale (6-12 years)</a:t>
            </a:r>
          </a:p>
        </p:txBody>
      </p:sp>
      <p:pic>
        <p:nvPicPr>
          <p:cNvPr id="5" name="Picture 4">
            <a:extLst>
              <a:ext uri="{FF2B5EF4-FFF2-40B4-BE49-F238E27FC236}">
                <a16:creationId xmlns:a16="http://schemas.microsoft.com/office/drawing/2014/main" id="{BFDDB0C6-AEB9-4FD3-BEEB-F410B065762A}"/>
              </a:ext>
            </a:extLst>
          </p:cNvPr>
          <p:cNvPicPr>
            <a:picLocks noChangeAspect="1"/>
          </p:cNvPicPr>
          <p:nvPr/>
        </p:nvPicPr>
        <p:blipFill rotWithShape="1">
          <a:blip r:embed="rId2"/>
          <a:srcRect l="28281" t="17472" r="39724" b="5810"/>
          <a:stretch/>
        </p:blipFill>
        <p:spPr>
          <a:xfrm>
            <a:off x="83890" y="-43925"/>
            <a:ext cx="5117284" cy="6901925"/>
          </a:xfrm>
          <a:prstGeom prst="rect">
            <a:avLst/>
          </a:prstGeom>
        </p:spPr>
      </p:pic>
    </p:spTree>
    <p:extLst>
      <p:ext uri="{BB962C8B-B14F-4D97-AF65-F5344CB8AC3E}">
        <p14:creationId xmlns:p14="http://schemas.microsoft.com/office/powerpoint/2010/main" val="19511099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900" y="178183"/>
            <a:ext cx="6599321" cy="637457"/>
          </a:xfrm>
        </p:spPr>
        <p:txBody>
          <a:bodyPr>
            <a:normAutofit fontScale="90000"/>
          </a:bodyPr>
          <a:lstStyle/>
          <a:p>
            <a:r>
              <a:rPr lang="en-US" dirty="0"/>
              <a:t>American Association on Intellectual and Developmental Disabilities</a:t>
            </a:r>
          </a:p>
        </p:txBody>
      </p:sp>
      <p:sp>
        <p:nvSpPr>
          <p:cNvPr id="3" name="Content Placeholder 2"/>
          <p:cNvSpPr>
            <a:spLocks noGrp="1"/>
          </p:cNvSpPr>
          <p:nvPr>
            <p:ph idx="1"/>
          </p:nvPr>
        </p:nvSpPr>
        <p:spPr/>
        <p:txBody>
          <a:bodyPr>
            <a:normAutofit fontScale="70000" lnSpcReduction="20000"/>
          </a:bodyPr>
          <a:lstStyle/>
          <a:p>
            <a:r>
              <a:rPr lang="en-US" dirty="0"/>
              <a:t>Characterized by significant limitations in both intellectual functioning and in adaptive behavior, originating before the age of 22</a:t>
            </a:r>
          </a:p>
          <a:p>
            <a:pPr lvl="1"/>
            <a:r>
              <a:rPr lang="en-US" i="1" dirty="0"/>
              <a:t>Significant limitations in intellectual functioning, </a:t>
            </a:r>
            <a:r>
              <a:rPr lang="en-US" dirty="0"/>
              <a:t>which means a full scale IQ standard score of approximately 2 (or more) standard deviations below the mean as measured with an appropriately-normed, standardized test of intelligence.</a:t>
            </a:r>
          </a:p>
          <a:p>
            <a:pPr lvl="1"/>
            <a:r>
              <a:rPr lang="en-US" i="1" dirty="0"/>
              <a:t>Significant limitations in adaptive behavior, </a:t>
            </a:r>
            <a:r>
              <a:rPr lang="en-US" dirty="0"/>
              <a:t>which means a standard score of approximately 2 (or more) standard deviations below the mean measured with an appropriate and standardized test of adaptive behavior in one or more of the following domains: conceptual, social, or practical skills.</a:t>
            </a:r>
          </a:p>
          <a:p>
            <a:r>
              <a:rPr lang="en-US" dirty="0"/>
              <a:t>The primary purpose of the definition is to assist with the development of a rehabilitative plan</a:t>
            </a:r>
          </a:p>
          <a:p>
            <a:r>
              <a:rPr lang="en-US" dirty="0"/>
              <a:t>Can be syndromic or non-syndromic</a:t>
            </a:r>
          </a:p>
          <a:p>
            <a:r>
              <a:rPr lang="en-US" dirty="0"/>
              <a:t>Severity determined by supports needed</a:t>
            </a:r>
          </a:p>
          <a:p>
            <a:pPr lvl="1"/>
            <a:r>
              <a:rPr lang="en-US" dirty="0"/>
              <a:t>Intermittent (as-needed)</a:t>
            </a:r>
          </a:p>
          <a:p>
            <a:pPr lvl="1"/>
            <a:r>
              <a:rPr lang="en-US" dirty="0"/>
              <a:t>Limited (time-span sensitive)</a:t>
            </a:r>
          </a:p>
          <a:p>
            <a:pPr lvl="1"/>
            <a:r>
              <a:rPr lang="en-US" dirty="0"/>
              <a:t>Extensive (daily)</a:t>
            </a:r>
          </a:p>
          <a:p>
            <a:pPr lvl="1"/>
            <a:r>
              <a:rPr lang="en-US" dirty="0"/>
              <a:t>Pervasive (constant)</a:t>
            </a:r>
          </a:p>
        </p:txBody>
      </p:sp>
    </p:spTree>
    <p:extLst>
      <p:ext uri="{BB962C8B-B14F-4D97-AF65-F5344CB8AC3E}">
        <p14:creationId xmlns:p14="http://schemas.microsoft.com/office/powerpoint/2010/main" val="29412282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Domains of Intelligence</a:t>
            </a:r>
          </a:p>
        </p:txBody>
      </p:sp>
      <p:sp>
        <p:nvSpPr>
          <p:cNvPr id="3" name="Content Placeholder 2"/>
          <p:cNvSpPr>
            <a:spLocks noGrp="1"/>
          </p:cNvSpPr>
          <p:nvPr>
            <p:ph idx="1"/>
          </p:nvPr>
        </p:nvSpPr>
        <p:spPr/>
        <p:txBody>
          <a:bodyPr>
            <a:normAutofit lnSpcReduction="10000"/>
          </a:bodyPr>
          <a:lstStyle/>
          <a:p>
            <a:r>
              <a:rPr lang="en-US" dirty="0"/>
              <a:t>Intelligence testing can be completed as early as 2 years of age but is generally more stable at 5 years of age</a:t>
            </a:r>
          </a:p>
          <a:p>
            <a:pPr lvl="1"/>
            <a:r>
              <a:rPr lang="en-US" dirty="0"/>
              <a:t>Verbal Comprehension</a:t>
            </a:r>
          </a:p>
          <a:p>
            <a:pPr lvl="1"/>
            <a:r>
              <a:rPr lang="en-US" dirty="0"/>
              <a:t>Working Memory</a:t>
            </a:r>
          </a:p>
          <a:p>
            <a:pPr lvl="1"/>
            <a:r>
              <a:rPr lang="en-US" dirty="0"/>
              <a:t>Perceptual Reasoning</a:t>
            </a:r>
          </a:p>
          <a:p>
            <a:pPr lvl="1"/>
            <a:r>
              <a:rPr lang="en-US" dirty="0"/>
              <a:t>Quantitative Reasoning</a:t>
            </a:r>
          </a:p>
          <a:p>
            <a:pPr lvl="1"/>
            <a:r>
              <a:rPr lang="en-US" dirty="0"/>
              <a:t>Abstract Thought</a:t>
            </a:r>
          </a:p>
          <a:p>
            <a:pPr lvl="1"/>
            <a:r>
              <a:rPr lang="en-US" dirty="0"/>
              <a:t>Cognitive Efficacy</a:t>
            </a:r>
          </a:p>
          <a:p>
            <a:r>
              <a:rPr lang="en-US" dirty="0"/>
              <a:t>Adaptive functioning generally measured through caregiver survey or interview</a:t>
            </a:r>
          </a:p>
        </p:txBody>
      </p:sp>
    </p:spTree>
    <p:extLst>
      <p:ext uri="{BB962C8B-B14F-4D97-AF65-F5344CB8AC3E}">
        <p14:creationId xmlns:p14="http://schemas.microsoft.com/office/powerpoint/2010/main" val="150541571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Domains of Intelligence</a:t>
            </a:r>
          </a:p>
        </p:txBody>
      </p:sp>
      <p:sp>
        <p:nvSpPr>
          <p:cNvPr id="3" name="Content Placeholder 2"/>
          <p:cNvSpPr>
            <a:spLocks noGrp="1"/>
          </p:cNvSpPr>
          <p:nvPr>
            <p:ph idx="1"/>
          </p:nvPr>
        </p:nvSpPr>
        <p:spPr/>
        <p:txBody>
          <a:bodyPr/>
          <a:lstStyle/>
          <a:p>
            <a:r>
              <a:rPr lang="en-US" dirty="0"/>
              <a:t>Verbal Comprehension</a:t>
            </a:r>
          </a:p>
          <a:p>
            <a:r>
              <a:rPr lang="en-US" dirty="0"/>
              <a:t>Working Memory</a:t>
            </a:r>
          </a:p>
          <a:p>
            <a:r>
              <a:rPr lang="en-US" dirty="0"/>
              <a:t>Perceptual Reasoning</a:t>
            </a:r>
          </a:p>
          <a:p>
            <a:r>
              <a:rPr lang="en-US" dirty="0"/>
              <a:t>Quantitative Reasoning</a:t>
            </a:r>
          </a:p>
          <a:p>
            <a:r>
              <a:rPr lang="en-US" dirty="0"/>
              <a:t>Abstract Thought</a:t>
            </a:r>
          </a:p>
          <a:p>
            <a:r>
              <a:rPr lang="en-US" dirty="0"/>
              <a:t>Cognitive Efficacy</a:t>
            </a:r>
          </a:p>
        </p:txBody>
      </p:sp>
      <p:pic>
        <p:nvPicPr>
          <p:cNvPr id="4" name="Picture 2" descr="A graph of a bell curve is labeled “Intelligence Quotient Score.” The x axis is labeled “IQ,” and the y axis is labeled “Population.” Beginning at an IQ of 60, the population rises to a curved peak at an IQ of 100 and then drops off at the same rate ending near zero at an IQ of 140.">
            <a:extLst>
              <a:ext uri="{FF2B5EF4-FFF2-40B4-BE49-F238E27FC236}">
                <a16:creationId xmlns:a16="http://schemas.microsoft.com/office/drawing/2014/main" id="{47C8240D-68DA-4ED2-8D74-538D88DB0F7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457200"/>
            <a:ext cx="8686800" cy="48840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2964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278C2C-889C-425C-876D-E330FC46E06E}"/>
              </a:ext>
            </a:extLst>
          </p:cNvPr>
          <p:cNvSpPr>
            <a:spLocks noGrp="1"/>
          </p:cNvSpPr>
          <p:nvPr>
            <p:ph type="title"/>
          </p:nvPr>
        </p:nvSpPr>
        <p:spPr/>
        <p:txBody>
          <a:bodyPr/>
          <a:lstStyle/>
          <a:p>
            <a:r>
              <a:rPr lang="en-US" dirty="0"/>
              <a:t>Causes of ID</a:t>
            </a:r>
          </a:p>
        </p:txBody>
      </p:sp>
      <p:sp>
        <p:nvSpPr>
          <p:cNvPr id="7" name="Content Placeholder 6">
            <a:extLst>
              <a:ext uri="{FF2B5EF4-FFF2-40B4-BE49-F238E27FC236}">
                <a16:creationId xmlns:a16="http://schemas.microsoft.com/office/drawing/2014/main" id="{7257B892-674D-41B3-9F7B-C759024D48C5}"/>
              </a:ext>
            </a:extLst>
          </p:cNvPr>
          <p:cNvSpPr>
            <a:spLocks noGrp="1"/>
          </p:cNvSpPr>
          <p:nvPr>
            <p:ph idx="1"/>
          </p:nvPr>
        </p:nvSpPr>
        <p:spPr/>
        <p:txBody>
          <a:bodyPr>
            <a:normAutofit fontScale="70000" lnSpcReduction="20000"/>
          </a:bodyPr>
          <a:lstStyle/>
          <a:p>
            <a:r>
              <a:rPr lang="en-US" dirty="0"/>
              <a:t>Genetic syndromes</a:t>
            </a:r>
          </a:p>
          <a:p>
            <a:pPr lvl="1"/>
            <a:r>
              <a:rPr lang="en-US" dirty="0"/>
              <a:t>Chromosomal disorders, e.g. Down syndrome</a:t>
            </a:r>
          </a:p>
          <a:p>
            <a:pPr lvl="1"/>
            <a:r>
              <a:rPr lang="en-US" dirty="0"/>
              <a:t>Contiguous gene deletions, e.g. Williams syndrome, Angelman syndrome</a:t>
            </a:r>
          </a:p>
          <a:p>
            <a:pPr lvl="1"/>
            <a:r>
              <a:rPr lang="en-US" dirty="0"/>
              <a:t>Single-gene deletions, e.g. Fragile X syndrome, Rett syndrome</a:t>
            </a:r>
          </a:p>
          <a:p>
            <a:r>
              <a:rPr lang="en-US" dirty="0"/>
              <a:t>Environmental causes</a:t>
            </a:r>
          </a:p>
          <a:p>
            <a:pPr lvl="1"/>
            <a:r>
              <a:rPr lang="en-US" dirty="0"/>
              <a:t>Alcohol and other teratogens</a:t>
            </a:r>
          </a:p>
          <a:p>
            <a:pPr lvl="1"/>
            <a:r>
              <a:rPr lang="en-US" dirty="0"/>
              <a:t>Prenatal infections</a:t>
            </a:r>
          </a:p>
          <a:p>
            <a:pPr lvl="1"/>
            <a:r>
              <a:rPr lang="en-US" dirty="0"/>
              <a:t>Early childhood central nervous system infections</a:t>
            </a:r>
          </a:p>
          <a:p>
            <a:pPr lvl="1"/>
            <a:r>
              <a:rPr lang="en-US" dirty="0"/>
              <a:t>Traumatic brain injury</a:t>
            </a:r>
          </a:p>
          <a:p>
            <a:r>
              <a:rPr lang="en-US" dirty="0"/>
              <a:t>Central nervous system disorders/malformations</a:t>
            </a:r>
          </a:p>
          <a:p>
            <a:r>
              <a:rPr lang="en-US" dirty="0"/>
              <a:t>Inborn errors of metabolism</a:t>
            </a:r>
          </a:p>
          <a:p>
            <a:r>
              <a:rPr lang="en-US" dirty="0"/>
              <a:t>Nutritional (e.g. severe malnutrition, chronic iron deficiency)</a:t>
            </a:r>
          </a:p>
          <a:p>
            <a:r>
              <a:rPr lang="en-US" dirty="0"/>
              <a:t>Not known</a:t>
            </a:r>
          </a:p>
        </p:txBody>
      </p:sp>
      <p:sp>
        <p:nvSpPr>
          <p:cNvPr id="8" name="TextBox 7">
            <a:extLst>
              <a:ext uri="{FF2B5EF4-FFF2-40B4-BE49-F238E27FC236}">
                <a16:creationId xmlns:a16="http://schemas.microsoft.com/office/drawing/2014/main" id="{31B9AF2A-737C-48D3-993D-270C872566EC}"/>
              </a:ext>
            </a:extLst>
          </p:cNvPr>
          <p:cNvSpPr txBox="1"/>
          <p:nvPr/>
        </p:nvSpPr>
        <p:spPr>
          <a:xfrm>
            <a:off x="4448014" y="5864176"/>
            <a:ext cx="1828770" cy="369332"/>
          </a:xfrm>
          <a:prstGeom prst="rect">
            <a:avLst/>
          </a:prstGeom>
          <a:noFill/>
        </p:spPr>
        <p:txBody>
          <a:bodyPr wrap="none" rtlCol="0">
            <a:spAutoFit/>
          </a:bodyPr>
          <a:lstStyle/>
          <a:p>
            <a:r>
              <a:rPr lang="en-US" dirty="0" err="1"/>
              <a:t>Purugganan</a:t>
            </a:r>
            <a:r>
              <a:rPr lang="en-US" dirty="0"/>
              <a:t> 2018</a:t>
            </a:r>
          </a:p>
        </p:txBody>
      </p:sp>
    </p:spTree>
    <p:extLst>
      <p:ext uri="{BB962C8B-B14F-4D97-AF65-F5344CB8AC3E}">
        <p14:creationId xmlns:p14="http://schemas.microsoft.com/office/powerpoint/2010/main" val="140639486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9A27C6-7B44-48D6-B85A-C168E2DA55EC}"/>
              </a:ext>
            </a:extLst>
          </p:cNvPr>
          <p:cNvSpPr>
            <a:spLocks noGrp="1"/>
          </p:cNvSpPr>
          <p:nvPr>
            <p:ph type="title"/>
          </p:nvPr>
        </p:nvSpPr>
        <p:spPr/>
        <p:txBody>
          <a:bodyPr/>
          <a:lstStyle/>
          <a:p>
            <a:r>
              <a:rPr lang="en-US" dirty="0"/>
              <a:t>Syndromic ID: phenotypes</a:t>
            </a:r>
          </a:p>
        </p:txBody>
      </p:sp>
      <p:sp>
        <p:nvSpPr>
          <p:cNvPr id="3" name="Content Placeholder 2">
            <a:extLst>
              <a:ext uri="{FF2B5EF4-FFF2-40B4-BE49-F238E27FC236}">
                <a16:creationId xmlns:a16="http://schemas.microsoft.com/office/drawing/2014/main" id="{4E25C788-26CD-42C9-9ACD-08B0939FA109}"/>
              </a:ext>
            </a:extLst>
          </p:cNvPr>
          <p:cNvSpPr>
            <a:spLocks noGrp="1"/>
          </p:cNvSpPr>
          <p:nvPr>
            <p:ph idx="1"/>
          </p:nvPr>
        </p:nvSpPr>
        <p:spPr/>
        <p:txBody>
          <a:bodyPr/>
          <a:lstStyle/>
          <a:p>
            <a:r>
              <a:rPr lang="en-US" dirty="0"/>
              <a:t>Down syndrome: mild to moderate ID, usually weakness in verbal IQ</a:t>
            </a:r>
          </a:p>
          <a:p>
            <a:r>
              <a:rPr lang="en-US" dirty="0"/>
              <a:t>Fragile X: moderate ID, frequent learning disorders, ASD, anxiety</a:t>
            </a:r>
          </a:p>
          <a:p>
            <a:r>
              <a:rPr lang="en-US" dirty="0"/>
              <a:t>Rett Syndrome: language regression, ID, later motoric challenges</a:t>
            </a:r>
          </a:p>
          <a:p>
            <a:r>
              <a:rPr lang="en-US" dirty="0"/>
              <a:t>William Syndrome: mild to moderate ID, usually weakness in nonverbal IQ</a:t>
            </a:r>
          </a:p>
          <a:p>
            <a:r>
              <a:rPr lang="en-US" dirty="0"/>
              <a:t>Angelman: severe to profound ID, minimal language</a:t>
            </a:r>
          </a:p>
          <a:p>
            <a:r>
              <a:rPr lang="en-US" dirty="0"/>
              <a:t>Prader-Willi: variable levels of ID, psychiatric co-morbidity (anxiety, ASD, obsessive behaviors)</a:t>
            </a:r>
          </a:p>
        </p:txBody>
      </p:sp>
      <p:sp>
        <p:nvSpPr>
          <p:cNvPr id="6" name="TextBox 5">
            <a:extLst>
              <a:ext uri="{FF2B5EF4-FFF2-40B4-BE49-F238E27FC236}">
                <a16:creationId xmlns:a16="http://schemas.microsoft.com/office/drawing/2014/main" id="{5E1B6142-8884-4B0F-9940-A6F97C3BBAE0}"/>
              </a:ext>
            </a:extLst>
          </p:cNvPr>
          <p:cNvSpPr txBox="1"/>
          <p:nvPr/>
        </p:nvSpPr>
        <p:spPr>
          <a:xfrm>
            <a:off x="4448014" y="5864176"/>
            <a:ext cx="1828770" cy="369332"/>
          </a:xfrm>
          <a:prstGeom prst="rect">
            <a:avLst/>
          </a:prstGeom>
          <a:noFill/>
        </p:spPr>
        <p:txBody>
          <a:bodyPr wrap="none" rtlCol="0">
            <a:spAutoFit/>
          </a:bodyPr>
          <a:lstStyle/>
          <a:p>
            <a:r>
              <a:rPr lang="en-US" dirty="0" err="1"/>
              <a:t>Purugganan</a:t>
            </a:r>
            <a:r>
              <a:rPr lang="en-US" dirty="0"/>
              <a:t> 2018</a:t>
            </a:r>
          </a:p>
        </p:txBody>
      </p:sp>
    </p:spTree>
    <p:extLst>
      <p:ext uri="{BB962C8B-B14F-4D97-AF65-F5344CB8AC3E}">
        <p14:creationId xmlns:p14="http://schemas.microsoft.com/office/powerpoint/2010/main" val="37042612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002EE3-C789-451B-B36D-15811E20E92E}"/>
              </a:ext>
            </a:extLst>
          </p:cNvPr>
          <p:cNvSpPr>
            <a:spLocks noGrp="1"/>
          </p:cNvSpPr>
          <p:nvPr>
            <p:ph type="title"/>
          </p:nvPr>
        </p:nvSpPr>
        <p:spPr/>
        <p:txBody>
          <a:bodyPr/>
          <a:lstStyle/>
          <a:p>
            <a:r>
              <a:rPr lang="en-US" dirty="0"/>
              <a:t>Outline</a:t>
            </a:r>
          </a:p>
        </p:txBody>
      </p:sp>
      <p:sp>
        <p:nvSpPr>
          <p:cNvPr id="3" name="Content Placeholder 2">
            <a:extLst>
              <a:ext uri="{FF2B5EF4-FFF2-40B4-BE49-F238E27FC236}">
                <a16:creationId xmlns:a16="http://schemas.microsoft.com/office/drawing/2014/main" id="{5B5BFA17-D3BD-4171-A96E-CFFE1DF81972}"/>
              </a:ext>
            </a:extLst>
          </p:cNvPr>
          <p:cNvSpPr>
            <a:spLocks noGrp="1"/>
          </p:cNvSpPr>
          <p:nvPr>
            <p:ph idx="1"/>
          </p:nvPr>
        </p:nvSpPr>
        <p:spPr/>
        <p:txBody>
          <a:bodyPr>
            <a:normAutofit fontScale="92500" lnSpcReduction="10000"/>
          </a:bodyPr>
          <a:lstStyle/>
          <a:p>
            <a:r>
              <a:rPr lang="en-US" dirty="0"/>
              <a:t>Defining and exploring Developmental Disabilities</a:t>
            </a:r>
          </a:p>
          <a:p>
            <a:r>
              <a:rPr lang="en-US" dirty="0"/>
              <a:t>Clinical overview of common developmental disabilities</a:t>
            </a:r>
          </a:p>
          <a:p>
            <a:r>
              <a:rPr lang="en-US" dirty="0"/>
              <a:t>Historical context </a:t>
            </a:r>
          </a:p>
          <a:p>
            <a:r>
              <a:rPr lang="en-US" dirty="0"/>
              <a:t>Current disparity data</a:t>
            </a:r>
          </a:p>
          <a:p>
            <a:r>
              <a:rPr lang="en-US" dirty="0"/>
              <a:t>Conservatorship/guardianship</a:t>
            </a:r>
          </a:p>
          <a:p>
            <a:r>
              <a:rPr lang="en-US" dirty="0"/>
              <a:t>Recommendations </a:t>
            </a:r>
          </a:p>
          <a:p>
            <a:pPr lvl="1"/>
            <a:r>
              <a:rPr lang="en-US" dirty="0"/>
              <a:t>Individual</a:t>
            </a:r>
          </a:p>
          <a:p>
            <a:pPr lvl="1"/>
            <a:r>
              <a:rPr lang="en-US" dirty="0"/>
              <a:t>Educational</a:t>
            </a:r>
          </a:p>
          <a:p>
            <a:pPr lvl="1"/>
            <a:r>
              <a:rPr lang="en-US" dirty="0"/>
              <a:t>Policy</a:t>
            </a:r>
          </a:p>
          <a:p>
            <a:r>
              <a:rPr lang="en-US" dirty="0"/>
              <a:t>Resources</a:t>
            </a:r>
          </a:p>
        </p:txBody>
      </p:sp>
      <p:sp>
        <p:nvSpPr>
          <p:cNvPr id="4" name="Footer Placeholder 3">
            <a:extLst>
              <a:ext uri="{FF2B5EF4-FFF2-40B4-BE49-F238E27FC236}">
                <a16:creationId xmlns:a16="http://schemas.microsoft.com/office/drawing/2014/main" id="{0FF2A47D-3D73-445E-BFDB-3251B7FD51D3}"/>
              </a:ext>
            </a:extLst>
          </p:cNvPr>
          <p:cNvSpPr>
            <a:spLocks noGrp="1"/>
          </p:cNvSpPr>
          <p:nvPr>
            <p:ph type="ftr" sz="quarter" idx="11"/>
          </p:nvPr>
        </p:nvSpPr>
        <p:spPr>
          <a:xfrm>
            <a:off x="4038600"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Tree>
    <p:extLst>
      <p:ext uri="{BB962C8B-B14F-4D97-AF65-F5344CB8AC3E}">
        <p14:creationId xmlns:p14="http://schemas.microsoft.com/office/powerpoint/2010/main" val="308212894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3E9381-FC17-4FDD-8EF7-3ED198A86C03}"/>
              </a:ext>
            </a:extLst>
          </p:cNvPr>
          <p:cNvSpPr>
            <a:spLocks noGrp="1"/>
          </p:cNvSpPr>
          <p:nvPr>
            <p:ph type="title"/>
          </p:nvPr>
        </p:nvSpPr>
        <p:spPr/>
        <p:txBody>
          <a:bodyPr/>
          <a:lstStyle/>
          <a:p>
            <a:r>
              <a:rPr lang="en-US" dirty="0"/>
              <a:t>ID Severity and Life Trajectory</a:t>
            </a:r>
          </a:p>
        </p:txBody>
      </p:sp>
      <p:graphicFrame>
        <p:nvGraphicFramePr>
          <p:cNvPr id="7" name="Table 7">
            <a:extLst>
              <a:ext uri="{FF2B5EF4-FFF2-40B4-BE49-F238E27FC236}">
                <a16:creationId xmlns:a16="http://schemas.microsoft.com/office/drawing/2014/main" id="{855B3E67-4A85-4AE2-A9C5-8E1F0C1EF5DB}"/>
              </a:ext>
            </a:extLst>
          </p:cNvPr>
          <p:cNvGraphicFramePr>
            <a:graphicFrameLocks noGrp="1"/>
          </p:cNvGraphicFramePr>
          <p:nvPr>
            <p:ph idx="1"/>
          </p:nvPr>
        </p:nvGraphicFramePr>
        <p:xfrm>
          <a:off x="342900" y="993775"/>
          <a:ext cx="10515600" cy="2123440"/>
        </p:xfrm>
        <a:graphic>
          <a:graphicData uri="http://schemas.openxmlformats.org/drawingml/2006/table">
            <a:tbl>
              <a:tblPr firstRow="1" bandRow="1">
                <a:tableStyleId>{5C22544A-7EE6-4342-B048-85BDC9FD1C3A}</a:tableStyleId>
              </a:tblPr>
              <a:tblGrid>
                <a:gridCol w="2628900">
                  <a:extLst>
                    <a:ext uri="{9D8B030D-6E8A-4147-A177-3AD203B41FA5}">
                      <a16:colId xmlns:a16="http://schemas.microsoft.com/office/drawing/2014/main" val="1093233416"/>
                    </a:ext>
                  </a:extLst>
                </a:gridCol>
                <a:gridCol w="2628900">
                  <a:extLst>
                    <a:ext uri="{9D8B030D-6E8A-4147-A177-3AD203B41FA5}">
                      <a16:colId xmlns:a16="http://schemas.microsoft.com/office/drawing/2014/main" val="1220392001"/>
                    </a:ext>
                  </a:extLst>
                </a:gridCol>
                <a:gridCol w="2628900">
                  <a:extLst>
                    <a:ext uri="{9D8B030D-6E8A-4147-A177-3AD203B41FA5}">
                      <a16:colId xmlns:a16="http://schemas.microsoft.com/office/drawing/2014/main" val="2903320055"/>
                    </a:ext>
                  </a:extLst>
                </a:gridCol>
                <a:gridCol w="2628900">
                  <a:extLst>
                    <a:ext uri="{9D8B030D-6E8A-4147-A177-3AD203B41FA5}">
                      <a16:colId xmlns:a16="http://schemas.microsoft.com/office/drawing/2014/main" val="423045731"/>
                    </a:ext>
                  </a:extLst>
                </a:gridCol>
              </a:tblGrid>
              <a:tr h="370840">
                <a:tc>
                  <a:txBody>
                    <a:bodyPr/>
                    <a:lstStyle/>
                    <a:p>
                      <a:r>
                        <a:rPr lang="en-US" dirty="0"/>
                        <a:t>Level of ID and %</a:t>
                      </a:r>
                    </a:p>
                  </a:txBody>
                  <a:tcPr/>
                </a:tc>
                <a:tc>
                  <a:txBody>
                    <a:bodyPr/>
                    <a:lstStyle/>
                    <a:p>
                      <a:r>
                        <a:rPr lang="en-US" dirty="0"/>
                        <a:t>Level of Support Needed</a:t>
                      </a:r>
                    </a:p>
                  </a:txBody>
                  <a:tcPr/>
                </a:tc>
                <a:tc>
                  <a:txBody>
                    <a:bodyPr/>
                    <a:lstStyle/>
                    <a:p>
                      <a:r>
                        <a:rPr lang="en-US" dirty="0"/>
                        <a:t>Associated Estimated IQ score</a:t>
                      </a:r>
                    </a:p>
                  </a:txBody>
                  <a:tcPr/>
                </a:tc>
                <a:tc>
                  <a:txBody>
                    <a:bodyPr/>
                    <a:lstStyle/>
                    <a:p>
                      <a:r>
                        <a:rPr lang="en-US" dirty="0"/>
                        <a:t>Projected Ultimate Academic Achievement</a:t>
                      </a:r>
                    </a:p>
                  </a:txBody>
                  <a:tcPr/>
                </a:tc>
                <a:extLst>
                  <a:ext uri="{0D108BD9-81ED-4DB2-BD59-A6C34878D82A}">
                    <a16:rowId xmlns:a16="http://schemas.microsoft.com/office/drawing/2014/main" val="3266292561"/>
                  </a:ext>
                </a:extLst>
              </a:tr>
              <a:tr h="370840">
                <a:tc>
                  <a:txBody>
                    <a:bodyPr/>
                    <a:lstStyle/>
                    <a:p>
                      <a:r>
                        <a:rPr lang="en-US" dirty="0"/>
                        <a:t>Mild (85%)</a:t>
                      </a:r>
                    </a:p>
                  </a:txBody>
                  <a:tcPr/>
                </a:tc>
                <a:tc>
                  <a:txBody>
                    <a:bodyPr/>
                    <a:lstStyle/>
                    <a:p>
                      <a:r>
                        <a:rPr lang="en-US" dirty="0"/>
                        <a:t>Intermittent</a:t>
                      </a:r>
                    </a:p>
                  </a:txBody>
                  <a:tcPr/>
                </a:tc>
                <a:tc>
                  <a:txBody>
                    <a:bodyPr/>
                    <a:lstStyle/>
                    <a:p>
                      <a:r>
                        <a:rPr lang="en-US" dirty="0"/>
                        <a:t>55-70</a:t>
                      </a:r>
                    </a:p>
                  </a:txBody>
                  <a:tcPr/>
                </a:tc>
                <a:tc>
                  <a:txBody>
                    <a:bodyPr/>
                    <a:lstStyle/>
                    <a:p>
                      <a:r>
                        <a:rPr lang="en-US" dirty="0"/>
                        <a:t>Up to 6</a:t>
                      </a:r>
                      <a:r>
                        <a:rPr lang="en-US" baseline="30000" dirty="0"/>
                        <a:t>th</a:t>
                      </a:r>
                      <a:r>
                        <a:rPr lang="en-US" dirty="0"/>
                        <a:t> grade</a:t>
                      </a:r>
                    </a:p>
                  </a:txBody>
                  <a:tcPr/>
                </a:tc>
                <a:extLst>
                  <a:ext uri="{0D108BD9-81ED-4DB2-BD59-A6C34878D82A}">
                    <a16:rowId xmlns:a16="http://schemas.microsoft.com/office/drawing/2014/main" val="1533422924"/>
                  </a:ext>
                </a:extLst>
              </a:tr>
              <a:tr h="370840">
                <a:tc>
                  <a:txBody>
                    <a:bodyPr/>
                    <a:lstStyle/>
                    <a:p>
                      <a:r>
                        <a:rPr lang="en-US" dirty="0"/>
                        <a:t>Moderate (10%)</a:t>
                      </a:r>
                    </a:p>
                  </a:txBody>
                  <a:tcPr/>
                </a:tc>
                <a:tc>
                  <a:txBody>
                    <a:bodyPr/>
                    <a:lstStyle/>
                    <a:p>
                      <a:r>
                        <a:rPr lang="en-US" dirty="0"/>
                        <a:t>Limited</a:t>
                      </a:r>
                    </a:p>
                  </a:txBody>
                  <a:tcPr/>
                </a:tc>
                <a:tc>
                  <a:txBody>
                    <a:bodyPr/>
                    <a:lstStyle/>
                    <a:p>
                      <a:r>
                        <a:rPr lang="en-US" dirty="0"/>
                        <a:t>40-55</a:t>
                      </a:r>
                    </a:p>
                  </a:txBody>
                  <a:tcPr/>
                </a:tc>
                <a:tc>
                  <a:txBody>
                    <a:bodyPr/>
                    <a:lstStyle/>
                    <a:p>
                      <a:r>
                        <a:rPr lang="en-US" dirty="0"/>
                        <a:t>Up to 2</a:t>
                      </a:r>
                      <a:r>
                        <a:rPr lang="en-US" baseline="30000" dirty="0"/>
                        <a:t>nd</a:t>
                      </a:r>
                      <a:r>
                        <a:rPr lang="en-US" dirty="0"/>
                        <a:t> grade</a:t>
                      </a:r>
                    </a:p>
                  </a:txBody>
                  <a:tcPr/>
                </a:tc>
                <a:extLst>
                  <a:ext uri="{0D108BD9-81ED-4DB2-BD59-A6C34878D82A}">
                    <a16:rowId xmlns:a16="http://schemas.microsoft.com/office/drawing/2014/main" val="2787522440"/>
                  </a:ext>
                </a:extLst>
              </a:tr>
              <a:tr h="370840">
                <a:tc>
                  <a:txBody>
                    <a:bodyPr/>
                    <a:lstStyle/>
                    <a:p>
                      <a:r>
                        <a:rPr lang="en-US" dirty="0"/>
                        <a:t>Severe (3-4%)</a:t>
                      </a:r>
                    </a:p>
                  </a:txBody>
                  <a:tcPr/>
                </a:tc>
                <a:tc>
                  <a:txBody>
                    <a:bodyPr/>
                    <a:lstStyle/>
                    <a:p>
                      <a:r>
                        <a:rPr lang="en-US" dirty="0"/>
                        <a:t>Extensive</a:t>
                      </a:r>
                    </a:p>
                  </a:txBody>
                  <a:tcPr/>
                </a:tc>
                <a:tc>
                  <a:txBody>
                    <a:bodyPr/>
                    <a:lstStyle/>
                    <a:p>
                      <a:r>
                        <a:rPr lang="en-US" dirty="0"/>
                        <a:t>25-40</a:t>
                      </a:r>
                    </a:p>
                  </a:txBody>
                  <a:tcPr/>
                </a:tc>
                <a:tc>
                  <a:txBody>
                    <a:bodyPr/>
                    <a:lstStyle/>
                    <a:p>
                      <a:r>
                        <a:rPr lang="en-US" dirty="0"/>
                        <a:t>Preschool level</a:t>
                      </a:r>
                    </a:p>
                  </a:txBody>
                  <a:tcPr/>
                </a:tc>
                <a:extLst>
                  <a:ext uri="{0D108BD9-81ED-4DB2-BD59-A6C34878D82A}">
                    <a16:rowId xmlns:a16="http://schemas.microsoft.com/office/drawing/2014/main" val="837151921"/>
                  </a:ext>
                </a:extLst>
              </a:tr>
              <a:tr h="370840">
                <a:tc>
                  <a:txBody>
                    <a:bodyPr/>
                    <a:lstStyle/>
                    <a:p>
                      <a:r>
                        <a:rPr lang="en-US" dirty="0"/>
                        <a:t>Profound (1-2%)</a:t>
                      </a:r>
                    </a:p>
                  </a:txBody>
                  <a:tcPr/>
                </a:tc>
                <a:tc>
                  <a:txBody>
                    <a:bodyPr/>
                    <a:lstStyle/>
                    <a:p>
                      <a:r>
                        <a:rPr lang="en-US" dirty="0"/>
                        <a:t>Pervasive</a:t>
                      </a:r>
                    </a:p>
                  </a:txBody>
                  <a:tcPr/>
                </a:tc>
                <a:tc>
                  <a:txBody>
                    <a:bodyPr/>
                    <a:lstStyle/>
                    <a:p>
                      <a:r>
                        <a:rPr lang="en-US" dirty="0"/>
                        <a:t>&lt;25</a:t>
                      </a:r>
                    </a:p>
                  </a:txBody>
                  <a:tcPr/>
                </a:tc>
                <a:tc>
                  <a:txBody>
                    <a:bodyPr/>
                    <a:lstStyle/>
                    <a:p>
                      <a:r>
                        <a:rPr lang="en-US" dirty="0"/>
                        <a:t>--</a:t>
                      </a:r>
                    </a:p>
                  </a:txBody>
                  <a:tcPr/>
                </a:tc>
                <a:extLst>
                  <a:ext uri="{0D108BD9-81ED-4DB2-BD59-A6C34878D82A}">
                    <a16:rowId xmlns:a16="http://schemas.microsoft.com/office/drawing/2014/main" val="3911183853"/>
                  </a:ext>
                </a:extLst>
              </a:tr>
            </a:tbl>
          </a:graphicData>
        </a:graphic>
      </p:graphicFrame>
      <p:sp>
        <p:nvSpPr>
          <p:cNvPr id="6" name="TextBox 5">
            <a:extLst>
              <a:ext uri="{FF2B5EF4-FFF2-40B4-BE49-F238E27FC236}">
                <a16:creationId xmlns:a16="http://schemas.microsoft.com/office/drawing/2014/main" id="{7380FA59-BDFF-4CF9-8E41-795C22721BCD}"/>
              </a:ext>
            </a:extLst>
          </p:cNvPr>
          <p:cNvSpPr txBox="1"/>
          <p:nvPr/>
        </p:nvSpPr>
        <p:spPr>
          <a:xfrm>
            <a:off x="4448014" y="5864176"/>
            <a:ext cx="1828770" cy="369332"/>
          </a:xfrm>
          <a:prstGeom prst="rect">
            <a:avLst/>
          </a:prstGeom>
          <a:noFill/>
        </p:spPr>
        <p:txBody>
          <a:bodyPr wrap="none" rtlCol="0">
            <a:spAutoFit/>
          </a:bodyPr>
          <a:lstStyle/>
          <a:p>
            <a:r>
              <a:rPr lang="en-US" dirty="0" err="1"/>
              <a:t>Purugganan</a:t>
            </a:r>
            <a:r>
              <a:rPr lang="en-US" dirty="0"/>
              <a:t> 2018</a:t>
            </a:r>
          </a:p>
        </p:txBody>
      </p:sp>
    </p:spTree>
    <p:extLst>
      <p:ext uri="{BB962C8B-B14F-4D97-AF65-F5344CB8AC3E}">
        <p14:creationId xmlns:p14="http://schemas.microsoft.com/office/powerpoint/2010/main" val="405713098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002EE3-C789-451B-B36D-15811E20E92E}"/>
              </a:ext>
            </a:extLst>
          </p:cNvPr>
          <p:cNvSpPr>
            <a:spLocks noGrp="1"/>
          </p:cNvSpPr>
          <p:nvPr>
            <p:ph type="title"/>
          </p:nvPr>
        </p:nvSpPr>
        <p:spPr/>
        <p:txBody>
          <a:bodyPr/>
          <a:lstStyle/>
          <a:p>
            <a:r>
              <a:rPr lang="en-US" dirty="0"/>
              <a:t>Outline</a:t>
            </a:r>
          </a:p>
        </p:txBody>
      </p:sp>
      <p:sp>
        <p:nvSpPr>
          <p:cNvPr id="3" name="Content Placeholder 2">
            <a:extLst>
              <a:ext uri="{FF2B5EF4-FFF2-40B4-BE49-F238E27FC236}">
                <a16:creationId xmlns:a16="http://schemas.microsoft.com/office/drawing/2014/main" id="{5B5BFA17-D3BD-4171-A96E-CFFE1DF81972}"/>
              </a:ext>
            </a:extLst>
          </p:cNvPr>
          <p:cNvSpPr>
            <a:spLocks noGrp="1"/>
          </p:cNvSpPr>
          <p:nvPr>
            <p:ph idx="1"/>
          </p:nvPr>
        </p:nvSpPr>
        <p:spPr/>
        <p:txBody>
          <a:bodyPr/>
          <a:lstStyle/>
          <a:p>
            <a:r>
              <a:rPr lang="en-US" dirty="0"/>
              <a:t>Defining and exploring Developmental Disabilities</a:t>
            </a:r>
          </a:p>
          <a:p>
            <a:r>
              <a:rPr lang="en-US" dirty="0"/>
              <a:t>Clinical overview of common developmental disabilities</a:t>
            </a:r>
          </a:p>
          <a:p>
            <a:r>
              <a:rPr lang="en-US" b="1" dirty="0"/>
              <a:t>Historical context </a:t>
            </a:r>
          </a:p>
          <a:p>
            <a:r>
              <a:rPr lang="en-US" b="1" dirty="0"/>
              <a:t>Current disparity data</a:t>
            </a:r>
          </a:p>
          <a:p>
            <a:r>
              <a:rPr lang="en-US" dirty="0"/>
              <a:t>Conservatorship/guardianship</a:t>
            </a:r>
          </a:p>
          <a:p>
            <a:r>
              <a:rPr lang="en-US" dirty="0"/>
              <a:t>Recommendations and resources</a:t>
            </a:r>
          </a:p>
        </p:txBody>
      </p:sp>
      <p:sp>
        <p:nvSpPr>
          <p:cNvPr id="4" name="Footer Placeholder 3">
            <a:extLst>
              <a:ext uri="{FF2B5EF4-FFF2-40B4-BE49-F238E27FC236}">
                <a16:creationId xmlns:a16="http://schemas.microsoft.com/office/drawing/2014/main" id="{0FF2A47D-3D73-445E-BFDB-3251B7FD51D3}"/>
              </a:ext>
            </a:extLst>
          </p:cNvPr>
          <p:cNvSpPr>
            <a:spLocks noGrp="1"/>
          </p:cNvSpPr>
          <p:nvPr>
            <p:ph type="ftr" sz="quarter" idx="11"/>
          </p:nvPr>
        </p:nvSpPr>
        <p:spPr>
          <a:xfrm>
            <a:off x="4038600"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Tree>
    <p:extLst>
      <p:ext uri="{BB962C8B-B14F-4D97-AF65-F5344CB8AC3E}">
        <p14:creationId xmlns:p14="http://schemas.microsoft.com/office/powerpoint/2010/main" val="199906362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7E19F6-EE52-4851-8616-1757F736CD6F}"/>
              </a:ext>
            </a:extLst>
          </p:cNvPr>
          <p:cNvSpPr>
            <a:spLocks noGrp="1"/>
          </p:cNvSpPr>
          <p:nvPr>
            <p:ph type="title"/>
          </p:nvPr>
        </p:nvSpPr>
        <p:spPr>
          <a:xfrm>
            <a:off x="342900" y="178183"/>
            <a:ext cx="7391750" cy="637457"/>
          </a:xfrm>
        </p:spPr>
        <p:txBody>
          <a:bodyPr>
            <a:normAutofit fontScale="90000"/>
          </a:bodyPr>
          <a:lstStyle/>
          <a:p>
            <a:r>
              <a:rPr lang="en-US" dirty="0"/>
              <a:t>Historical Context: US in 18-19</a:t>
            </a:r>
            <a:r>
              <a:rPr lang="en-US" baseline="30000" dirty="0"/>
              <a:t>th</a:t>
            </a:r>
            <a:r>
              <a:rPr lang="en-US" dirty="0"/>
              <a:t> centuries</a:t>
            </a:r>
          </a:p>
        </p:txBody>
      </p:sp>
      <p:sp>
        <p:nvSpPr>
          <p:cNvPr id="3" name="Content Placeholder 2">
            <a:extLst>
              <a:ext uri="{FF2B5EF4-FFF2-40B4-BE49-F238E27FC236}">
                <a16:creationId xmlns:a16="http://schemas.microsoft.com/office/drawing/2014/main" id="{ED20CC48-0405-4084-809D-573FC4BF5C99}"/>
              </a:ext>
            </a:extLst>
          </p:cNvPr>
          <p:cNvSpPr>
            <a:spLocks noGrp="1"/>
          </p:cNvSpPr>
          <p:nvPr>
            <p:ph idx="1"/>
          </p:nvPr>
        </p:nvSpPr>
        <p:spPr/>
        <p:txBody>
          <a:bodyPr/>
          <a:lstStyle/>
          <a:p>
            <a:r>
              <a:rPr lang="en-US" dirty="0"/>
              <a:t>Early perceptions derived from English thought (“idiocy versus lunacy”)</a:t>
            </a:r>
          </a:p>
          <a:p>
            <a:r>
              <a:rPr lang="en-US" dirty="0"/>
              <a:t>Though of “less than human” but still deserving of compassion</a:t>
            </a:r>
          </a:p>
          <a:p>
            <a:r>
              <a:rPr lang="en-US" dirty="0"/>
              <a:t>1693 Massachusetts law defined “idiot” as </a:t>
            </a:r>
            <a:r>
              <a:rPr lang="en-US" b="0" i="0" dirty="0">
                <a:solidFill>
                  <a:srgbClr val="333333"/>
                </a:solidFill>
                <a:effectLst/>
                <a:latin typeface="arial" panose="020B0604020202020204" pitchFamily="34" charset="0"/>
              </a:rPr>
              <a:t>“any person to be naturally wanting of understanding so as to be incapable to provide for him or her self”; allowed government to take their property</a:t>
            </a:r>
          </a:p>
          <a:p>
            <a:r>
              <a:rPr lang="en-US" dirty="0">
                <a:solidFill>
                  <a:srgbClr val="333333"/>
                </a:solidFill>
                <a:latin typeface="arial" panose="020B0604020202020204" pitchFamily="34" charset="0"/>
              </a:rPr>
              <a:t>18</a:t>
            </a:r>
            <a:r>
              <a:rPr lang="en-US" baseline="30000" dirty="0">
                <a:solidFill>
                  <a:srgbClr val="333333"/>
                </a:solidFill>
                <a:latin typeface="arial" panose="020B0604020202020204" pitchFamily="34" charset="0"/>
              </a:rPr>
              <a:t>th</a:t>
            </a:r>
            <a:r>
              <a:rPr lang="en-US" dirty="0">
                <a:solidFill>
                  <a:srgbClr val="333333"/>
                </a:solidFill>
                <a:latin typeface="arial" panose="020B0604020202020204" pitchFamily="34" charset="0"/>
              </a:rPr>
              <a:t> century led to asylums for the “treatment” and sequestration of the population</a:t>
            </a:r>
          </a:p>
          <a:p>
            <a:r>
              <a:rPr lang="en-US" dirty="0">
                <a:solidFill>
                  <a:srgbClr val="333333"/>
                </a:solidFill>
                <a:latin typeface="arial" panose="020B0604020202020204" pitchFamily="34" charset="0"/>
              </a:rPr>
              <a:t>19</a:t>
            </a:r>
            <a:r>
              <a:rPr lang="en-US" baseline="30000" dirty="0">
                <a:solidFill>
                  <a:srgbClr val="333333"/>
                </a:solidFill>
                <a:latin typeface="arial" panose="020B0604020202020204" pitchFamily="34" charset="0"/>
              </a:rPr>
              <a:t>th</a:t>
            </a:r>
            <a:r>
              <a:rPr lang="en-US" dirty="0">
                <a:solidFill>
                  <a:srgbClr val="333333"/>
                </a:solidFill>
                <a:latin typeface="arial" panose="020B0604020202020204" pitchFamily="34" charset="0"/>
              </a:rPr>
              <a:t> century increased attention to educational needs of people with IDD; “imbecile” designation for someone who was potentially teachable</a:t>
            </a:r>
            <a:endParaRPr lang="en-US" dirty="0"/>
          </a:p>
        </p:txBody>
      </p:sp>
      <p:sp>
        <p:nvSpPr>
          <p:cNvPr id="4" name="Footer Placeholder 3">
            <a:extLst>
              <a:ext uri="{FF2B5EF4-FFF2-40B4-BE49-F238E27FC236}">
                <a16:creationId xmlns:a16="http://schemas.microsoft.com/office/drawing/2014/main" id="{33C4CE5A-0B65-4F79-ACBC-18B759147CE0}"/>
              </a:ext>
            </a:extLst>
          </p:cNvPr>
          <p:cNvSpPr>
            <a:spLocks noGrp="1"/>
          </p:cNvSpPr>
          <p:nvPr>
            <p:ph type="ftr" sz="quarter" idx="11"/>
          </p:nvPr>
        </p:nvSpPr>
        <p:spPr>
          <a:xfrm>
            <a:off x="4038600"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Conrad 2018</a:t>
            </a:r>
          </a:p>
        </p:txBody>
      </p:sp>
    </p:spTree>
    <p:extLst>
      <p:ext uri="{BB962C8B-B14F-4D97-AF65-F5344CB8AC3E}">
        <p14:creationId xmlns:p14="http://schemas.microsoft.com/office/powerpoint/2010/main" val="384029100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0C7C73-1163-40D3-931D-08A83039C873}"/>
              </a:ext>
            </a:extLst>
          </p:cNvPr>
          <p:cNvSpPr>
            <a:spLocks noGrp="1"/>
          </p:cNvSpPr>
          <p:nvPr>
            <p:ph type="title"/>
          </p:nvPr>
        </p:nvSpPr>
        <p:spPr/>
        <p:txBody>
          <a:bodyPr/>
          <a:lstStyle/>
          <a:p>
            <a:r>
              <a:rPr lang="en-US" dirty="0"/>
              <a:t>Historical Context: US early 20</a:t>
            </a:r>
            <a:r>
              <a:rPr lang="en-US" baseline="30000" dirty="0"/>
              <a:t>th</a:t>
            </a:r>
            <a:r>
              <a:rPr lang="en-US" dirty="0"/>
              <a:t> century </a:t>
            </a:r>
          </a:p>
        </p:txBody>
      </p:sp>
      <p:sp>
        <p:nvSpPr>
          <p:cNvPr id="3" name="Content Placeholder 2">
            <a:extLst>
              <a:ext uri="{FF2B5EF4-FFF2-40B4-BE49-F238E27FC236}">
                <a16:creationId xmlns:a16="http://schemas.microsoft.com/office/drawing/2014/main" id="{3057F54C-5282-4D82-98C5-0FFE4F20C6B8}"/>
              </a:ext>
            </a:extLst>
          </p:cNvPr>
          <p:cNvSpPr>
            <a:spLocks noGrp="1"/>
          </p:cNvSpPr>
          <p:nvPr>
            <p:ph idx="1"/>
          </p:nvPr>
        </p:nvSpPr>
        <p:spPr/>
        <p:txBody>
          <a:bodyPr>
            <a:normAutofit fontScale="92500" lnSpcReduction="20000"/>
          </a:bodyPr>
          <a:lstStyle/>
          <a:p>
            <a:r>
              <a:rPr lang="en-US" dirty="0"/>
              <a:t>Increased immigration linked to perceived increased prevalence of IDD</a:t>
            </a:r>
          </a:p>
          <a:p>
            <a:pPr lvl="1"/>
            <a:r>
              <a:rPr lang="en-US" dirty="0"/>
              <a:t>Immigration policies dating to 1882 prohibited “lunatics and idiots” who would become a “public charge”</a:t>
            </a:r>
          </a:p>
          <a:p>
            <a:pPr lvl="1"/>
            <a:r>
              <a:rPr lang="en-US" dirty="0"/>
              <a:t>Laws required immigrants to provide proof they were not “mentally or physically defective”</a:t>
            </a:r>
          </a:p>
          <a:p>
            <a:r>
              <a:rPr lang="en-US" dirty="0"/>
              <a:t>Eugenics born from extrapolation of Mendelian genetics and Darwinian evolution</a:t>
            </a:r>
          </a:p>
          <a:p>
            <a:pPr lvl="1"/>
            <a:r>
              <a:rPr lang="en-US" dirty="0"/>
              <a:t>Segregation and sterilization of “feeble-minded” was consider prevention of cruelty</a:t>
            </a:r>
          </a:p>
          <a:p>
            <a:pPr lvl="1"/>
            <a:r>
              <a:rPr lang="en-US" dirty="0"/>
              <a:t>Supreme Court ruled in favor of forced sterilization in 1927, with up to 33 states utilizing the practice</a:t>
            </a:r>
          </a:p>
          <a:p>
            <a:pPr lvl="1"/>
            <a:r>
              <a:rPr lang="en-US" dirty="0"/>
              <a:t>Eugenics decreased in popularity after World War II and increased awareness of Nazi practices</a:t>
            </a:r>
          </a:p>
          <a:p>
            <a:pPr lvl="1"/>
            <a:r>
              <a:rPr lang="en-US" dirty="0"/>
              <a:t>Supreme Court ruled in favor of “right to procreate” in 1942</a:t>
            </a:r>
          </a:p>
          <a:p>
            <a:endParaRPr lang="en-US" dirty="0"/>
          </a:p>
        </p:txBody>
      </p:sp>
      <p:sp>
        <p:nvSpPr>
          <p:cNvPr id="4" name="Footer Placeholder 3">
            <a:extLst>
              <a:ext uri="{FF2B5EF4-FFF2-40B4-BE49-F238E27FC236}">
                <a16:creationId xmlns:a16="http://schemas.microsoft.com/office/drawing/2014/main" id="{EF3F93A2-0AB2-41D9-9F6D-72327EA56295}"/>
              </a:ext>
            </a:extLst>
          </p:cNvPr>
          <p:cNvSpPr txBox="1">
            <a:spLocks/>
          </p:cNvSpPr>
          <p:nvPr/>
        </p:nvSpPr>
        <p:spPr>
          <a:xfrm>
            <a:off x="4038600"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Conrad 2018</a:t>
            </a:r>
            <a:endParaRPr lang="en-US" dirty="0"/>
          </a:p>
        </p:txBody>
      </p:sp>
    </p:spTree>
    <p:extLst>
      <p:ext uri="{BB962C8B-B14F-4D97-AF65-F5344CB8AC3E}">
        <p14:creationId xmlns:p14="http://schemas.microsoft.com/office/powerpoint/2010/main" val="87273382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7E19F6-EE52-4851-8616-1757F736CD6F}"/>
              </a:ext>
            </a:extLst>
          </p:cNvPr>
          <p:cNvSpPr>
            <a:spLocks noGrp="1"/>
          </p:cNvSpPr>
          <p:nvPr>
            <p:ph type="title"/>
          </p:nvPr>
        </p:nvSpPr>
        <p:spPr/>
        <p:txBody>
          <a:bodyPr/>
          <a:lstStyle/>
          <a:p>
            <a:r>
              <a:rPr lang="en-US" dirty="0"/>
              <a:t>Historical Context: US 1960s</a:t>
            </a:r>
          </a:p>
        </p:txBody>
      </p:sp>
      <p:sp>
        <p:nvSpPr>
          <p:cNvPr id="3" name="Content Placeholder 2">
            <a:extLst>
              <a:ext uri="{FF2B5EF4-FFF2-40B4-BE49-F238E27FC236}">
                <a16:creationId xmlns:a16="http://schemas.microsoft.com/office/drawing/2014/main" id="{ED20CC48-0405-4084-809D-573FC4BF5C99}"/>
              </a:ext>
            </a:extLst>
          </p:cNvPr>
          <p:cNvSpPr>
            <a:spLocks noGrp="1"/>
          </p:cNvSpPr>
          <p:nvPr>
            <p:ph idx="1"/>
          </p:nvPr>
        </p:nvSpPr>
        <p:spPr/>
        <p:txBody>
          <a:bodyPr>
            <a:normAutofit fontScale="92500" lnSpcReduction="20000"/>
          </a:bodyPr>
          <a:lstStyle/>
          <a:p>
            <a:r>
              <a:rPr lang="en-US"/>
              <a:t>Institutions </a:t>
            </a:r>
            <a:r>
              <a:rPr lang="en-US" dirty="0"/>
              <a:t>initially founded for educational purposes became custodial/residential facilities</a:t>
            </a:r>
          </a:p>
          <a:p>
            <a:pPr lvl="1"/>
            <a:r>
              <a:rPr lang="en-US" dirty="0"/>
              <a:t>Health disparities, quality of life, and lifespan were negatively affected</a:t>
            </a:r>
          </a:p>
          <a:p>
            <a:r>
              <a:rPr lang="en-US" dirty="0"/>
              <a:t>President John F. Kennedy led efforts to de-institutionalize people with IDD and integrate them into the community in the 1960s</a:t>
            </a:r>
          </a:p>
          <a:p>
            <a:r>
              <a:rPr lang="en-US" dirty="0"/>
              <a:t>Led to creation of California’s Regional Center system</a:t>
            </a:r>
          </a:p>
          <a:p>
            <a:r>
              <a:rPr lang="en-US" dirty="0"/>
              <a:t>Two major laws passed in 20</a:t>
            </a:r>
            <a:r>
              <a:rPr lang="en-US" baseline="30000" dirty="0"/>
              <a:t>th</a:t>
            </a:r>
            <a:r>
              <a:rPr lang="en-US" dirty="0"/>
              <a:t> century for IDD population</a:t>
            </a:r>
          </a:p>
          <a:p>
            <a:pPr lvl="1"/>
            <a:r>
              <a:rPr lang="en-US" dirty="0"/>
              <a:t>1990 Individuals with Disabilities Education Act (IDEA) mandated a “free and appropriate public education in the least restrictive environment”</a:t>
            </a:r>
          </a:p>
          <a:p>
            <a:pPr lvl="1"/>
            <a:r>
              <a:rPr lang="en-US" dirty="0"/>
              <a:t>1990 Americans with Disabilities Act entitling equal access without discrimination for those with physical or mental impairment</a:t>
            </a:r>
          </a:p>
          <a:p>
            <a:r>
              <a:rPr lang="en-US" dirty="0"/>
              <a:t>Community medical services challenged to meet the needs for this population</a:t>
            </a:r>
          </a:p>
          <a:p>
            <a:endParaRPr lang="en-US" dirty="0"/>
          </a:p>
        </p:txBody>
      </p:sp>
      <p:sp>
        <p:nvSpPr>
          <p:cNvPr id="4" name="Footer Placeholder 3">
            <a:extLst>
              <a:ext uri="{FF2B5EF4-FFF2-40B4-BE49-F238E27FC236}">
                <a16:creationId xmlns:a16="http://schemas.microsoft.com/office/drawing/2014/main" id="{33C4CE5A-0B65-4F79-ACBC-18B759147CE0}"/>
              </a:ext>
            </a:extLst>
          </p:cNvPr>
          <p:cNvSpPr>
            <a:spLocks noGrp="1"/>
          </p:cNvSpPr>
          <p:nvPr>
            <p:ph type="ftr" sz="quarter" idx="11"/>
          </p:nvPr>
        </p:nvSpPr>
        <p:spPr>
          <a:xfrm>
            <a:off x="4038600"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Ervin 2014</a:t>
            </a:r>
          </a:p>
        </p:txBody>
      </p:sp>
    </p:spTree>
    <p:extLst>
      <p:ext uri="{BB962C8B-B14F-4D97-AF65-F5344CB8AC3E}">
        <p14:creationId xmlns:p14="http://schemas.microsoft.com/office/powerpoint/2010/main" val="267165273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4E5E28-3196-4C24-AA87-79A11C46DCA2}"/>
              </a:ext>
            </a:extLst>
          </p:cNvPr>
          <p:cNvSpPr>
            <a:spLocks noGrp="1"/>
          </p:cNvSpPr>
          <p:nvPr>
            <p:ph type="title"/>
          </p:nvPr>
        </p:nvSpPr>
        <p:spPr>
          <a:xfrm>
            <a:off x="342900" y="178183"/>
            <a:ext cx="7121929" cy="637457"/>
          </a:xfrm>
        </p:spPr>
        <p:txBody>
          <a:bodyPr>
            <a:normAutofit fontScale="90000"/>
          </a:bodyPr>
          <a:lstStyle/>
          <a:p>
            <a:r>
              <a:rPr lang="en-US" dirty="0"/>
              <a:t>Literature Review: Health Disparities related to NDD</a:t>
            </a:r>
          </a:p>
        </p:txBody>
      </p:sp>
      <p:sp>
        <p:nvSpPr>
          <p:cNvPr id="3" name="Content Placeholder 2">
            <a:extLst>
              <a:ext uri="{FF2B5EF4-FFF2-40B4-BE49-F238E27FC236}">
                <a16:creationId xmlns:a16="http://schemas.microsoft.com/office/drawing/2014/main" id="{E2F7D48E-4109-42D2-BB06-239B72950C3F}"/>
              </a:ext>
            </a:extLst>
          </p:cNvPr>
          <p:cNvSpPr>
            <a:spLocks noGrp="1"/>
          </p:cNvSpPr>
          <p:nvPr>
            <p:ph idx="1"/>
          </p:nvPr>
        </p:nvSpPr>
        <p:spPr/>
        <p:txBody>
          <a:bodyPr>
            <a:normAutofit fontScale="77500" lnSpcReduction="20000"/>
          </a:bodyPr>
          <a:lstStyle/>
          <a:p>
            <a:r>
              <a:rPr lang="en-US" dirty="0"/>
              <a:t>60% to have BMI in overweight or obese category (NCI)	</a:t>
            </a:r>
          </a:p>
          <a:p>
            <a:r>
              <a:rPr lang="en-US" dirty="0"/>
              <a:t>More likely to have chronic conditions (diabetes, arthritis, cardiovascular disease, and asthma) (</a:t>
            </a:r>
            <a:r>
              <a:rPr lang="en-US" dirty="0" err="1"/>
              <a:t>Krahn</a:t>
            </a:r>
            <a:r>
              <a:rPr lang="en-US" dirty="0"/>
              <a:t> 2014)</a:t>
            </a:r>
          </a:p>
          <a:p>
            <a:r>
              <a:rPr lang="en-US" dirty="0"/>
              <a:t>2.5 times more likely to skip health care, including preventative care, due to cost (</a:t>
            </a:r>
            <a:r>
              <a:rPr lang="en-US" dirty="0" err="1"/>
              <a:t>Krahn</a:t>
            </a:r>
            <a:r>
              <a:rPr lang="en-US" dirty="0"/>
              <a:t> 2015)</a:t>
            </a:r>
          </a:p>
          <a:p>
            <a:r>
              <a:rPr lang="en-US" dirty="0"/>
              <a:t>More likely to die from health conditions, especially with mental health  (risk of multi-morbidity) (</a:t>
            </a:r>
            <a:r>
              <a:rPr lang="en-US" dirty="0" err="1"/>
              <a:t>Reppermund</a:t>
            </a:r>
            <a:r>
              <a:rPr lang="en-US" dirty="0"/>
              <a:t> 2019)</a:t>
            </a:r>
          </a:p>
          <a:p>
            <a:r>
              <a:rPr lang="en-US" dirty="0"/>
              <a:t>Increased risk for injury, assault/abuse, and intimate partner violence (Rand 2007)</a:t>
            </a:r>
          </a:p>
          <a:p>
            <a:r>
              <a:rPr lang="en-US" dirty="0"/>
              <a:t>While lifespan has gradually increased over time, many studies demonstrate a shorter lifespan for individuals with ID, with crude mortality rates 20-50% higher than general population (Lauer 2015)</a:t>
            </a:r>
          </a:p>
          <a:p>
            <a:r>
              <a:rPr lang="en-US" dirty="0"/>
              <a:t>Access to care compounded by other social determinants of health, but persistent knowledge gaps regarding health disparities in ASD (Bishop-Fitzpatrick 2017)</a:t>
            </a:r>
          </a:p>
          <a:p>
            <a:r>
              <a:rPr lang="en-US" dirty="0"/>
              <a:t>ID: 3 times more likely to get COVID, 2.75-3 times more likely to die from COVID 19 (Gleason 2021)</a:t>
            </a:r>
          </a:p>
          <a:p>
            <a:endParaRPr lang="en-US" dirty="0"/>
          </a:p>
        </p:txBody>
      </p:sp>
      <p:sp>
        <p:nvSpPr>
          <p:cNvPr id="4" name="Footer Placeholder 3">
            <a:extLst>
              <a:ext uri="{FF2B5EF4-FFF2-40B4-BE49-F238E27FC236}">
                <a16:creationId xmlns:a16="http://schemas.microsoft.com/office/drawing/2014/main" id="{E8291F35-0C75-43FF-B887-457B72E0EDD3}"/>
              </a:ext>
            </a:extLst>
          </p:cNvPr>
          <p:cNvSpPr>
            <a:spLocks noGrp="1"/>
          </p:cNvSpPr>
          <p:nvPr>
            <p:ph type="ftr" sz="quarter" idx="11"/>
          </p:nvPr>
        </p:nvSpPr>
        <p:spPr>
          <a:xfrm>
            <a:off x="4038600"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Tree>
    <p:extLst>
      <p:ext uri="{BB962C8B-B14F-4D97-AF65-F5344CB8AC3E}">
        <p14:creationId xmlns:p14="http://schemas.microsoft.com/office/powerpoint/2010/main" val="370489862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CE578BF-20AA-4490-A787-40BFC2DC1934}"/>
              </a:ext>
            </a:extLst>
          </p:cNvPr>
          <p:cNvSpPr>
            <a:spLocks noGrp="1"/>
          </p:cNvSpPr>
          <p:nvPr>
            <p:ph idx="1"/>
          </p:nvPr>
        </p:nvSpPr>
        <p:spPr/>
        <p:txBody>
          <a:bodyPr/>
          <a:lstStyle/>
          <a:p>
            <a:endParaRPr lang="en-US" dirty="0"/>
          </a:p>
        </p:txBody>
      </p:sp>
      <p:pic>
        <p:nvPicPr>
          <p:cNvPr id="1026" name="Picture 2" descr="Figure 1">
            <a:extLst>
              <a:ext uri="{FF2B5EF4-FFF2-40B4-BE49-F238E27FC236}">
                <a16:creationId xmlns:a16="http://schemas.microsoft.com/office/drawing/2014/main" id="{E213F50A-89FC-4305-AC08-768563E8B7E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808038"/>
            <a:ext cx="6502000" cy="57277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Figure 1">
            <a:extLst>
              <a:ext uri="{FF2B5EF4-FFF2-40B4-BE49-F238E27FC236}">
                <a16:creationId xmlns:a16="http://schemas.microsoft.com/office/drawing/2014/main" id="{E97A0121-8E46-42B0-A24C-B4397D27B6C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960438"/>
            <a:ext cx="6502000" cy="5727700"/>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sp>
        <p:nvSpPr>
          <p:cNvPr id="4" name="Footer Placeholder 3">
            <a:extLst>
              <a:ext uri="{FF2B5EF4-FFF2-40B4-BE49-F238E27FC236}">
                <a16:creationId xmlns:a16="http://schemas.microsoft.com/office/drawing/2014/main" id="{2304B09B-DB36-454F-997E-247826E53D6E}"/>
              </a:ext>
            </a:extLst>
          </p:cNvPr>
          <p:cNvSpPr>
            <a:spLocks noGrp="1"/>
          </p:cNvSpPr>
          <p:nvPr>
            <p:ph type="ftr" sz="quarter" idx="11"/>
          </p:nvPr>
        </p:nvSpPr>
        <p:spPr>
          <a:xfrm>
            <a:off x="4038600"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7" name="Title 6">
            <a:extLst>
              <a:ext uri="{FF2B5EF4-FFF2-40B4-BE49-F238E27FC236}">
                <a16:creationId xmlns:a16="http://schemas.microsoft.com/office/drawing/2014/main" id="{86C1AB1A-C7A4-4F5A-BF05-EE210F82000E}"/>
              </a:ext>
            </a:extLst>
          </p:cNvPr>
          <p:cNvSpPr>
            <a:spLocks noGrp="1"/>
          </p:cNvSpPr>
          <p:nvPr>
            <p:ph type="title"/>
          </p:nvPr>
        </p:nvSpPr>
        <p:spPr/>
        <p:txBody>
          <a:bodyPr/>
          <a:lstStyle/>
          <a:p>
            <a:endParaRPr lang="en-US"/>
          </a:p>
        </p:txBody>
      </p:sp>
    </p:spTree>
    <p:extLst>
      <p:ext uri="{BB962C8B-B14F-4D97-AF65-F5344CB8AC3E}">
        <p14:creationId xmlns:p14="http://schemas.microsoft.com/office/powerpoint/2010/main" val="64360784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F9CEB6-002A-4510-B552-67D8E9C0B7A0}"/>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574C17B1-9A78-46A7-BD3D-79071FB3E577}"/>
              </a:ext>
            </a:extLst>
          </p:cNvPr>
          <p:cNvSpPr>
            <a:spLocks noGrp="1"/>
          </p:cNvSpPr>
          <p:nvPr>
            <p:ph idx="1"/>
          </p:nvPr>
        </p:nvSpPr>
        <p:spPr/>
        <p:txBody>
          <a:bodyPr/>
          <a:lstStyle/>
          <a:p>
            <a:endParaRPr lang="en-US" dirty="0"/>
          </a:p>
        </p:txBody>
      </p:sp>
      <p:pic>
        <p:nvPicPr>
          <p:cNvPr id="2050" name="Picture 2" descr="Figure 4">
            <a:extLst>
              <a:ext uri="{FF2B5EF4-FFF2-40B4-BE49-F238E27FC236}">
                <a16:creationId xmlns:a16="http://schemas.microsoft.com/office/drawing/2014/main" id="{73DBD619-3164-4079-B88A-288E3EFE2E0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81225" y="0"/>
            <a:ext cx="7829550" cy="6858000"/>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sp>
        <p:nvSpPr>
          <p:cNvPr id="4" name="Oval 3">
            <a:extLst>
              <a:ext uri="{FF2B5EF4-FFF2-40B4-BE49-F238E27FC236}">
                <a16:creationId xmlns:a16="http://schemas.microsoft.com/office/drawing/2014/main" id="{BDE91CF7-7C6C-4380-A3D0-E833E7DE798C}"/>
              </a:ext>
            </a:extLst>
          </p:cNvPr>
          <p:cNvSpPr/>
          <p:nvPr/>
        </p:nvSpPr>
        <p:spPr>
          <a:xfrm>
            <a:off x="2514601" y="1502229"/>
            <a:ext cx="3251200" cy="188459"/>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a:extLst>
              <a:ext uri="{FF2B5EF4-FFF2-40B4-BE49-F238E27FC236}">
                <a16:creationId xmlns:a16="http://schemas.microsoft.com/office/drawing/2014/main" id="{77B292B9-156E-4F40-AFA6-A8AB5490399D}"/>
              </a:ext>
            </a:extLst>
          </p:cNvPr>
          <p:cNvSpPr>
            <a:spLocks noGrp="1"/>
          </p:cNvSpPr>
          <p:nvPr>
            <p:ph type="ftr" sz="quarter" idx="11"/>
          </p:nvPr>
        </p:nvSpPr>
        <p:spPr>
          <a:xfrm>
            <a:off x="4038600"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Tree>
    <p:extLst>
      <p:ext uri="{BB962C8B-B14F-4D97-AF65-F5344CB8AC3E}">
        <p14:creationId xmlns:p14="http://schemas.microsoft.com/office/powerpoint/2010/main" val="283779853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6A2CC5-0C9C-4071-A2B1-A2C1DD0F631F}"/>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580BD43A-4269-4CDB-89B0-F8C3E96B1733}"/>
              </a:ext>
            </a:extLst>
          </p:cNvPr>
          <p:cNvSpPr>
            <a:spLocks noGrp="1"/>
          </p:cNvSpPr>
          <p:nvPr>
            <p:ph idx="1"/>
          </p:nvPr>
        </p:nvSpPr>
        <p:spPr/>
        <p:txBody>
          <a:bodyPr/>
          <a:lstStyle/>
          <a:p>
            <a:endParaRPr lang="en-US"/>
          </a:p>
        </p:txBody>
      </p:sp>
      <p:sp>
        <p:nvSpPr>
          <p:cNvPr id="4" name="Footer Placeholder 3">
            <a:extLst>
              <a:ext uri="{FF2B5EF4-FFF2-40B4-BE49-F238E27FC236}">
                <a16:creationId xmlns:a16="http://schemas.microsoft.com/office/drawing/2014/main" id="{9B66CD4E-D096-4B37-B46D-E735BEE5E11C}"/>
              </a:ext>
            </a:extLst>
          </p:cNvPr>
          <p:cNvSpPr>
            <a:spLocks noGrp="1"/>
          </p:cNvSpPr>
          <p:nvPr>
            <p:ph type="ftr" sz="quarter" idx="11"/>
          </p:nvPr>
        </p:nvSpPr>
        <p:spPr>
          <a:xfrm>
            <a:off x="4038600"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NCID</a:t>
            </a:r>
          </a:p>
        </p:txBody>
      </p:sp>
      <p:pic>
        <p:nvPicPr>
          <p:cNvPr id="3074" name="Picture 2" descr="Disabilities by the Numbers">
            <a:extLst>
              <a:ext uri="{FF2B5EF4-FFF2-40B4-BE49-F238E27FC236}">
                <a16:creationId xmlns:a16="http://schemas.microsoft.com/office/drawing/2014/main" id="{4341FB5C-0FE1-4114-9CED-144D3E53EDC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42639" y="0"/>
            <a:ext cx="6690236" cy="6266657"/>
          </a:xfrm>
          <a:prstGeom prst="rect">
            <a:avLst/>
          </a:prstGeom>
          <a:noFill/>
          <a:ln>
            <a:solidFill>
              <a:schemeClr val="accent1"/>
            </a:solidFill>
          </a:ln>
          <a:effectLst>
            <a:outerShdw blurRad="50800" dist="50800" dir="5400000" algn="ctr" rotWithShape="0">
              <a:schemeClr val="tx1"/>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740844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1F59E8-3AE5-4060-B50A-C8222E9D80F2}"/>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FF1974C2-49FB-4EE6-80CE-5EA01A50D2CE}"/>
              </a:ext>
            </a:extLst>
          </p:cNvPr>
          <p:cNvSpPr>
            <a:spLocks noGrp="1"/>
          </p:cNvSpPr>
          <p:nvPr>
            <p:ph idx="1"/>
          </p:nvPr>
        </p:nvSpPr>
        <p:spPr>
          <a:xfrm>
            <a:off x="5852972" y="1080655"/>
            <a:ext cx="5500828" cy="5096307"/>
          </a:xfrm>
        </p:spPr>
        <p:txBody>
          <a:bodyPr>
            <a:normAutofit fontScale="85000" lnSpcReduction="10000"/>
          </a:bodyPr>
          <a:lstStyle/>
          <a:p>
            <a:r>
              <a:rPr lang="en-US" dirty="0"/>
              <a:t>Adverse health conditions conferring risk may be directly related to developmental disability, or related to preventable causes</a:t>
            </a:r>
          </a:p>
          <a:p>
            <a:r>
              <a:rPr lang="en-US" dirty="0"/>
              <a:t>High rates of co-morbid behavioral and psychiatric problems</a:t>
            </a:r>
          </a:p>
          <a:p>
            <a:r>
              <a:rPr lang="en-US" dirty="0"/>
              <a:t>Low SES and educational status</a:t>
            </a:r>
          </a:p>
          <a:p>
            <a:r>
              <a:rPr lang="en-US" dirty="0"/>
              <a:t>Increased contact with others (e.g. daily living support, residential facilities)</a:t>
            </a:r>
          </a:p>
          <a:p>
            <a:r>
              <a:rPr lang="en-US" dirty="0"/>
              <a:t>Cognitive impairment</a:t>
            </a:r>
          </a:p>
          <a:p>
            <a:r>
              <a:rPr lang="en-US" dirty="0"/>
              <a:t>Communication difficulties</a:t>
            </a:r>
          </a:p>
          <a:p>
            <a:r>
              <a:rPr lang="en-US" dirty="0"/>
              <a:t>Decreased adherence to treatment</a:t>
            </a:r>
          </a:p>
          <a:p>
            <a:r>
              <a:rPr lang="en-US" dirty="0"/>
              <a:t>Lack of experienced providers</a:t>
            </a:r>
          </a:p>
          <a:p>
            <a:r>
              <a:rPr lang="en-US" dirty="0"/>
              <a:t>Low support in the health care system</a:t>
            </a:r>
          </a:p>
          <a:p>
            <a:pPr marL="0" indent="0">
              <a:buNone/>
            </a:pPr>
            <a:endParaRPr lang="en-US" dirty="0"/>
          </a:p>
        </p:txBody>
      </p:sp>
      <p:sp>
        <p:nvSpPr>
          <p:cNvPr id="4" name="Footer Placeholder 3">
            <a:extLst>
              <a:ext uri="{FF2B5EF4-FFF2-40B4-BE49-F238E27FC236}">
                <a16:creationId xmlns:a16="http://schemas.microsoft.com/office/drawing/2014/main" id="{6451BA88-F2CD-49AF-B98A-1C34F66C5FBF}"/>
              </a:ext>
            </a:extLst>
          </p:cNvPr>
          <p:cNvSpPr>
            <a:spLocks noGrp="1"/>
          </p:cNvSpPr>
          <p:nvPr>
            <p:ph type="ftr" sz="quarter" idx="11"/>
          </p:nvPr>
        </p:nvSpPr>
        <p:spPr>
          <a:xfrm>
            <a:off x="4626428" y="6314692"/>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dirty="0" err="1"/>
              <a:t>Krahn</a:t>
            </a:r>
            <a:r>
              <a:rPr lang="en-US" dirty="0"/>
              <a:t> 2014</a:t>
            </a:r>
          </a:p>
        </p:txBody>
      </p:sp>
      <p:pic>
        <p:nvPicPr>
          <p:cNvPr id="9218" name="Picture 2">
            <a:extLst>
              <a:ext uri="{FF2B5EF4-FFF2-40B4-BE49-F238E27FC236}">
                <a16:creationId xmlns:a16="http://schemas.microsoft.com/office/drawing/2014/main" id="{F7176FDA-DA19-45F5-B75F-7FA783C86A6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8828" y="1244584"/>
            <a:ext cx="4924144" cy="4932378"/>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67618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8F46A3-E41A-4D2A-BD83-F156AD5E6BFC}"/>
              </a:ext>
            </a:extLst>
          </p:cNvPr>
          <p:cNvSpPr>
            <a:spLocks noGrp="1"/>
          </p:cNvSpPr>
          <p:nvPr>
            <p:ph type="title"/>
          </p:nvPr>
        </p:nvSpPr>
        <p:spPr/>
        <p:txBody>
          <a:bodyPr/>
          <a:lstStyle/>
          <a:p>
            <a:r>
              <a:rPr lang="en-US" dirty="0"/>
              <a:t>Poll</a:t>
            </a:r>
          </a:p>
        </p:txBody>
      </p:sp>
      <p:sp>
        <p:nvSpPr>
          <p:cNvPr id="3" name="Content Placeholder 2">
            <a:extLst>
              <a:ext uri="{FF2B5EF4-FFF2-40B4-BE49-F238E27FC236}">
                <a16:creationId xmlns:a16="http://schemas.microsoft.com/office/drawing/2014/main" id="{55ABCD95-7969-4674-9708-4832F4374804}"/>
              </a:ext>
            </a:extLst>
          </p:cNvPr>
          <p:cNvSpPr>
            <a:spLocks noGrp="1"/>
          </p:cNvSpPr>
          <p:nvPr>
            <p:ph idx="1"/>
          </p:nvPr>
        </p:nvSpPr>
        <p:spPr/>
        <p:txBody>
          <a:bodyPr/>
          <a:lstStyle/>
          <a:p>
            <a:endParaRPr lang="en-US"/>
          </a:p>
        </p:txBody>
      </p:sp>
      <p:sp>
        <p:nvSpPr>
          <p:cNvPr id="4" name="Footer Placeholder 3">
            <a:extLst>
              <a:ext uri="{FF2B5EF4-FFF2-40B4-BE49-F238E27FC236}">
                <a16:creationId xmlns:a16="http://schemas.microsoft.com/office/drawing/2014/main" id="{939553B2-75F6-4491-BB2F-8DC536A5B4CC}"/>
              </a:ext>
            </a:extLst>
          </p:cNvPr>
          <p:cNvSpPr>
            <a:spLocks noGrp="1"/>
          </p:cNvSpPr>
          <p:nvPr>
            <p:ph type="ftr" sz="quarter" idx="11"/>
          </p:nvPr>
        </p:nvSpPr>
        <p:spPr>
          <a:xfrm>
            <a:off x="4038600"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Tree>
    <p:extLst>
      <p:ext uri="{BB962C8B-B14F-4D97-AF65-F5344CB8AC3E}">
        <p14:creationId xmlns:p14="http://schemas.microsoft.com/office/powerpoint/2010/main" val="415330317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002EE3-C789-451B-B36D-15811E20E92E}"/>
              </a:ext>
            </a:extLst>
          </p:cNvPr>
          <p:cNvSpPr>
            <a:spLocks noGrp="1"/>
          </p:cNvSpPr>
          <p:nvPr>
            <p:ph type="title"/>
          </p:nvPr>
        </p:nvSpPr>
        <p:spPr/>
        <p:txBody>
          <a:bodyPr/>
          <a:lstStyle/>
          <a:p>
            <a:r>
              <a:rPr lang="en-US" dirty="0"/>
              <a:t>Outline</a:t>
            </a:r>
          </a:p>
        </p:txBody>
      </p:sp>
      <p:sp>
        <p:nvSpPr>
          <p:cNvPr id="3" name="Content Placeholder 2">
            <a:extLst>
              <a:ext uri="{FF2B5EF4-FFF2-40B4-BE49-F238E27FC236}">
                <a16:creationId xmlns:a16="http://schemas.microsoft.com/office/drawing/2014/main" id="{5B5BFA17-D3BD-4171-A96E-CFFE1DF81972}"/>
              </a:ext>
            </a:extLst>
          </p:cNvPr>
          <p:cNvSpPr>
            <a:spLocks noGrp="1"/>
          </p:cNvSpPr>
          <p:nvPr>
            <p:ph idx="1"/>
          </p:nvPr>
        </p:nvSpPr>
        <p:spPr/>
        <p:txBody>
          <a:bodyPr/>
          <a:lstStyle/>
          <a:p>
            <a:r>
              <a:rPr lang="en-US" dirty="0"/>
              <a:t>Defining and exploring Developmental Disabilities</a:t>
            </a:r>
          </a:p>
          <a:p>
            <a:r>
              <a:rPr lang="en-US" dirty="0"/>
              <a:t>Clinical overview of common developmental disabilities</a:t>
            </a:r>
          </a:p>
          <a:p>
            <a:r>
              <a:rPr lang="en-US" dirty="0"/>
              <a:t>Historical context and current disparity data</a:t>
            </a:r>
          </a:p>
          <a:p>
            <a:r>
              <a:rPr lang="en-US" b="1" dirty="0"/>
              <a:t>Conservatorship/guardianship</a:t>
            </a:r>
          </a:p>
          <a:p>
            <a:r>
              <a:rPr lang="en-US" dirty="0"/>
              <a:t>Recommendations and resources</a:t>
            </a:r>
          </a:p>
        </p:txBody>
      </p:sp>
      <p:sp>
        <p:nvSpPr>
          <p:cNvPr id="4" name="Footer Placeholder 3">
            <a:extLst>
              <a:ext uri="{FF2B5EF4-FFF2-40B4-BE49-F238E27FC236}">
                <a16:creationId xmlns:a16="http://schemas.microsoft.com/office/drawing/2014/main" id="{0FF2A47D-3D73-445E-BFDB-3251B7FD51D3}"/>
              </a:ext>
            </a:extLst>
          </p:cNvPr>
          <p:cNvSpPr>
            <a:spLocks noGrp="1"/>
          </p:cNvSpPr>
          <p:nvPr>
            <p:ph type="ftr" sz="quarter" idx="11"/>
          </p:nvPr>
        </p:nvSpPr>
        <p:spPr>
          <a:xfrm>
            <a:off x="4038600"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Tree>
    <p:extLst>
      <p:ext uri="{BB962C8B-B14F-4D97-AF65-F5344CB8AC3E}">
        <p14:creationId xmlns:p14="http://schemas.microsoft.com/office/powerpoint/2010/main" val="86493470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DC205C-1ECB-4E6D-B987-1999BEA9AC16}"/>
              </a:ext>
            </a:extLst>
          </p:cNvPr>
          <p:cNvSpPr>
            <a:spLocks noGrp="1"/>
          </p:cNvSpPr>
          <p:nvPr>
            <p:ph type="title"/>
          </p:nvPr>
        </p:nvSpPr>
        <p:spPr/>
        <p:txBody>
          <a:bodyPr/>
          <a:lstStyle/>
          <a:p>
            <a:r>
              <a:rPr lang="en-US" dirty="0"/>
              <a:t>Guardianship/Conservatorship</a:t>
            </a:r>
          </a:p>
        </p:txBody>
      </p:sp>
      <p:sp>
        <p:nvSpPr>
          <p:cNvPr id="3" name="Content Placeholder 2">
            <a:extLst>
              <a:ext uri="{FF2B5EF4-FFF2-40B4-BE49-F238E27FC236}">
                <a16:creationId xmlns:a16="http://schemas.microsoft.com/office/drawing/2014/main" id="{AC2F073E-397B-4A83-897F-FEC0F25CD005}"/>
              </a:ext>
            </a:extLst>
          </p:cNvPr>
          <p:cNvSpPr>
            <a:spLocks noGrp="1"/>
          </p:cNvSpPr>
          <p:nvPr>
            <p:ph idx="1"/>
          </p:nvPr>
        </p:nvSpPr>
        <p:spPr/>
        <p:txBody>
          <a:bodyPr>
            <a:normAutofit fontScale="85000" lnSpcReduction="20000"/>
          </a:bodyPr>
          <a:lstStyle/>
          <a:p>
            <a:r>
              <a:rPr lang="en-US" b="0" i="0" dirty="0">
                <a:solidFill>
                  <a:srgbClr val="333333"/>
                </a:solidFill>
                <a:effectLst/>
                <a:latin typeface="Arial" panose="020B0604020202020204" pitchFamily="34" charset="0"/>
                <a:cs typeface="Arial" panose="020B0604020202020204" pitchFamily="34" charset="0"/>
              </a:rPr>
              <a:t>“A conservatorship is a court case where a judge appoints a responsible person or organization (called the “conservator”) to care for another adult (called the “</a:t>
            </a:r>
            <a:r>
              <a:rPr lang="en-US" b="0" i="0" dirty="0" err="1">
                <a:solidFill>
                  <a:srgbClr val="333333"/>
                </a:solidFill>
                <a:effectLst/>
                <a:latin typeface="Arial" panose="020B0604020202020204" pitchFamily="34" charset="0"/>
                <a:cs typeface="Arial" panose="020B0604020202020204" pitchFamily="34" charset="0"/>
              </a:rPr>
              <a:t>conservatee</a:t>
            </a:r>
            <a:r>
              <a:rPr lang="en-US" b="0" i="0" dirty="0">
                <a:solidFill>
                  <a:srgbClr val="333333"/>
                </a:solidFill>
                <a:effectLst/>
                <a:latin typeface="Arial" panose="020B0604020202020204" pitchFamily="34" charset="0"/>
                <a:cs typeface="Arial" panose="020B0604020202020204" pitchFamily="34" charset="0"/>
              </a:rPr>
              <a:t>”) who cannot care for himself or herself or manage his or her own finances.”</a:t>
            </a:r>
          </a:p>
          <a:p>
            <a:r>
              <a:rPr lang="en-US" dirty="0">
                <a:solidFill>
                  <a:srgbClr val="333333"/>
                </a:solidFill>
                <a:latin typeface="Arial" panose="020B0604020202020204" pitchFamily="34" charset="0"/>
                <a:cs typeface="Arial" panose="020B0604020202020204" pitchFamily="34" charset="0"/>
              </a:rPr>
              <a:t>“Limited probate conservatorship” for adults with developmental disabilities who cannot fully care for themselves of their finances</a:t>
            </a:r>
          </a:p>
          <a:p>
            <a:r>
              <a:rPr lang="en-US" dirty="0">
                <a:solidFill>
                  <a:srgbClr val="333333"/>
                </a:solidFill>
                <a:latin typeface="Arial" panose="020B0604020202020204" pitchFamily="34" charset="0"/>
                <a:cs typeface="Arial" panose="020B0604020202020204" pitchFamily="34" charset="0"/>
              </a:rPr>
              <a:t>Conservatorship can be granted over different areas, including: </a:t>
            </a:r>
          </a:p>
          <a:p>
            <a:pPr lvl="1"/>
            <a:r>
              <a:rPr lang="en-US" dirty="0">
                <a:solidFill>
                  <a:srgbClr val="333333"/>
                </a:solidFill>
                <a:latin typeface="Arial" panose="020B0604020202020204" pitchFamily="34" charset="0"/>
                <a:cs typeface="Arial" panose="020B0604020202020204" pitchFamily="34" charset="0"/>
              </a:rPr>
              <a:t>Residence</a:t>
            </a:r>
          </a:p>
          <a:p>
            <a:pPr lvl="1"/>
            <a:r>
              <a:rPr lang="en-US" dirty="0">
                <a:latin typeface="Arial" panose="020B0604020202020204" pitchFamily="34" charset="0"/>
                <a:cs typeface="Arial" panose="020B0604020202020204" pitchFamily="34" charset="0"/>
              </a:rPr>
              <a:t>Access to records</a:t>
            </a:r>
          </a:p>
          <a:p>
            <a:pPr lvl="1"/>
            <a:r>
              <a:rPr lang="en-US" dirty="0">
                <a:latin typeface="Arial" panose="020B0604020202020204" pitchFamily="34" charset="0"/>
                <a:cs typeface="Arial" panose="020B0604020202020204" pitchFamily="34" charset="0"/>
              </a:rPr>
              <a:t>Contracts</a:t>
            </a:r>
          </a:p>
          <a:p>
            <a:pPr lvl="1"/>
            <a:r>
              <a:rPr lang="en-US" dirty="0">
                <a:latin typeface="Arial" panose="020B0604020202020204" pitchFamily="34" charset="0"/>
                <a:cs typeface="Arial" panose="020B0604020202020204" pitchFamily="34" charset="0"/>
              </a:rPr>
              <a:t>Medical treatments</a:t>
            </a:r>
          </a:p>
          <a:p>
            <a:pPr lvl="1"/>
            <a:r>
              <a:rPr lang="en-US" dirty="0">
                <a:latin typeface="Arial" panose="020B0604020202020204" pitchFamily="34" charset="0"/>
                <a:cs typeface="Arial" panose="020B0604020202020204" pitchFamily="34" charset="0"/>
              </a:rPr>
              <a:t>Education and vocation</a:t>
            </a:r>
          </a:p>
          <a:p>
            <a:pPr lvl="1"/>
            <a:r>
              <a:rPr lang="en-US" dirty="0">
                <a:latin typeface="Arial" panose="020B0604020202020204" pitchFamily="34" charset="0"/>
                <a:cs typeface="Arial" panose="020B0604020202020204" pitchFamily="34" charset="0"/>
              </a:rPr>
              <a:t>Financial</a:t>
            </a:r>
          </a:p>
          <a:p>
            <a:pPr lvl="1"/>
            <a:r>
              <a:rPr lang="en-US" dirty="0">
                <a:latin typeface="Arial" panose="020B0604020202020204" pitchFamily="34" charset="0"/>
                <a:cs typeface="Arial" panose="020B0604020202020204" pitchFamily="34" charset="0"/>
              </a:rPr>
              <a:t>Romantic/sexual</a:t>
            </a:r>
          </a:p>
        </p:txBody>
      </p:sp>
      <p:sp>
        <p:nvSpPr>
          <p:cNvPr id="4" name="Footer Placeholder 3">
            <a:extLst>
              <a:ext uri="{FF2B5EF4-FFF2-40B4-BE49-F238E27FC236}">
                <a16:creationId xmlns:a16="http://schemas.microsoft.com/office/drawing/2014/main" id="{24C52436-4010-4FE8-87D1-CD0064DB708A}"/>
              </a:ext>
            </a:extLst>
          </p:cNvPr>
          <p:cNvSpPr>
            <a:spLocks noGrp="1"/>
          </p:cNvSpPr>
          <p:nvPr>
            <p:ph type="ftr" sz="quarter" idx="11"/>
          </p:nvPr>
        </p:nvSpPr>
        <p:spPr>
          <a:xfrm>
            <a:off x="4038600"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Courts.ca.gov</a:t>
            </a:r>
          </a:p>
        </p:txBody>
      </p:sp>
    </p:spTree>
    <p:extLst>
      <p:ext uri="{BB962C8B-B14F-4D97-AF65-F5344CB8AC3E}">
        <p14:creationId xmlns:p14="http://schemas.microsoft.com/office/powerpoint/2010/main" val="219109440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EFD43F-DFFE-4530-ACC3-12AC6728D6E7}"/>
              </a:ext>
            </a:extLst>
          </p:cNvPr>
          <p:cNvSpPr>
            <a:spLocks noGrp="1"/>
          </p:cNvSpPr>
          <p:nvPr>
            <p:ph type="title"/>
          </p:nvPr>
        </p:nvSpPr>
        <p:spPr>
          <a:xfrm>
            <a:off x="342900" y="178183"/>
            <a:ext cx="6772795" cy="637457"/>
          </a:xfrm>
        </p:spPr>
        <p:txBody>
          <a:bodyPr>
            <a:normAutofit fontScale="90000"/>
          </a:bodyPr>
          <a:lstStyle/>
          <a:p>
            <a:r>
              <a:rPr lang="en-US" dirty="0"/>
              <a:t>Does Guardianship Improve Health Outcomes?</a:t>
            </a:r>
          </a:p>
        </p:txBody>
      </p:sp>
      <p:sp>
        <p:nvSpPr>
          <p:cNvPr id="3" name="Content Placeholder 2">
            <a:extLst>
              <a:ext uri="{FF2B5EF4-FFF2-40B4-BE49-F238E27FC236}">
                <a16:creationId xmlns:a16="http://schemas.microsoft.com/office/drawing/2014/main" id="{7828168A-F90C-4DD0-A53A-337BCEF1DC4B}"/>
              </a:ext>
            </a:extLst>
          </p:cNvPr>
          <p:cNvSpPr>
            <a:spLocks noGrp="1"/>
          </p:cNvSpPr>
          <p:nvPr>
            <p:ph idx="1"/>
          </p:nvPr>
        </p:nvSpPr>
        <p:spPr/>
        <p:txBody>
          <a:bodyPr>
            <a:normAutofit fontScale="92500" lnSpcReduction="10000"/>
          </a:bodyPr>
          <a:lstStyle/>
          <a:p>
            <a:r>
              <a:rPr lang="en-US" dirty="0"/>
              <a:t>People with guardians are less likely to make life decisions including where to live (46% vs 69%), who to live with (34% vs 56 %), daily schedule 80% vs 90%), and how to spend money (87% vs 94%)</a:t>
            </a:r>
          </a:p>
          <a:p>
            <a:r>
              <a:rPr lang="en-US" dirty="0"/>
              <a:t>Being subject to guardianship can result in lower adaptive functioning and poorer physical and emotional health (NCD 2018)</a:t>
            </a:r>
          </a:p>
          <a:p>
            <a:r>
              <a:rPr lang="en-US" dirty="0"/>
              <a:t>Those with guardians are less likely to have preventative care</a:t>
            </a:r>
          </a:p>
          <a:p>
            <a:r>
              <a:rPr lang="en-US" dirty="0"/>
              <a:t>Those without guardians are more likely to work, live independently, have friends outside of family, and socialize in the community</a:t>
            </a:r>
          </a:p>
          <a:p>
            <a:pPr algn="ctr"/>
            <a:r>
              <a:rPr lang="en-US" b="0" i="0" dirty="0">
                <a:solidFill>
                  <a:schemeClr val="accent1">
                    <a:lumMod val="75000"/>
                  </a:schemeClr>
                </a:solidFill>
                <a:effectLst/>
                <a:latin typeface="Roboto" panose="02000000000000000000" pitchFamily="2" charset="0"/>
              </a:rPr>
              <a:t>“Most people with intellectual and developmental disabilities (IDD)* can manage their own affairs with assistance and guidance from others, such as family and friends.  If guardianship** is necessary, it should be tailored to the person’s needs.  Strict monitoring must be in place to protect the best interests and preferences of each person.” (AAIDD)</a:t>
            </a:r>
            <a:endParaRPr lang="en-US" dirty="0">
              <a:solidFill>
                <a:schemeClr val="accent1">
                  <a:lumMod val="75000"/>
                </a:schemeClr>
              </a:solidFill>
            </a:endParaRPr>
          </a:p>
        </p:txBody>
      </p:sp>
      <p:sp>
        <p:nvSpPr>
          <p:cNvPr id="4" name="Footer Placeholder 3">
            <a:extLst>
              <a:ext uri="{FF2B5EF4-FFF2-40B4-BE49-F238E27FC236}">
                <a16:creationId xmlns:a16="http://schemas.microsoft.com/office/drawing/2014/main" id="{0F967A35-2B6B-414A-B968-DBF62385FF1A}"/>
              </a:ext>
            </a:extLst>
          </p:cNvPr>
          <p:cNvSpPr>
            <a:spLocks noGrp="1"/>
          </p:cNvSpPr>
          <p:nvPr>
            <p:ph type="ftr" sz="quarter" idx="11"/>
          </p:nvPr>
        </p:nvSpPr>
        <p:spPr>
          <a:xfrm>
            <a:off x="4038600"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Tree>
    <p:extLst>
      <p:ext uri="{BB962C8B-B14F-4D97-AF65-F5344CB8AC3E}">
        <p14:creationId xmlns:p14="http://schemas.microsoft.com/office/powerpoint/2010/main" val="81526480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B15BB6-64A5-4D59-BE9A-0D8BE3885AB7}"/>
              </a:ext>
            </a:extLst>
          </p:cNvPr>
          <p:cNvSpPr>
            <a:spLocks noGrp="1"/>
          </p:cNvSpPr>
          <p:nvPr>
            <p:ph type="title"/>
          </p:nvPr>
        </p:nvSpPr>
        <p:spPr>
          <a:xfrm>
            <a:off x="342900" y="178183"/>
            <a:ext cx="6124402" cy="637457"/>
          </a:xfrm>
        </p:spPr>
        <p:txBody>
          <a:bodyPr>
            <a:normAutofit fontScale="90000"/>
          </a:bodyPr>
          <a:lstStyle/>
          <a:p>
            <a:r>
              <a:rPr lang="en-US" dirty="0"/>
              <a:t>Alternative for Guardianship—Supported Decision Making</a:t>
            </a:r>
          </a:p>
        </p:txBody>
      </p:sp>
      <p:sp>
        <p:nvSpPr>
          <p:cNvPr id="3" name="Content Placeholder 2">
            <a:extLst>
              <a:ext uri="{FF2B5EF4-FFF2-40B4-BE49-F238E27FC236}">
                <a16:creationId xmlns:a16="http://schemas.microsoft.com/office/drawing/2014/main" id="{316FBB5E-B6C9-43F7-B3CB-1971FBDCFE02}"/>
              </a:ext>
            </a:extLst>
          </p:cNvPr>
          <p:cNvSpPr>
            <a:spLocks noGrp="1"/>
          </p:cNvSpPr>
          <p:nvPr>
            <p:ph idx="1"/>
          </p:nvPr>
        </p:nvSpPr>
        <p:spPr/>
        <p:txBody>
          <a:bodyPr>
            <a:normAutofit fontScale="92500" lnSpcReduction="20000"/>
          </a:bodyPr>
          <a:lstStyle/>
          <a:p>
            <a:r>
              <a:rPr lang="en-US" dirty="0"/>
              <a:t>A way for an adult with a disability to make his or her own decisions, by using friends, family members, professionals, and other people he or she trusts to</a:t>
            </a:r>
          </a:p>
          <a:p>
            <a:pPr lvl="1"/>
            <a:r>
              <a:rPr lang="en-US" dirty="0"/>
              <a:t>Help understand the issues and choices</a:t>
            </a:r>
          </a:p>
          <a:p>
            <a:pPr lvl="1"/>
            <a:r>
              <a:rPr lang="en-US" dirty="0"/>
              <a:t>Ask questions</a:t>
            </a:r>
          </a:p>
          <a:p>
            <a:pPr lvl="1"/>
            <a:r>
              <a:rPr lang="en-US" dirty="0"/>
              <a:t>Receive explanations in language he or she understands</a:t>
            </a:r>
          </a:p>
          <a:p>
            <a:pPr lvl="1"/>
            <a:r>
              <a:rPr lang="en-US" dirty="0"/>
              <a:t>Communicate his or her to others. </a:t>
            </a:r>
          </a:p>
          <a:p>
            <a:r>
              <a:rPr lang="en-US" dirty="0"/>
              <a:t>People with greater self-determination are</a:t>
            </a:r>
          </a:p>
          <a:p>
            <a:pPr lvl="1"/>
            <a:r>
              <a:rPr lang="en-US" dirty="0"/>
              <a:t>More independent </a:t>
            </a:r>
          </a:p>
          <a:p>
            <a:pPr lvl="1"/>
            <a:r>
              <a:rPr lang="en-US" dirty="0"/>
              <a:t>More integrated into their communities </a:t>
            </a:r>
          </a:p>
          <a:p>
            <a:pPr lvl="1"/>
            <a:r>
              <a:rPr lang="en-US" dirty="0"/>
              <a:t>Healthier </a:t>
            </a:r>
          </a:p>
          <a:p>
            <a:pPr lvl="1"/>
            <a:r>
              <a:rPr lang="en-US" dirty="0"/>
              <a:t>Better able to recognize and resist abuse</a:t>
            </a:r>
          </a:p>
        </p:txBody>
      </p:sp>
      <p:sp>
        <p:nvSpPr>
          <p:cNvPr id="4" name="Footer Placeholder 3">
            <a:extLst>
              <a:ext uri="{FF2B5EF4-FFF2-40B4-BE49-F238E27FC236}">
                <a16:creationId xmlns:a16="http://schemas.microsoft.com/office/drawing/2014/main" id="{D87FCD9D-0541-42A8-9755-3DB0BB70E0E5}"/>
              </a:ext>
            </a:extLst>
          </p:cNvPr>
          <p:cNvSpPr>
            <a:spLocks noGrp="1"/>
          </p:cNvSpPr>
          <p:nvPr>
            <p:ph type="ftr" sz="quarter" idx="11"/>
          </p:nvPr>
        </p:nvSpPr>
        <p:spPr>
          <a:xfrm>
            <a:off x="4038600"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Tree>
    <p:extLst>
      <p:ext uri="{BB962C8B-B14F-4D97-AF65-F5344CB8AC3E}">
        <p14:creationId xmlns:p14="http://schemas.microsoft.com/office/powerpoint/2010/main" val="395786012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002EE3-C789-451B-B36D-15811E20E92E}"/>
              </a:ext>
            </a:extLst>
          </p:cNvPr>
          <p:cNvSpPr>
            <a:spLocks noGrp="1"/>
          </p:cNvSpPr>
          <p:nvPr>
            <p:ph type="title"/>
          </p:nvPr>
        </p:nvSpPr>
        <p:spPr/>
        <p:txBody>
          <a:bodyPr/>
          <a:lstStyle/>
          <a:p>
            <a:r>
              <a:rPr lang="en-US" dirty="0"/>
              <a:t>Outline</a:t>
            </a:r>
          </a:p>
        </p:txBody>
      </p:sp>
      <p:sp>
        <p:nvSpPr>
          <p:cNvPr id="3" name="Content Placeholder 2">
            <a:extLst>
              <a:ext uri="{FF2B5EF4-FFF2-40B4-BE49-F238E27FC236}">
                <a16:creationId xmlns:a16="http://schemas.microsoft.com/office/drawing/2014/main" id="{5B5BFA17-D3BD-4171-A96E-CFFE1DF81972}"/>
              </a:ext>
            </a:extLst>
          </p:cNvPr>
          <p:cNvSpPr>
            <a:spLocks noGrp="1"/>
          </p:cNvSpPr>
          <p:nvPr>
            <p:ph idx="1"/>
          </p:nvPr>
        </p:nvSpPr>
        <p:spPr/>
        <p:txBody>
          <a:bodyPr/>
          <a:lstStyle/>
          <a:p>
            <a:r>
              <a:rPr lang="en-US" dirty="0"/>
              <a:t>Defining and exploring Developmental Disabilities</a:t>
            </a:r>
          </a:p>
          <a:p>
            <a:r>
              <a:rPr lang="en-US" dirty="0"/>
              <a:t>Clinical overview of common developmental disabilities</a:t>
            </a:r>
          </a:p>
          <a:p>
            <a:r>
              <a:rPr lang="en-US" dirty="0"/>
              <a:t>Historical context and current disparity data</a:t>
            </a:r>
          </a:p>
          <a:p>
            <a:r>
              <a:rPr lang="en-US" dirty="0"/>
              <a:t>Conservatorship/guardianship</a:t>
            </a:r>
          </a:p>
          <a:p>
            <a:r>
              <a:rPr lang="en-US" b="1" dirty="0"/>
              <a:t>Recommendations and resources</a:t>
            </a:r>
          </a:p>
          <a:p>
            <a:pPr lvl="1"/>
            <a:r>
              <a:rPr lang="en-US" b="1" dirty="0"/>
              <a:t>Individual practices</a:t>
            </a:r>
          </a:p>
          <a:p>
            <a:pPr lvl="1"/>
            <a:r>
              <a:rPr lang="en-US" b="1" dirty="0"/>
              <a:t>Education and training</a:t>
            </a:r>
          </a:p>
          <a:p>
            <a:pPr lvl="1"/>
            <a:r>
              <a:rPr lang="en-US" b="1" dirty="0"/>
              <a:t>Clinical systems and policy</a:t>
            </a:r>
          </a:p>
        </p:txBody>
      </p:sp>
      <p:sp>
        <p:nvSpPr>
          <p:cNvPr id="4" name="Footer Placeholder 3">
            <a:extLst>
              <a:ext uri="{FF2B5EF4-FFF2-40B4-BE49-F238E27FC236}">
                <a16:creationId xmlns:a16="http://schemas.microsoft.com/office/drawing/2014/main" id="{0FF2A47D-3D73-445E-BFDB-3251B7FD51D3}"/>
              </a:ext>
            </a:extLst>
          </p:cNvPr>
          <p:cNvSpPr>
            <a:spLocks noGrp="1"/>
          </p:cNvSpPr>
          <p:nvPr>
            <p:ph type="ftr" sz="quarter" idx="11"/>
          </p:nvPr>
        </p:nvSpPr>
        <p:spPr>
          <a:xfrm>
            <a:off x="4038600"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Tree>
    <p:extLst>
      <p:ext uri="{BB962C8B-B14F-4D97-AF65-F5344CB8AC3E}">
        <p14:creationId xmlns:p14="http://schemas.microsoft.com/office/powerpoint/2010/main" val="134221929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8AC650-16B7-4BBF-AB66-326AFE9E3AC7}"/>
              </a:ext>
            </a:extLst>
          </p:cNvPr>
          <p:cNvSpPr>
            <a:spLocks noGrp="1"/>
          </p:cNvSpPr>
          <p:nvPr>
            <p:ph type="title"/>
          </p:nvPr>
        </p:nvSpPr>
        <p:spPr>
          <a:xfrm>
            <a:off x="342900" y="178183"/>
            <a:ext cx="6202279" cy="637457"/>
          </a:xfrm>
        </p:spPr>
        <p:txBody>
          <a:bodyPr>
            <a:normAutofit fontScale="90000"/>
          </a:bodyPr>
          <a:lstStyle/>
          <a:p>
            <a:r>
              <a:rPr lang="en-US" dirty="0"/>
              <a:t>General Recommendations for Health Care Providers</a:t>
            </a:r>
          </a:p>
        </p:txBody>
      </p:sp>
      <p:sp>
        <p:nvSpPr>
          <p:cNvPr id="3" name="Content Placeholder 2">
            <a:extLst>
              <a:ext uri="{FF2B5EF4-FFF2-40B4-BE49-F238E27FC236}">
                <a16:creationId xmlns:a16="http://schemas.microsoft.com/office/drawing/2014/main" id="{4E46BC6A-D05A-48CB-A1CE-EAE1E7DAE747}"/>
              </a:ext>
            </a:extLst>
          </p:cNvPr>
          <p:cNvSpPr>
            <a:spLocks noGrp="1"/>
          </p:cNvSpPr>
          <p:nvPr>
            <p:ph idx="1"/>
          </p:nvPr>
        </p:nvSpPr>
        <p:spPr/>
        <p:txBody>
          <a:bodyPr>
            <a:normAutofit/>
          </a:bodyPr>
          <a:lstStyle/>
          <a:p>
            <a:r>
              <a:rPr lang="en-US" dirty="0"/>
              <a:t>Ensure clinical settings have full access accommodations (ADA Compliance)</a:t>
            </a:r>
          </a:p>
          <a:p>
            <a:r>
              <a:rPr lang="en-US" dirty="0"/>
              <a:t>Tailor approach to identify and treat unique needs</a:t>
            </a:r>
          </a:p>
          <a:p>
            <a:r>
              <a:rPr lang="en-US" dirty="0"/>
              <a:t>Earn trust of the patient</a:t>
            </a:r>
          </a:p>
          <a:p>
            <a:r>
              <a:rPr lang="en-US" dirty="0"/>
              <a:t>Include patients in care planning, with supported decision making if possible</a:t>
            </a:r>
          </a:p>
          <a:p>
            <a:r>
              <a:rPr lang="en-US" dirty="0"/>
              <a:t>Make sure to evaluate for mental health concerns</a:t>
            </a:r>
          </a:p>
          <a:p>
            <a:r>
              <a:rPr lang="en-US" dirty="0"/>
              <a:t>Yearly surveillance visits to check on common health issues</a:t>
            </a:r>
          </a:p>
          <a:p>
            <a:r>
              <a:rPr lang="en-US" dirty="0"/>
              <a:t>Establish the best method of communication for the patient</a:t>
            </a:r>
          </a:p>
          <a:p>
            <a:endParaRPr lang="en-US" dirty="0"/>
          </a:p>
        </p:txBody>
      </p:sp>
      <p:sp>
        <p:nvSpPr>
          <p:cNvPr id="4" name="Footer Placeholder 3">
            <a:extLst>
              <a:ext uri="{FF2B5EF4-FFF2-40B4-BE49-F238E27FC236}">
                <a16:creationId xmlns:a16="http://schemas.microsoft.com/office/drawing/2014/main" id="{302D2009-AF31-4B65-A459-977A2F4D53E0}"/>
              </a:ext>
            </a:extLst>
          </p:cNvPr>
          <p:cNvSpPr>
            <a:spLocks noGrp="1"/>
          </p:cNvSpPr>
          <p:nvPr>
            <p:ph type="ftr" sz="quarter" idx="11"/>
          </p:nvPr>
        </p:nvSpPr>
        <p:spPr>
          <a:xfrm>
            <a:off x="4038600"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Tree>
    <p:extLst>
      <p:ext uri="{BB962C8B-B14F-4D97-AF65-F5344CB8AC3E}">
        <p14:creationId xmlns:p14="http://schemas.microsoft.com/office/powerpoint/2010/main" val="298047779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D132F2-64E0-4A1D-A1B5-D4FCE7870314}"/>
              </a:ext>
            </a:extLst>
          </p:cNvPr>
          <p:cNvSpPr>
            <a:spLocks noGrp="1"/>
          </p:cNvSpPr>
          <p:nvPr>
            <p:ph type="title"/>
          </p:nvPr>
        </p:nvSpPr>
        <p:spPr/>
        <p:txBody>
          <a:bodyPr/>
          <a:lstStyle/>
          <a:p>
            <a:r>
              <a:rPr lang="en-US" dirty="0"/>
              <a:t>Communication is Key</a:t>
            </a:r>
          </a:p>
        </p:txBody>
      </p:sp>
      <p:sp>
        <p:nvSpPr>
          <p:cNvPr id="3" name="Content Placeholder 2">
            <a:extLst>
              <a:ext uri="{FF2B5EF4-FFF2-40B4-BE49-F238E27FC236}">
                <a16:creationId xmlns:a16="http://schemas.microsoft.com/office/drawing/2014/main" id="{E14946CA-FC1D-4713-B389-201F07949FA1}"/>
              </a:ext>
            </a:extLst>
          </p:cNvPr>
          <p:cNvSpPr>
            <a:spLocks noGrp="1"/>
          </p:cNvSpPr>
          <p:nvPr>
            <p:ph idx="1"/>
          </p:nvPr>
        </p:nvSpPr>
        <p:spPr/>
        <p:txBody>
          <a:bodyPr/>
          <a:lstStyle/>
          <a:p>
            <a:r>
              <a:rPr lang="en-US" dirty="0"/>
              <a:t>Communication skills and styles may vary</a:t>
            </a:r>
          </a:p>
          <a:p>
            <a:r>
              <a:rPr lang="en-US" dirty="0"/>
              <a:t>Expressive skills may not match receptive skills</a:t>
            </a:r>
          </a:p>
          <a:p>
            <a:r>
              <a:rPr lang="en-US" dirty="0"/>
              <a:t>Verbal intelligence may not match non-verbal ability</a:t>
            </a:r>
          </a:p>
          <a:p>
            <a:r>
              <a:rPr lang="en-US" dirty="0"/>
              <a:t>Visual aides/supports may be helpful to some</a:t>
            </a:r>
          </a:p>
          <a:p>
            <a:r>
              <a:rPr lang="en-US" dirty="0"/>
              <a:t>Concrete, simple language may be helpful to some</a:t>
            </a:r>
          </a:p>
        </p:txBody>
      </p:sp>
      <p:sp>
        <p:nvSpPr>
          <p:cNvPr id="4" name="Footer Placeholder 3">
            <a:extLst>
              <a:ext uri="{FF2B5EF4-FFF2-40B4-BE49-F238E27FC236}">
                <a16:creationId xmlns:a16="http://schemas.microsoft.com/office/drawing/2014/main" id="{130C0ECF-882C-4033-8385-B3E4242E2C1F}"/>
              </a:ext>
            </a:extLst>
          </p:cNvPr>
          <p:cNvSpPr>
            <a:spLocks noGrp="1"/>
          </p:cNvSpPr>
          <p:nvPr>
            <p:ph type="ftr" sz="quarter" idx="11"/>
          </p:nvPr>
        </p:nvSpPr>
        <p:spPr>
          <a:xfrm>
            <a:off x="4038600"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Tree>
    <p:extLst>
      <p:ext uri="{BB962C8B-B14F-4D97-AF65-F5344CB8AC3E}">
        <p14:creationId xmlns:p14="http://schemas.microsoft.com/office/powerpoint/2010/main" val="263805018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D132F2-64E0-4A1D-A1B5-D4FCE7870314}"/>
              </a:ext>
            </a:extLst>
          </p:cNvPr>
          <p:cNvSpPr>
            <a:spLocks noGrp="1"/>
          </p:cNvSpPr>
          <p:nvPr>
            <p:ph type="title"/>
          </p:nvPr>
        </p:nvSpPr>
        <p:spPr/>
        <p:txBody>
          <a:bodyPr/>
          <a:lstStyle/>
          <a:p>
            <a:r>
              <a:rPr lang="en-US" dirty="0"/>
              <a:t>Communication is Key</a:t>
            </a:r>
          </a:p>
        </p:txBody>
      </p:sp>
      <p:sp>
        <p:nvSpPr>
          <p:cNvPr id="3" name="Content Placeholder 2">
            <a:extLst>
              <a:ext uri="{FF2B5EF4-FFF2-40B4-BE49-F238E27FC236}">
                <a16:creationId xmlns:a16="http://schemas.microsoft.com/office/drawing/2014/main" id="{E14946CA-FC1D-4713-B389-201F07949FA1}"/>
              </a:ext>
            </a:extLst>
          </p:cNvPr>
          <p:cNvSpPr>
            <a:spLocks noGrp="1"/>
          </p:cNvSpPr>
          <p:nvPr>
            <p:ph idx="1"/>
          </p:nvPr>
        </p:nvSpPr>
        <p:spPr/>
        <p:txBody>
          <a:bodyPr/>
          <a:lstStyle/>
          <a:p>
            <a:r>
              <a:rPr lang="en-US" dirty="0"/>
              <a:t>Communication skills and styles may vary</a:t>
            </a:r>
          </a:p>
          <a:p>
            <a:r>
              <a:rPr lang="en-US" dirty="0"/>
              <a:t>Expressive skills may not match receptive skills</a:t>
            </a:r>
          </a:p>
          <a:p>
            <a:r>
              <a:rPr lang="en-US" dirty="0"/>
              <a:t>Verbal intelligence may not match non-verbal ability</a:t>
            </a:r>
          </a:p>
          <a:p>
            <a:r>
              <a:rPr lang="en-US" dirty="0"/>
              <a:t>Visual aides/supports may be helpful to some</a:t>
            </a:r>
          </a:p>
          <a:p>
            <a:r>
              <a:rPr lang="en-US" dirty="0"/>
              <a:t>Concrete, simple language may be helpful to some</a:t>
            </a:r>
          </a:p>
        </p:txBody>
      </p:sp>
      <p:sp>
        <p:nvSpPr>
          <p:cNvPr id="4" name="Footer Placeholder 3">
            <a:extLst>
              <a:ext uri="{FF2B5EF4-FFF2-40B4-BE49-F238E27FC236}">
                <a16:creationId xmlns:a16="http://schemas.microsoft.com/office/drawing/2014/main" id="{130C0ECF-882C-4033-8385-B3E4242E2C1F}"/>
              </a:ext>
            </a:extLst>
          </p:cNvPr>
          <p:cNvSpPr>
            <a:spLocks noGrp="1"/>
          </p:cNvSpPr>
          <p:nvPr>
            <p:ph type="ftr" sz="quarter" idx="11"/>
          </p:nvPr>
        </p:nvSpPr>
        <p:spPr>
          <a:xfrm>
            <a:off x="4038600"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pic>
        <p:nvPicPr>
          <p:cNvPr id="6148" name="Picture 4">
            <a:extLst>
              <a:ext uri="{FF2B5EF4-FFF2-40B4-BE49-F238E27FC236}">
                <a16:creationId xmlns:a16="http://schemas.microsoft.com/office/drawing/2014/main" id="{0CCCB06E-379C-4B8A-AC87-A08EA6588E9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67843" y="1153432"/>
            <a:ext cx="7119257" cy="5339443"/>
          </a:xfrm>
          <a:prstGeom prst="rect">
            <a:avLst/>
          </a:prstGeom>
          <a:noFill/>
          <a:ln>
            <a:solidFill>
              <a:schemeClr val="accent1"/>
            </a:solidFill>
          </a:ln>
          <a:effectLst>
            <a:outerShdw blurRad="76200" dir="13500000" sy="23000" kx="1200000" algn="br" rotWithShape="0">
              <a:prstClr val="black">
                <a:alpha val="2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825355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74C28B-A60C-4166-80DC-9BB7581F6EB3}"/>
              </a:ext>
            </a:extLst>
          </p:cNvPr>
          <p:cNvSpPr>
            <a:spLocks noGrp="1"/>
          </p:cNvSpPr>
          <p:nvPr>
            <p:ph type="title"/>
          </p:nvPr>
        </p:nvSpPr>
        <p:spPr/>
        <p:txBody>
          <a:bodyPr/>
          <a:lstStyle/>
          <a:p>
            <a:r>
              <a:rPr lang="en-US" dirty="0"/>
              <a:t>Neurodiversity model</a:t>
            </a:r>
          </a:p>
        </p:txBody>
      </p:sp>
      <p:sp>
        <p:nvSpPr>
          <p:cNvPr id="3" name="Content Placeholder 2">
            <a:extLst>
              <a:ext uri="{FF2B5EF4-FFF2-40B4-BE49-F238E27FC236}">
                <a16:creationId xmlns:a16="http://schemas.microsoft.com/office/drawing/2014/main" id="{E59A4C44-736E-43AA-B287-5D57221BC4B7}"/>
              </a:ext>
            </a:extLst>
          </p:cNvPr>
          <p:cNvSpPr>
            <a:spLocks noGrp="1"/>
          </p:cNvSpPr>
          <p:nvPr>
            <p:ph idx="1"/>
          </p:nvPr>
        </p:nvSpPr>
        <p:spPr>
          <a:xfrm>
            <a:off x="342899" y="993824"/>
            <a:ext cx="11376349" cy="4725939"/>
          </a:xfrm>
        </p:spPr>
        <p:txBody>
          <a:bodyPr>
            <a:normAutofit fontScale="77500" lnSpcReduction="20000"/>
          </a:bodyPr>
          <a:lstStyle/>
          <a:p>
            <a:r>
              <a:rPr lang="en-US" dirty="0"/>
              <a:t>Medical model: disability vs ability</a:t>
            </a:r>
          </a:p>
          <a:p>
            <a:r>
              <a:rPr lang="en-US" dirty="0"/>
              <a:t>Neurodiversity: value neurologic differences similar to diversity in gender, race/ethnicity, etc.</a:t>
            </a:r>
          </a:p>
          <a:p>
            <a:r>
              <a:rPr lang="en-US" dirty="0"/>
              <a:t>First used by Judy  Singer in 1990s, a sociologist diagnosed with “Asperger Syndrome”</a:t>
            </a:r>
          </a:p>
          <a:p>
            <a:r>
              <a:rPr lang="en-US" dirty="0"/>
              <a:t>Based on principle of biodiversity as healthy and necessary</a:t>
            </a:r>
          </a:p>
          <a:p>
            <a:r>
              <a:rPr lang="en-US" dirty="0"/>
              <a:t>The goal should not be “cure” but acceptance, support, and accommodation</a:t>
            </a:r>
          </a:p>
          <a:p>
            <a:pPr lvl="1"/>
            <a:r>
              <a:rPr lang="en-US" b="0" i="0" dirty="0">
                <a:solidFill>
                  <a:srgbClr val="414042"/>
                </a:solidFill>
                <a:effectLst/>
                <a:latin typeface="aktiv-grotesk"/>
              </a:rPr>
              <a:t>“Shift mainstream perceptions of marginalized </a:t>
            </a:r>
            <a:r>
              <a:rPr lang="en-US" b="0" i="0" dirty="0" err="1">
                <a:solidFill>
                  <a:srgbClr val="414042"/>
                </a:solidFill>
                <a:effectLst/>
                <a:latin typeface="aktiv-grotesk"/>
              </a:rPr>
              <a:t>NeuroMinorities</a:t>
            </a:r>
            <a:endParaRPr lang="en-US" b="0" i="0" dirty="0">
              <a:solidFill>
                <a:srgbClr val="414042"/>
              </a:solidFill>
              <a:effectLst/>
              <a:latin typeface="aktiv-grotesk"/>
            </a:endParaRPr>
          </a:p>
          <a:p>
            <a:pPr lvl="1"/>
            <a:r>
              <a:rPr lang="en-US" dirty="0">
                <a:solidFill>
                  <a:srgbClr val="414042"/>
                </a:solidFill>
                <a:latin typeface="aktiv-grotesk"/>
              </a:rPr>
              <a:t>R</a:t>
            </a:r>
            <a:r>
              <a:rPr lang="en-US" b="0" i="0" dirty="0">
                <a:solidFill>
                  <a:srgbClr val="414042"/>
                </a:solidFill>
                <a:effectLst/>
                <a:latin typeface="aktiv-grotesk"/>
              </a:rPr>
              <a:t>eplace negative, deficit-based stereotypes of </a:t>
            </a:r>
            <a:r>
              <a:rPr lang="en-US" b="0" i="0" dirty="0" err="1">
                <a:solidFill>
                  <a:srgbClr val="414042"/>
                </a:solidFill>
                <a:effectLst/>
                <a:latin typeface="aktiv-grotesk"/>
              </a:rPr>
              <a:t>NeuroMinorities</a:t>
            </a:r>
            <a:r>
              <a:rPr lang="en-US" b="0" i="0" dirty="0">
                <a:solidFill>
                  <a:srgbClr val="414042"/>
                </a:solidFill>
                <a:effectLst/>
                <a:latin typeface="aktiv-grotesk"/>
              </a:rPr>
              <a:t> with a more balanced valuation of their gifts and needs</a:t>
            </a:r>
          </a:p>
          <a:p>
            <a:pPr lvl="1"/>
            <a:r>
              <a:rPr lang="en-US" dirty="0">
                <a:solidFill>
                  <a:srgbClr val="414042"/>
                </a:solidFill>
                <a:latin typeface="aktiv-grotesk"/>
              </a:rPr>
              <a:t>F</a:t>
            </a:r>
            <a:r>
              <a:rPr lang="en-US" b="0" i="0" dirty="0">
                <a:solidFill>
                  <a:srgbClr val="414042"/>
                </a:solidFill>
                <a:effectLst/>
                <a:latin typeface="aktiv-grotesk"/>
              </a:rPr>
              <a:t>ind valued roles for neurologically marginalized people</a:t>
            </a:r>
          </a:p>
          <a:p>
            <a:pPr lvl="1"/>
            <a:r>
              <a:rPr lang="en-US" dirty="0">
                <a:solidFill>
                  <a:srgbClr val="414042"/>
                </a:solidFill>
                <a:latin typeface="aktiv-grotesk"/>
              </a:rPr>
              <a:t>S</a:t>
            </a:r>
            <a:r>
              <a:rPr lang="en-US" b="0" i="0" dirty="0">
                <a:solidFill>
                  <a:srgbClr val="414042"/>
                </a:solidFill>
                <a:effectLst/>
                <a:latin typeface="aktiv-grotesk"/>
              </a:rPr>
              <a:t>how that all society benefits from the incorporation of </a:t>
            </a:r>
            <a:r>
              <a:rPr lang="en-US" b="0" i="0" dirty="0" err="1">
                <a:solidFill>
                  <a:srgbClr val="414042"/>
                </a:solidFill>
                <a:effectLst/>
                <a:latin typeface="aktiv-grotesk"/>
              </a:rPr>
              <a:t>NeuroMinorities</a:t>
            </a:r>
            <a:r>
              <a:rPr lang="en-US" b="0" i="0" dirty="0">
                <a:solidFill>
                  <a:srgbClr val="414042"/>
                </a:solidFill>
                <a:effectLst/>
                <a:latin typeface="aktiv-grotesk"/>
              </a:rPr>
              <a:t>”</a:t>
            </a:r>
          </a:p>
          <a:p>
            <a:r>
              <a:rPr lang="en-US" dirty="0"/>
              <a:t>Criticism: rejection of medical model means those with severe impairments should not receive treatments</a:t>
            </a:r>
          </a:p>
          <a:p>
            <a:r>
              <a:rPr lang="en-US" dirty="0"/>
              <a:t>Counter-criticism: treatments to increase adaptive skills are not incongruent with neurodiversity</a:t>
            </a:r>
          </a:p>
        </p:txBody>
      </p:sp>
      <p:sp>
        <p:nvSpPr>
          <p:cNvPr id="4" name="Footer Placeholder 3">
            <a:extLst>
              <a:ext uri="{FF2B5EF4-FFF2-40B4-BE49-F238E27FC236}">
                <a16:creationId xmlns:a16="http://schemas.microsoft.com/office/drawing/2014/main" id="{EB9AEEC7-1FB7-44FB-8B6E-F602402525D5}"/>
              </a:ext>
            </a:extLst>
          </p:cNvPr>
          <p:cNvSpPr>
            <a:spLocks noGrp="1"/>
          </p:cNvSpPr>
          <p:nvPr>
            <p:ph type="ftr" sz="quarter" idx="11"/>
          </p:nvPr>
        </p:nvSpPr>
        <p:spPr>
          <a:xfrm>
            <a:off x="4038600"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Understood.org, https://neurodiversity2.blogspot.com/</a:t>
            </a:r>
          </a:p>
        </p:txBody>
      </p:sp>
    </p:spTree>
    <p:extLst>
      <p:ext uri="{BB962C8B-B14F-4D97-AF65-F5344CB8AC3E}">
        <p14:creationId xmlns:p14="http://schemas.microsoft.com/office/powerpoint/2010/main" val="393691828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74C28B-A60C-4166-80DC-9BB7581F6EB3}"/>
              </a:ext>
            </a:extLst>
          </p:cNvPr>
          <p:cNvSpPr>
            <a:spLocks noGrp="1"/>
          </p:cNvSpPr>
          <p:nvPr>
            <p:ph type="title"/>
          </p:nvPr>
        </p:nvSpPr>
        <p:spPr/>
        <p:txBody>
          <a:bodyPr/>
          <a:lstStyle/>
          <a:p>
            <a:r>
              <a:rPr lang="en-US" dirty="0"/>
              <a:t>Neurodiversity model</a:t>
            </a:r>
          </a:p>
        </p:txBody>
      </p:sp>
      <p:sp>
        <p:nvSpPr>
          <p:cNvPr id="3" name="Content Placeholder 2">
            <a:extLst>
              <a:ext uri="{FF2B5EF4-FFF2-40B4-BE49-F238E27FC236}">
                <a16:creationId xmlns:a16="http://schemas.microsoft.com/office/drawing/2014/main" id="{E59A4C44-736E-43AA-B287-5D57221BC4B7}"/>
              </a:ext>
            </a:extLst>
          </p:cNvPr>
          <p:cNvSpPr>
            <a:spLocks noGrp="1"/>
          </p:cNvSpPr>
          <p:nvPr>
            <p:ph idx="1"/>
          </p:nvPr>
        </p:nvSpPr>
        <p:spPr>
          <a:xfrm>
            <a:off x="342899" y="993824"/>
            <a:ext cx="11376349" cy="4725939"/>
          </a:xfrm>
        </p:spPr>
        <p:txBody>
          <a:bodyPr>
            <a:normAutofit fontScale="77500" lnSpcReduction="20000"/>
          </a:bodyPr>
          <a:lstStyle/>
          <a:p>
            <a:r>
              <a:rPr lang="en-US" dirty="0"/>
              <a:t>Medical model: disability vs ability</a:t>
            </a:r>
          </a:p>
          <a:p>
            <a:r>
              <a:rPr lang="en-US" dirty="0"/>
              <a:t>Neurodiversity: value neurologic differences similar to diversity in gender, race/ethnicity, etc.</a:t>
            </a:r>
          </a:p>
          <a:p>
            <a:r>
              <a:rPr lang="en-US" dirty="0"/>
              <a:t>First used by Judy  Singer in 1990s, a sociologist diagnosed with “Asperger Syndrome”</a:t>
            </a:r>
          </a:p>
          <a:p>
            <a:r>
              <a:rPr lang="en-US" dirty="0"/>
              <a:t>Based on principle of biodiversity as healthy and necessary</a:t>
            </a:r>
          </a:p>
          <a:p>
            <a:r>
              <a:rPr lang="en-US" dirty="0"/>
              <a:t>The goal should not be “cure” but acceptance, support, and accommodation</a:t>
            </a:r>
          </a:p>
          <a:p>
            <a:pPr lvl="1"/>
            <a:r>
              <a:rPr lang="en-US" b="0" i="0" dirty="0">
                <a:solidFill>
                  <a:srgbClr val="414042"/>
                </a:solidFill>
                <a:effectLst/>
                <a:latin typeface="aktiv-grotesk"/>
              </a:rPr>
              <a:t>“Shift mainstream perceptions of marginalized </a:t>
            </a:r>
            <a:r>
              <a:rPr lang="en-US" b="0" i="0" dirty="0" err="1">
                <a:solidFill>
                  <a:srgbClr val="414042"/>
                </a:solidFill>
                <a:effectLst/>
                <a:latin typeface="aktiv-grotesk"/>
              </a:rPr>
              <a:t>NeuroMinorities</a:t>
            </a:r>
            <a:endParaRPr lang="en-US" b="0" i="0" dirty="0">
              <a:solidFill>
                <a:srgbClr val="414042"/>
              </a:solidFill>
              <a:effectLst/>
              <a:latin typeface="aktiv-grotesk"/>
            </a:endParaRPr>
          </a:p>
          <a:p>
            <a:pPr lvl="1"/>
            <a:r>
              <a:rPr lang="en-US" dirty="0">
                <a:solidFill>
                  <a:srgbClr val="414042"/>
                </a:solidFill>
                <a:latin typeface="aktiv-grotesk"/>
              </a:rPr>
              <a:t>R</a:t>
            </a:r>
            <a:r>
              <a:rPr lang="en-US" b="0" i="0" dirty="0">
                <a:solidFill>
                  <a:srgbClr val="414042"/>
                </a:solidFill>
                <a:effectLst/>
                <a:latin typeface="aktiv-grotesk"/>
              </a:rPr>
              <a:t>eplace negative, deficit-based stereotypes of </a:t>
            </a:r>
            <a:r>
              <a:rPr lang="en-US" b="0" i="0" dirty="0" err="1">
                <a:solidFill>
                  <a:srgbClr val="414042"/>
                </a:solidFill>
                <a:effectLst/>
                <a:latin typeface="aktiv-grotesk"/>
              </a:rPr>
              <a:t>NeuroMinorities</a:t>
            </a:r>
            <a:r>
              <a:rPr lang="en-US" b="0" i="0" dirty="0">
                <a:solidFill>
                  <a:srgbClr val="414042"/>
                </a:solidFill>
                <a:effectLst/>
                <a:latin typeface="aktiv-grotesk"/>
              </a:rPr>
              <a:t> with a more balanced valuation of their gifts and needs</a:t>
            </a:r>
          </a:p>
          <a:p>
            <a:pPr lvl="1"/>
            <a:r>
              <a:rPr lang="en-US" dirty="0">
                <a:solidFill>
                  <a:srgbClr val="414042"/>
                </a:solidFill>
                <a:latin typeface="aktiv-grotesk"/>
              </a:rPr>
              <a:t>F</a:t>
            </a:r>
            <a:r>
              <a:rPr lang="en-US" b="0" i="0" dirty="0">
                <a:solidFill>
                  <a:srgbClr val="414042"/>
                </a:solidFill>
                <a:effectLst/>
                <a:latin typeface="aktiv-grotesk"/>
              </a:rPr>
              <a:t>ind valued roles for neurologically marginalized people</a:t>
            </a:r>
          </a:p>
          <a:p>
            <a:pPr lvl="1"/>
            <a:r>
              <a:rPr lang="en-US" dirty="0">
                <a:solidFill>
                  <a:srgbClr val="414042"/>
                </a:solidFill>
                <a:latin typeface="aktiv-grotesk"/>
              </a:rPr>
              <a:t>S</a:t>
            </a:r>
            <a:r>
              <a:rPr lang="en-US" b="0" i="0" dirty="0">
                <a:solidFill>
                  <a:srgbClr val="414042"/>
                </a:solidFill>
                <a:effectLst/>
                <a:latin typeface="aktiv-grotesk"/>
              </a:rPr>
              <a:t>how that all society benefits from the incorporation of </a:t>
            </a:r>
            <a:r>
              <a:rPr lang="en-US" b="0" i="0" dirty="0" err="1">
                <a:solidFill>
                  <a:srgbClr val="414042"/>
                </a:solidFill>
                <a:effectLst/>
                <a:latin typeface="aktiv-grotesk"/>
              </a:rPr>
              <a:t>NeuroMinorities</a:t>
            </a:r>
            <a:r>
              <a:rPr lang="en-US" b="0" i="0" dirty="0">
                <a:solidFill>
                  <a:srgbClr val="414042"/>
                </a:solidFill>
                <a:effectLst/>
                <a:latin typeface="aktiv-grotesk"/>
              </a:rPr>
              <a:t>”</a:t>
            </a:r>
          </a:p>
          <a:p>
            <a:r>
              <a:rPr lang="en-US" dirty="0"/>
              <a:t>Criticism: rejection of medical model means those with severe impairments should not receive treatments</a:t>
            </a:r>
          </a:p>
          <a:p>
            <a:r>
              <a:rPr lang="en-US" dirty="0"/>
              <a:t>Counter-criticism: treatments to increase adaptive skills are not incongruent with neurodiversity</a:t>
            </a:r>
          </a:p>
        </p:txBody>
      </p:sp>
      <p:sp>
        <p:nvSpPr>
          <p:cNvPr id="4" name="Footer Placeholder 3">
            <a:extLst>
              <a:ext uri="{FF2B5EF4-FFF2-40B4-BE49-F238E27FC236}">
                <a16:creationId xmlns:a16="http://schemas.microsoft.com/office/drawing/2014/main" id="{EB9AEEC7-1FB7-44FB-8B6E-F602402525D5}"/>
              </a:ext>
            </a:extLst>
          </p:cNvPr>
          <p:cNvSpPr>
            <a:spLocks noGrp="1"/>
          </p:cNvSpPr>
          <p:nvPr>
            <p:ph type="ftr" sz="quarter" idx="11"/>
          </p:nvPr>
        </p:nvSpPr>
        <p:spPr>
          <a:xfrm>
            <a:off x="4038600"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Understood.org, https://neurodiversity2.blogspot.com/</a:t>
            </a:r>
          </a:p>
        </p:txBody>
      </p:sp>
      <p:pic>
        <p:nvPicPr>
          <p:cNvPr id="1028" name="Picture 4">
            <a:extLst>
              <a:ext uri="{FF2B5EF4-FFF2-40B4-BE49-F238E27FC236}">
                <a16:creationId xmlns:a16="http://schemas.microsoft.com/office/drawing/2014/main" id="{E19BADA0-C062-4F62-B740-F5611D6EC5E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752" y="993824"/>
            <a:ext cx="10915650" cy="5372100"/>
          </a:xfrm>
          <a:prstGeom prst="rect">
            <a:avLst/>
          </a:prstGeom>
          <a:noFill/>
          <a:ln>
            <a:solidFill>
              <a:schemeClr val="accent1"/>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57926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124251-36A0-4C42-A90A-9EE15109AB55}"/>
              </a:ext>
            </a:extLst>
          </p:cNvPr>
          <p:cNvSpPr>
            <a:spLocks noGrp="1"/>
          </p:cNvSpPr>
          <p:nvPr>
            <p:ph type="title"/>
          </p:nvPr>
        </p:nvSpPr>
        <p:spPr/>
        <p:txBody>
          <a:bodyPr/>
          <a:lstStyle/>
          <a:p>
            <a:r>
              <a:rPr lang="en-US" dirty="0"/>
              <a:t>What is a Developmental Disability?</a:t>
            </a:r>
          </a:p>
        </p:txBody>
      </p:sp>
      <p:sp>
        <p:nvSpPr>
          <p:cNvPr id="3" name="Content Placeholder 2">
            <a:extLst>
              <a:ext uri="{FF2B5EF4-FFF2-40B4-BE49-F238E27FC236}">
                <a16:creationId xmlns:a16="http://schemas.microsoft.com/office/drawing/2014/main" id="{607146F0-AB1C-445A-8FC5-9A5399D83F3A}"/>
              </a:ext>
            </a:extLst>
          </p:cNvPr>
          <p:cNvSpPr>
            <a:spLocks noGrp="1"/>
          </p:cNvSpPr>
          <p:nvPr>
            <p:ph idx="1"/>
          </p:nvPr>
        </p:nvSpPr>
        <p:spPr/>
        <p:txBody>
          <a:bodyPr>
            <a:normAutofit fontScale="92500" lnSpcReduction="20000"/>
          </a:bodyPr>
          <a:lstStyle/>
          <a:p>
            <a:r>
              <a:rPr lang="en-US" dirty="0"/>
              <a:t>“</a:t>
            </a:r>
            <a:r>
              <a:rPr lang="en-US" b="0" i="0" dirty="0">
                <a:solidFill>
                  <a:srgbClr val="000000"/>
                </a:solidFill>
                <a:effectLst/>
                <a:latin typeface="Open Sans" panose="020B0606030504020204" pitchFamily="34" charset="0"/>
              </a:rPr>
              <a:t>Developmental disabilities are a group of conditions due to an impairment in physical, learning, language, or behavior areas. These conditions begin during the developmental period, may impact day-to-day functioning, and usually last throughout a person’s lifetime.”</a:t>
            </a:r>
          </a:p>
          <a:p>
            <a:r>
              <a:rPr lang="en-US" dirty="0">
                <a:solidFill>
                  <a:srgbClr val="000000"/>
                </a:solidFill>
                <a:latin typeface="Open Sans" panose="020B0606030504020204" pitchFamily="34" charset="0"/>
              </a:rPr>
              <a:t>Affects 17% of US children age 3-17 years</a:t>
            </a:r>
          </a:p>
          <a:p>
            <a:r>
              <a:rPr lang="en-US" dirty="0">
                <a:solidFill>
                  <a:srgbClr val="000000"/>
                </a:solidFill>
                <a:latin typeface="Open Sans" panose="020B0606030504020204" pitchFamily="34" charset="0"/>
              </a:rPr>
              <a:t>Examples:</a:t>
            </a:r>
          </a:p>
          <a:p>
            <a:pPr lvl="1"/>
            <a:r>
              <a:rPr lang="en-US" b="1" dirty="0">
                <a:solidFill>
                  <a:srgbClr val="000000"/>
                </a:solidFill>
                <a:latin typeface="Open Sans" panose="020B0606030504020204" pitchFamily="34" charset="0"/>
              </a:rPr>
              <a:t>Attention Deficit/Hyperactivity Disorder</a:t>
            </a:r>
          </a:p>
          <a:p>
            <a:pPr lvl="1"/>
            <a:r>
              <a:rPr lang="en-US" b="1" dirty="0">
                <a:solidFill>
                  <a:srgbClr val="000000"/>
                </a:solidFill>
                <a:latin typeface="Open Sans" panose="020B0606030504020204" pitchFamily="34" charset="0"/>
              </a:rPr>
              <a:t>Autism Spectrum Disorder </a:t>
            </a:r>
          </a:p>
          <a:p>
            <a:pPr lvl="1"/>
            <a:r>
              <a:rPr lang="en-US" b="1" dirty="0">
                <a:solidFill>
                  <a:srgbClr val="000000"/>
                </a:solidFill>
                <a:latin typeface="Open Sans" panose="020B0606030504020204" pitchFamily="34" charset="0"/>
              </a:rPr>
              <a:t>Cerebral Palsy</a:t>
            </a:r>
          </a:p>
          <a:p>
            <a:pPr lvl="1"/>
            <a:r>
              <a:rPr lang="en-US" b="1" dirty="0">
                <a:solidFill>
                  <a:srgbClr val="000000"/>
                </a:solidFill>
                <a:latin typeface="Open Sans" panose="020B0606030504020204" pitchFamily="34" charset="0"/>
              </a:rPr>
              <a:t>Intellectual Disability</a:t>
            </a:r>
          </a:p>
          <a:p>
            <a:pPr lvl="1"/>
            <a:r>
              <a:rPr lang="en-US" dirty="0">
                <a:solidFill>
                  <a:srgbClr val="000000"/>
                </a:solidFill>
                <a:latin typeface="Open Sans" panose="020B0606030504020204" pitchFamily="34" charset="0"/>
              </a:rPr>
              <a:t>Learning Disability</a:t>
            </a:r>
          </a:p>
          <a:p>
            <a:pPr lvl="1"/>
            <a:r>
              <a:rPr lang="en-US" dirty="0">
                <a:solidFill>
                  <a:srgbClr val="000000"/>
                </a:solidFill>
                <a:latin typeface="Open Sans" panose="020B0606030504020204" pitchFamily="34" charset="0"/>
              </a:rPr>
              <a:t>Hearing and Vision Impairment</a:t>
            </a:r>
          </a:p>
          <a:p>
            <a:pPr lvl="1"/>
            <a:endParaRPr lang="en-US" dirty="0"/>
          </a:p>
        </p:txBody>
      </p:sp>
      <p:sp>
        <p:nvSpPr>
          <p:cNvPr id="4" name="Footer Placeholder 3">
            <a:extLst>
              <a:ext uri="{FF2B5EF4-FFF2-40B4-BE49-F238E27FC236}">
                <a16:creationId xmlns:a16="http://schemas.microsoft.com/office/drawing/2014/main" id="{98F1ABA5-89D9-443F-9960-A5402D5EABE3}"/>
              </a:ext>
            </a:extLst>
          </p:cNvPr>
          <p:cNvSpPr>
            <a:spLocks noGrp="1"/>
          </p:cNvSpPr>
          <p:nvPr>
            <p:ph type="ftr" sz="quarter" idx="11"/>
          </p:nvPr>
        </p:nvSpPr>
        <p:spPr>
          <a:xfrm>
            <a:off x="4038600"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Centers for Disease Control</a:t>
            </a:r>
          </a:p>
        </p:txBody>
      </p:sp>
    </p:spTree>
    <p:extLst>
      <p:ext uri="{BB962C8B-B14F-4D97-AF65-F5344CB8AC3E}">
        <p14:creationId xmlns:p14="http://schemas.microsoft.com/office/powerpoint/2010/main" val="202771784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74C28B-A60C-4166-80DC-9BB7581F6EB3}"/>
              </a:ext>
            </a:extLst>
          </p:cNvPr>
          <p:cNvSpPr>
            <a:spLocks noGrp="1"/>
          </p:cNvSpPr>
          <p:nvPr>
            <p:ph type="title"/>
          </p:nvPr>
        </p:nvSpPr>
        <p:spPr/>
        <p:txBody>
          <a:bodyPr/>
          <a:lstStyle/>
          <a:p>
            <a:r>
              <a:rPr lang="en-US" dirty="0"/>
              <a:t>Neurodiversity model</a:t>
            </a:r>
          </a:p>
        </p:txBody>
      </p:sp>
      <p:sp>
        <p:nvSpPr>
          <p:cNvPr id="3" name="Content Placeholder 2">
            <a:extLst>
              <a:ext uri="{FF2B5EF4-FFF2-40B4-BE49-F238E27FC236}">
                <a16:creationId xmlns:a16="http://schemas.microsoft.com/office/drawing/2014/main" id="{E59A4C44-736E-43AA-B287-5D57221BC4B7}"/>
              </a:ext>
            </a:extLst>
          </p:cNvPr>
          <p:cNvSpPr>
            <a:spLocks noGrp="1"/>
          </p:cNvSpPr>
          <p:nvPr>
            <p:ph idx="1"/>
          </p:nvPr>
        </p:nvSpPr>
        <p:spPr>
          <a:xfrm>
            <a:off x="342899" y="993824"/>
            <a:ext cx="11376349" cy="4725939"/>
          </a:xfrm>
        </p:spPr>
        <p:txBody>
          <a:bodyPr>
            <a:normAutofit fontScale="77500" lnSpcReduction="20000"/>
          </a:bodyPr>
          <a:lstStyle/>
          <a:p>
            <a:r>
              <a:rPr lang="en-US" dirty="0"/>
              <a:t>Medical model: disability vs ability</a:t>
            </a:r>
          </a:p>
          <a:p>
            <a:r>
              <a:rPr lang="en-US" dirty="0"/>
              <a:t>Neurodiversity: value neurologic differences similar to diversity in gender, race/ethnicity, etc.</a:t>
            </a:r>
          </a:p>
          <a:p>
            <a:r>
              <a:rPr lang="en-US" dirty="0"/>
              <a:t>First used by Judy  Singer in 1990s, a sociologist diagnosed with “Asperger Syndrome”</a:t>
            </a:r>
          </a:p>
          <a:p>
            <a:r>
              <a:rPr lang="en-US" dirty="0"/>
              <a:t>Based on principle of biodiversity as healthy and necessary</a:t>
            </a:r>
          </a:p>
          <a:p>
            <a:r>
              <a:rPr lang="en-US" dirty="0"/>
              <a:t>The goal should not be “cure” but acceptance, support, and accommodation</a:t>
            </a:r>
          </a:p>
          <a:p>
            <a:pPr lvl="1"/>
            <a:r>
              <a:rPr lang="en-US" b="0" i="0" dirty="0">
                <a:solidFill>
                  <a:srgbClr val="414042"/>
                </a:solidFill>
                <a:effectLst/>
                <a:latin typeface="aktiv-grotesk"/>
              </a:rPr>
              <a:t>“Shift mainstream perceptions of marginalized </a:t>
            </a:r>
            <a:r>
              <a:rPr lang="en-US" b="0" i="0" dirty="0" err="1">
                <a:solidFill>
                  <a:srgbClr val="414042"/>
                </a:solidFill>
                <a:effectLst/>
                <a:latin typeface="aktiv-grotesk"/>
              </a:rPr>
              <a:t>NeuroMinorities</a:t>
            </a:r>
            <a:endParaRPr lang="en-US" b="0" i="0" dirty="0">
              <a:solidFill>
                <a:srgbClr val="414042"/>
              </a:solidFill>
              <a:effectLst/>
              <a:latin typeface="aktiv-grotesk"/>
            </a:endParaRPr>
          </a:p>
          <a:p>
            <a:pPr lvl="1"/>
            <a:r>
              <a:rPr lang="en-US" dirty="0">
                <a:solidFill>
                  <a:srgbClr val="414042"/>
                </a:solidFill>
                <a:latin typeface="aktiv-grotesk"/>
              </a:rPr>
              <a:t>R</a:t>
            </a:r>
            <a:r>
              <a:rPr lang="en-US" b="0" i="0" dirty="0">
                <a:solidFill>
                  <a:srgbClr val="414042"/>
                </a:solidFill>
                <a:effectLst/>
                <a:latin typeface="aktiv-grotesk"/>
              </a:rPr>
              <a:t>eplace negative, deficit-based stereotypes of </a:t>
            </a:r>
            <a:r>
              <a:rPr lang="en-US" b="0" i="0" dirty="0" err="1">
                <a:solidFill>
                  <a:srgbClr val="414042"/>
                </a:solidFill>
                <a:effectLst/>
                <a:latin typeface="aktiv-grotesk"/>
              </a:rPr>
              <a:t>NeuroMinorities</a:t>
            </a:r>
            <a:r>
              <a:rPr lang="en-US" b="0" i="0" dirty="0">
                <a:solidFill>
                  <a:srgbClr val="414042"/>
                </a:solidFill>
                <a:effectLst/>
                <a:latin typeface="aktiv-grotesk"/>
              </a:rPr>
              <a:t> with a more balanced valuation of their gifts and needs</a:t>
            </a:r>
          </a:p>
          <a:p>
            <a:pPr lvl="1"/>
            <a:r>
              <a:rPr lang="en-US" dirty="0">
                <a:solidFill>
                  <a:srgbClr val="414042"/>
                </a:solidFill>
                <a:latin typeface="aktiv-grotesk"/>
              </a:rPr>
              <a:t>F</a:t>
            </a:r>
            <a:r>
              <a:rPr lang="en-US" b="0" i="0" dirty="0">
                <a:solidFill>
                  <a:srgbClr val="414042"/>
                </a:solidFill>
                <a:effectLst/>
                <a:latin typeface="aktiv-grotesk"/>
              </a:rPr>
              <a:t>ind valued roles for neurologically marginalized people</a:t>
            </a:r>
          </a:p>
          <a:p>
            <a:pPr lvl="1"/>
            <a:r>
              <a:rPr lang="en-US" dirty="0">
                <a:solidFill>
                  <a:srgbClr val="414042"/>
                </a:solidFill>
                <a:latin typeface="aktiv-grotesk"/>
              </a:rPr>
              <a:t>S</a:t>
            </a:r>
            <a:r>
              <a:rPr lang="en-US" b="0" i="0" dirty="0">
                <a:solidFill>
                  <a:srgbClr val="414042"/>
                </a:solidFill>
                <a:effectLst/>
                <a:latin typeface="aktiv-grotesk"/>
              </a:rPr>
              <a:t>how that all society benefits from the incorporation of </a:t>
            </a:r>
            <a:r>
              <a:rPr lang="en-US" b="0" i="0" dirty="0" err="1">
                <a:solidFill>
                  <a:srgbClr val="414042"/>
                </a:solidFill>
                <a:effectLst/>
                <a:latin typeface="aktiv-grotesk"/>
              </a:rPr>
              <a:t>NeuroMinorities</a:t>
            </a:r>
            <a:r>
              <a:rPr lang="en-US" b="0" i="0" dirty="0">
                <a:solidFill>
                  <a:srgbClr val="414042"/>
                </a:solidFill>
                <a:effectLst/>
                <a:latin typeface="aktiv-grotesk"/>
              </a:rPr>
              <a:t>”</a:t>
            </a:r>
          </a:p>
          <a:p>
            <a:r>
              <a:rPr lang="en-US" dirty="0"/>
              <a:t>Criticism: rejection of medical model means those with severe impairments should not receive treatments</a:t>
            </a:r>
          </a:p>
          <a:p>
            <a:r>
              <a:rPr lang="en-US" dirty="0"/>
              <a:t>Counter-criticism: treatments to increase adaptive skills are not incongruent with neurodiversity</a:t>
            </a:r>
          </a:p>
        </p:txBody>
      </p:sp>
      <p:sp>
        <p:nvSpPr>
          <p:cNvPr id="4" name="Footer Placeholder 3">
            <a:extLst>
              <a:ext uri="{FF2B5EF4-FFF2-40B4-BE49-F238E27FC236}">
                <a16:creationId xmlns:a16="http://schemas.microsoft.com/office/drawing/2014/main" id="{EB9AEEC7-1FB7-44FB-8B6E-F602402525D5}"/>
              </a:ext>
            </a:extLst>
          </p:cNvPr>
          <p:cNvSpPr>
            <a:spLocks noGrp="1"/>
          </p:cNvSpPr>
          <p:nvPr>
            <p:ph type="ftr" sz="quarter" idx="11"/>
          </p:nvPr>
        </p:nvSpPr>
        <p:spPr>
          <a:xfrm>
            <a:off x="4038600"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Understood.org, https://neurodiversity2.blogspot.com/</a:t>
            </a:r>
          </a:p>
        </p:txBody>
      </p:sp>
    </p:spTree>
    <p:extLst>
      <p:ext uri="{BB962C8B-B14F-4D97-AF65-F5344CB8AC3E}">
        <p14:creationId xmlns:p14="http://schemas.microsoft.com/office/powerpoint/2010/main" val="406135811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EE0E5F-5E8C-44FB-8E6F-5B65A546D8BC}"/>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30867280-5BB9-45B1-90C7-173600D85F07}"/>
              </a:ext>
            </a:extLst>
          </p:cNvPr>
          <p:cNvSpPr>
            <a:spLocks noGrp="1"/>
          </p:cNvSpPr>
          <p:nvPr>
            <p:ph idx="1"/>
          </p:nvPr>
        </p:nvSpPr>
        <p:spPr/>
        <p:txBody>
          <a:bodyPr/>
          <a:lstStyle/>
          <a:p>
            <a:endParaRPr lang="en-US"/>
          </a:p>
        </p:txBody>
      </p:sp>
      <p:sp>
        <p:nvSpPr>
          <p:cNvPr id="4" name="Footer Placeholder 3">
            <a:extLst>
              <a:ext uri="{FF2B5EF4-FFF2-40B4-BE49-F238E27FC236}">
                <a16:creationId xmlns:a16="http://schemas.microsoft.com/office/drawing/2014/main" id="{9925963D-35F5-47D9-A542-B62E7865B558}"/>
              </a:ext>
            </a:extLst>
          </p:cNvPr>
          <p:cNvSpPr>
            <a:spLocks noGrp="1"/>
          </p:cNvSpPr>
          <p:nvPr>
            <p:ph type="ftr" sz="quarter" idx="11"/>
          </p:nvPr>
        </p:nvSpPr>
        <p:spPr>
          <a:xfrm>
            <a:off x="4038600"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pic>
        <p:nvPicPr>
          <p:cNvPr id="7170" name="Picture 2">
            <a:extLst>
              <a:ext uri="{FF2B5EF4-FFF2-40B4-BE49-F238E27FC236}">
                <a16:creationId xmlns:a16="http://schemas.microsoft.com/office/drawing/2014/main" id="{F5AAB421-8736-4C28-8B20-3E607427FF8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46903"/>
          <a:stretch/>
        </p:blipFill>
        <p:spPr bwMode="auto">
          <a:xfrm>
            <a:off x="22517" y="0"/>
            <a:ext cx="6073483" cy="68580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a:extLst>
              <a:ext uri="{FF2B5EF4-FFF2-40B4-BE49-F238E27FC236}">
                <a16:creationId xmlns:a16="http://schemas.microsoft.com/office/drawing/2014/main" id="{636CE8B9-58F1-463C-8BAB-81A1542E223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52996"/>
          <a:stretch/>
        </p:blipFill>
        <p:spPr bwMode="auto">
          <a:xfrm>
            <a:off x="6096000" y="467858"/>
            <a:ext cx="6257633" cy="60710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779490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7C55F1-9BFB-44EE-A3A2-0CD3306A4082}"/>
              </a:ext>
            </a:extLst>
          </p:cNvPr>
          <p:cNvSpPr>
            <a:spLocks noGrp="1"/>
          </p:cNvSpPr>
          <p:nvPr>
            <p:ph type="title"/>
          </p:nvPr>
        </p:nvSpPr>
        <p:spPr>
          <a:xfrm>
            <a:off x="342900" y="784205"/>
            <a:ext cx="8367963" cy="637457"/>
          </a:xfrm>
        </p:spPr>
        <p:txBody>
          <a:bodyPr>
            <a:normAutofit fontScale="90000"/>
          </a:bodyPr>
          <a:lstStyle/>
          <a:p>
            <a:r>
              <a:rPr lang="en-US" dirty="0"/>
              <a:t>AASPIRE Healthcare Toolkit: Personalized Accommodation Report</a:t>
            </a:r>
          </a:p>
        </p:txBody>
      </p:sp>
      <p:sp>
        <p:nvSpPr>
          <p:cNvPr id="4" name="Footer Placeholder 3">
            <a:extLst>
              <a:ext uri="{FF2B5EF4-FFF2-40B4-BE49-F238E27FC236}">
                <a16:creationId xmlns:a16="http://schemas.microsoft.com/office/drawing/2014/main" id="{D0AD91AE-676F-4401-B2D6-C67339C9A53B}"/>
              </a:ext>
            </a:extLst>
          </p:cNvPr>
          <p:cNvSpPr>
            <a:spLocks noGrp="1"/>
          </p:cNvSpPr>
          <p:nvPr>
            <p:ph type="ftr" sz="quarter" idx="11"/>
          </p:nvPr>
        </p:nvSpPr>
        <p:spPr>
          <a:xfrm>
            <a:off x="4038600"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8" name="Content Placeholder 7">
            <a:extLst>
              <a:ext uri="{FF2B5EF4-FFF2-40B4-BE49-F238E27FC236}">
                <a16:creationId xmlns:a16="http://schemas.microsoft.com/office/drawing/2014/main" id="{43EC16B1-8BED-413B-839D-BD7AF570AECC}"/>
              </a:ext>
            </a:extLst>
          </p:cNvPr>
          <p:cNvSpPr>
            <a:spLocks noGrp="1"/>
          </p:cNvSpPr>
          <p:nvPr>
            <p:ph idx="1"/>
          </p:nvPr>
        </p:nvSpPr>
        <p:spPr>
          <a:xfrm>
            <a:off x="342900" y="1651112"/>
            <a:ext cx="10515600" cy="4725939"/>
          </a:xfrm>
        </p:spPr>
        <p:txBody>
          <a:bodyPr/>
          <a:lstStyle/>
          <a:p>
            <a:r>
              <a:rPr lang="en-US" dirty="0"/>
              <a:t>Information to assist with patient communication</a:t>
            </a:r>
          </a:p>
          <a:p>
            <a:r>
              <a:rPr lang="en-US" dirty="0"/>
              <a:t>Customized recommendations to</a:t>
            </a:r>
          </a:p>
          <a:p>
            <a:pPr lvl="1"/>
            <a:r>
              <a:rPr lang="en-US" dirty="0"/>
              <a:t>help the visit go smoothly</a:t>
            </a:r>
          </a:p>
          <a:p>
            <a:pPr lvl="1"/>
            <a:r>
              <a:rPr lang="en-US" dirty="0"/>
              <a:t>help with physical exam</a:t>
            </a:r>
          </a:p>
          <a:p>
            <a:pPr lvl="1"/>
            <a:r>
              <a:rPr lang="en-US" dirty="0"/>
              <a:t>assist with shared decision making</a:t>
            </a:r>
          </a:p>
          <a:p>
            <a:pPr lvl="1"/>
            <a:r>
              <a:rPr lang="en-US" dirty="0"/>
              <a:t>help increase adherence</a:t>
            </a:r>
          </a:p>
          <a:p>
            <a:r>
              <a:rPr lang="en-US" dirty="0" err="1"/>
              <a:t>Heathcare</a:t>
            </a:r>
            <a:r>
              <a:rPr lang="en-US" dirty="0"/>
              <a:t> Power of attorney, if applicable</a:t>
            </a:r>
          </a:p>
        </p:txBody>
      </p:sp>
    </p:spTree>
    <p:extLst>
      <p:ext uri="{BB962C8B-B14F-4D97-AF65-F5344CB8AC3E}">
        <p14:creationId xmlns:p14="http://schemas.microsoft.com/office/powerpoint/2010/main" val="374749065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F60277-52F2-42BF-926C-2C27F16DD393}"/>
              </a:ext>
            </a:extLst>
          </p:cNvPr>
          <p:cNvSpPr>
            <a:spLocks noGrp="1"/>
          </p:cNvSpPr>
          <p:nvPr>
            <p:ph type="title"/>
          </p:nvPr>
        </p:nvSpPr>
        <p:spPr>
          <a:xfrm>
            <a:off x="838200" y="73551"/>
            <a:ext cx="10515600" cy="892175"/>
          </a:xfrm>
        </p:spPr>
        <p:txBody>
          <a:bodyPr/>
          <a:lstStyle/>
          <a:p>
            <a:r>
              <a:rPr lang="en-US" dirty="0"/>
              <a:t>Other Resources</a:t>
            </a:r>
          </a:p>
        </p:txBody>
      </p:sp>
      <p:graphicFrame>
        <p:nvGraphicFramePr>
          <p:cNvPr id="5" name="Content Placeholder 4">
            <a:extLst>
              <a:ext uri="{FF2B5EF4-FFF2-40B4-BE49-F238E27FC236}">
                <a16:creationId xmlns:a16="http://schemas.microsoft.com/office/drawing/2014/main" id="{D92F5321-7D4F-4B57-81A7-19156174941C}"/>
              </a:ext>
            </a:extLst>
          </p:cNvPr>
          <p:cNvGraphicFramePr>
            <a:graphicFrameLocks noGrp="1"/>
          </p:cNvGraphicFramePr>
          <p:nvPr>
            <p:ph idx="1"/>
          </p:nvPr>
        </p:nvGraphicFramePr>
        <p:xfrm>
          <a:off x="406400" y="1371599"/>
          <a:ext cx="10655300" cy="4565036"/>
        </p:xfrm>
        <a:graphic>
          <a:graphicData uri="http://schemas.openxmlformats.org/drawingml/2006/table">
            <a:tbl>
              <a:tblPr/>
              <a:tblGrid>
                <a:gridCol w="10655300">
                  <a:extLst>
                    <a:ext uri="{9D8B030D-6E8A-4147-A177-3AD203B41FA5}">
                      <a16:colId xmlns:a16="http://schemas.microsoft.com/office/drawing/2014/main" val="3212862116"/>
                    </a:ext>
                  </a:extLst>
                </a:gridCol>
              </a:tblGrid>
              <a:tr h="537778">
                <a:tc>
                  <a:txBody>
                    <a:bodyPr/>
                    <a:lstStyle/>
                    <a:p>
                      <a:pPr algn="l" fontAlgn="t"/>
                      <a:r>
                        <a:rPr lang="en-US" sz="1600" b="0" dirty="0">
                          <a:solidFill>
                            <a:srgbClr val="09142A"/>
                          </a:solidFill>
                          <a:effectLst/>
                          <a:latin typeface="+mn-lt"/>
                        </a:rPr>
                        <a:t>American Academy for Cerebral Palsy Developmental Medicine: care pathways, fact sheets, systematic reviews</a:t>
                      </a:r>
                    </a:p>
                    <a:p>
                      <a:pPr algn="l" fontAlgn="t"/>
                      <a:r>
                        <a:rPr lang="en-US" sz="1600" b="0" u="sng" dirty="0">
                          <a:solidFill>
                            <a:srgbClr val="0D7A9E"/>
                          </a:solidFill>
                          <a:effectLst/>
                          <a:latin typeface="+mn-lt"/>
                          <a:hlinkClick r:id="rId2"/>
                        </a:rPr>
                        <a:t>http://www.aacpdm.org/publications/care-pathways</a:t>
                      </a:r>
                      <a:endParaRPr lang="en-US" sz="1600" b="0" dirty="0">
                        <a:solidFill>
                          <a:srgbClr val="09142A"/>
                        </a:solidFill>
                        <a:effectLst/>
                        <a:latin typeface="+mn-lt"/>
                      </a:endParaRPr>
                    </a:p>
                  </a:txBody>
                  <a:tcPr marL="43083" marR="43083" marT="21541" marB="21541">
                    <a:lnL>
                      <a:noFill/>
                    </a:lnL>
                    <a:lnR>
                      <a:noFill/>
                    </a:lnR>
                    <a:lnT>
                      <a:noFill/>
                    </a:lnT>
                    <a:lnB>
                      <a:noFill/>
                    </a:lnB>
                    <a:solidFill>
                      <a:srgbClr val="FFFFFF"/>
                    </a:solidFill>
                  </a:tcPr>
                </a:tc>
                <a:extLst>
                  <a:ext uri="{0D108BD9-81ED-4DB2-BD59-A6C34878D82A}">
                    <a16:rowId xmlns:a16="http://schemas.microsoft.com/office/drawing/2014/main" val="4026229104"/>
                  </a:ext>
                </a:extLst>
              </a:tr>
              <a:tr h="784842">
                <a:tc>
                  <a:txBody>
                    <a:bodyPr/>
                    <a:lstStyle/>
                    <a:p>
                      <a:pPr algn="l" fontAlgn="t"/>
                      <a:r>
                        <a:rPr lang="en-US" sz="1600" b="0" dirty="0">
                          <a:solidFill>
                            <a:srgbClr val="09142A"/>
                          </a:solidFill>
                          <a:effectLst/>
                          <a:latin typeface="+mn-lt"/>
                        </a:rPr>
                        <a:t>Autistic Self Advocacy Network: resources for accessing home and community-based services and resources on nondiscrimination, transition, communication, and exercising rights</a:t>
                      </a:r>
                    </a:p>
                    <a:p>
                      <a:pPr algn="l" fontAlgn="t"/>
                      <a:r>
                        <a:rPr lang="en-US" sz="1600" b="0" u="sng" dirty="0">
                          <a:solidFill>
                            <a:srgbClr val="0D7A9E"/>
                          </a:solidFill>
                          <a:effectLst/>
                          <a:latin typeface="+mn-lt"/>
                          <a:hlinkClick r:id="rId3"/>
                        </a:rPr>
                        <a:t>http://autisticadvocacy.org/</a:t>
                      </a:r>
                      <a:endParaRPr lang="en-US" sz="1600" b="0" dirty="0">
                        <a:solidFill>
                          <a:srgbClr val="09142A"/>
                        </a:solidFill>
                        <a:effectLst/>
                        <a:latin typeface="+mn-lt"/>
                      </a:endParaRPr>
                    </a:p>
                  </a:txBody>
                  <a:tcPr marL="43083" marR="43083" marT="21541" marB="21541">
                    <a:lnL>
                      <a:noFill/>
                    </a:lnL>
                    <a:lnR>
                      <a:noFill/>
                    </a:lnR>
                    <a:lnT>
                      <a:noFill/>
                    </a:lnT>
                    <a:lnB>
                      <a:noFill/>
                    </a:lnB>
                    <a:solidFill>
                      <a:srgbClr val="FFFFFF"/>
                    </a:solidFill>
                  </a:tcPr>
                </a:tc>
                <a:extLst>
                  <a:ext uri="{0D108BD9-81ED-4DB2-BD59-A6C34878D82A}">
                    <a16:rowId xmlns:a16="http://schemas.microsoft.com/office/drawing/2014/main" val="3632060479"/>
                  </a:ext>
                </a:extLst>
              </a:tr>
              <a:tr h="567477">
                <a:tc>
                  <a:txBody>
                    <a:bodyPr/>
                    <a:lstStyle/>
                    <a:p>
                      <a:pPr algn="l" fontAlgn="t"/>
                      <a:r>
                        <a:rPr lang="en-US" sz="1600" b="0">
                          <a:solidFill>
                            <a:srgbClr val="09142A"/>
                          </a:solidFill>
                          <a:effectLst/>
                          <a:latin typeface="+mn-lt"/>
                        </a:rPr>
                        <a:t>Coalition for Compassionate Care of California: advance care planning for persons with developmental disabilities</a:t>
                      </a:r>
                    </a:p>
                    <a:p>
                      <a:pPr algn="l" fontAlgn="t"/>
                      <a:r>
                        <a:rPr lang="en-US" sz="1600" b="0" u="sng">
                          <a:solidFill>
                            <a:srgbClr val="0D7A9E"/>
                          </a:solidFill>
                          <a:effectLst/>
                          <a:latin typeface="+mn-lt"/>
                          <a:hlinkClick r:id="rId4"/>
                        </a:rPr>
                        <a:t>http://coalitionccc.org/tools-resources/people-with-developmental-disabilities/</a:t>
                      </a:r>
                      <a:endParaRPr lang="en-US" sz="1600" b="0">
                        <a:solidFill>
                          <a:srgbClr val="09142A"/>
                        </a:solidFill>
                        <a:effectLst/>
                        <a:latin typeface="+mn-lt"/>
                      </a:endParaRPr>
                    </a:p>
                  </a:txBody>
                  <a:tcPr marL="43083" marR="43083" marT="21541" marB="21541">
                    <a:lnL>
                      <a:noFill/>
                    </a:lnL>
                    <a:lnR>
                      <a:noFill/>
                    </a:lnR>
                    <a:lnT>
                      <a:noFill/>
                    </a:lnT>
                    <a:lnB>
                      <a:noFill/>
                    </a:lnB>
                    <a:solidFill>
                      <a:srgbClr val="FFFFFF"/>
                    </a:solidFill>
                  </a:tcPr>
                </a:tc>
                <a:extLst>
                  <a:ext uri="{0D108BD9-81ED-4DB2-BD59-A6C34878D82A}">
                    <a16:rowId xmlns:a16="http://schemas.microsoft.com/office/drawing/2014/main" val="95416936"/>
                  </a:ext>
                </a:extLst>
              </a:tr>
              <a:tr h="537778">
                <a:tc>
                  <a:txBody>
                    <a:bodyPr/>
                    <a:lstStyle/>
                    <a:p>
                      <a:pPr algn="l" fontAlgn="t"/>
                      <a:r>
                        <a:rPr lang="en-US" sz="1600" b="0">
                          <a:solidFill>
                            <a:srgbClr val="09142A"/>
                          </a:solidFill>
                          <a:effectLst/>
                          <a:latin typeface="+mn-lt"/>
                        </a:rPr>
                        <a:t>Health Care for Adults with Intellectual and Developmental Disabilities: clinical algorithms</a:t>
                      </a:r>
                    </a:p>
                    <a:p>
                      <a:pPr algn="l" fontAlgn="t"/>
                      <a:r>
                        <a:rPr lang="en-US" sz="1600" b="0" u="sng">
                          <a:solidFill>
                            <a:srgbClr val="0D7A9E"/>
                          </a:solidFill>
                          <a:effectLst/>
                          <a:latin typeface="+mn-lt"/>
                          <a:hlinkClick r:id="rId5"/>
                        </a:rPr>
                        <a:t>http://vkc.mc.vanderbilt.edu/etoolkit/</a:t>
                      </a:r>
                      <a:endParaRPr lang="en-US" sz="1600" b="0">
                        <a:solidFill>
                          <a:srgbClr val="09142A"/>
                        </a:solidFill>
                        <a:effectLst/>
                        <a:latin typeface="+mn-lt"/>
                      </a:endParaRPr>
                    </a:p>
                  </a:txBody>
                  <a:tcPr marL="43083" marR="43083" marT="21541" marB="21541">
                    <a:lnL>
                      <a:noFill/>
                    </a:lnL>
                    <a:lnR>
                      <a:noFill/>
                    </a:lnR>
                    <a:lnT>
                      <a:noFill/>
                    </a:lnT>
                    <a:lnB>
                      <a:noFill/>
                    </a:lnB>
                    <a:solidFill>
                      <a:srgbClr val="FFFFFF"/>
                    </a:solidFill>
                  </a:tcPr>
                </a:tc>
                <a:extLst>
                  <a:ext uri="{0D108BD9-81ED-4DB2-BD59-A6C34878D82A}">
                    <a16:rowId xmlns:a16="http://schemas.microsoft.com/office/drawing/2014/main" val="3103114376"/>
                  </a:ext>
                </a:extLst>
              </a:tr>
              <a:tr h="567477">
                <a:tc>
                  <a:txBody>
                    <a:bodyPr/>
                    <a:lstStyle/>
                    <a:p>
                      <a:pPr algn="l" fontAlgn="t"/>
                      <a:r>
                        <a:rPr lang="en-US" sz="1600" b="0">
                          <a:solidFill>
                            <a:srgbClr val="09142A"/>
                          </a:solidFill>
                          <a:effectLst/>
                          <a:latin typeface="+mn-lt"/>
                        </a:rPr>
                        <a:t>Massachusetts Department of Developmental Services: 2017 adult screening recommendations</a:t>
                      </a:r>
                    </a:p>
                    <a:p>
                      <a:pPr algn="l" fontAlgn="t"/>
                      <a:r>
                        <a:rPr lang="en-US" sz="1600" b="0" u="sng">
                          <a:solidFill>
                            <a:srgbClr val="0D7A9E"/>
                          </a:solidFill>
                          <a:effectLst/>
                          <a:latin typeface="+mn-lt"/>
                          <a:hlinkClick r:id="rId6"/>
                        </a:rPr>
                        <a:t>http://www.mass.gov/eohhs/docs/dmr/reports/health-screening-wallchart.pdf</a:t>
                      </a:r>
                      <a:endParaRPr lang="en-US" sz="1600" b="0">
                        <a:solidFill>
                          <a:srgbClr val="09142A"/>
                        </a:solidFill>
                        <a:effectLst/>
                        <a:latin typeface="+mn-lt"/>
                      </a:endParaRPr>
                    </a:p>
                  </a:txBody>
                  <a:tcPr marL="43083" marR="43083" marT="21541" marB="21541">
                    <a:lnL>
                      <a:noFill/>
                    </a:lnL>
                    <a:lnR>
                      <a:noFill/>
                    </a:lnR>
                    <a:lnT>
                      <a:noFill/>
                    </a:lnT>
                    <a:lnB>
                      <a:noFill/>
                    </a:lnB>
                    <a:solidFill>
                      <a:srgbClr val="FFFFFF"/>
                    </a:solidFill>
                  </a:tcPr>
                </a:tc>
                <a:extLst>
                  <a:ext uri="{0D108BD9-81ED-4DB2-BD59-A6C34878D82A}">
                    <a16:rowId xmlns:a16="http://schemas.microsoft.com/office/drawing/2014/main" val="912832347"/>
                  </a:ext>
                </a:extLst>
              </a:tr>
              <a:tr h="784842">
                <a:tc>
                  <a:txBody>
                    <a:bodyPr/>
                    <a:lstStyle/>
                    <a:p>
                      <a:pPr algn="l" fontAlgn="t"/>
                      <a:r>
                        <a:rPr lang="en-US" sz="1600" b="0" dirty="0">
                          <a:solidFill>
                            <a:srgbClr val="09142A"/>
                          </a:solidFill>
                          <a:effectLst/>
                          <a:latin typeface="+mn-lt"/>
                        </a:rPr>
                        <a:t>National Institute of Dental and Craniofacial Research: information about providing dental care for persons with developmental disabilities</a:t>
                      </a:r>
                    </a:p>
                    <a:p>
                      <a:pPr algn="l" fontAlgn="t"/>
                      <a:r>
                        <a:rPr lang="en-US" sz="1600" b="0" u="sng" dirty="0">
                          <a:solidFill>
                            <a:srgbClr val="0D7A9E"/>
                          </a:solidFill>
                          <a:effectLst/>
                          <a:latin typeface="+mn-lt"/>
                          <a:hlinkClick r:id="rId7"/>
                        </a:rPr>
                        <a:t>https://www.nidcr.nih.gov/OralHealth/Topics/DevelopmentalDisabilities/</a:t>
                      </a:r>
                      <a:endParaRPr lang="en-US" sz="1600" b="0" dirty="0">
                        <a:solidFill>
                          <a:srgbClr val="09142A"/>
                        </a:solidFill>
                        <a:effectLst/>
                        <a:latin typeface="+mn-lt"/>
                      </a:endParaRPr>
                    </a:p>
                  </a:txBody>
                  <a:tcPr marL="43083" marR="43083" marT="21541" marB="21541">
                    <a:lnL>
                      <a:noFill/>
                    </a:lnL>
                    <a:lnR>
                      <a:noFill/>
                    </a:lnR>
                    <a:lnT>
                      <a:noFill/>
                    </a:lnT>
                    <a:lnB>
                      <a:noFill/>
                    </a:lnB>
                    <a:solidFill>
                      <a:srgbClr val="FFFFFF"/>
                    </a:solidFill>
                  </a:tcPr>
                </a:tc>
                <a:extLst>
                  <a:ext uri="{0D108BD9-81ED-4DB2-BD59-A6C34878D82A}">
                    <a16:rowId xmlns:a16="http://schemas.microsoft.com/office/drawing/2014/main" val="2199355161"/>
                  </a:ext>
                </a:extLst>
              </a:tr>
              <a:tr h="784842">
                <a:tc>
                  <a:txBody>
                    <a:bodyPr/>
                    <a:lstStyle/>
                    <a:p>
                      <a:pPr algn="l" fontAlgn="t"/>
                      <a:r>
                        <a:rPr lang="en-US" sz="1600" b="0" dirty="0">
                          <a:solidFill>
                            <a:srgbClr val="09142A"/>
                          </a:solidFill>
                          <a:effectLst/>
                          <a:latin typeface="+mn-lt"/>
                        </a:rPr>
                        <a:t>University of California, San Francisco, Office of Developmental Primary Care: chart forms, training materials, practice pearls</a:t>
                      </a:r>
                    </a:p>
                    <a:p>
                      <a:pPr algn="l" fontAlgn="t"/>
                      <a:r>
                        <a:rPr lang="en-US" sz="1600" b="0" u="sng" dirty="0">
                          <a:solidFill>
                            <a:srgbClr val="0D7A9E"/>
                          </a:solidFill>
                          <a:effectLst/>
                          <a:latin typeface="+mn-lt"/>
                          <a:hlinkClick r:id="rId8"/>
                        </a:rPr>
                        <a:t>http://odpc.ucsf.edu</a:t>
                      </a:r>
                      <a:endParaRPr lang="en-US" sz="1600" b="0" dirty="0">
                        <a:solidFill>
                          <a:srgbClr val="09142A"/>
                        </a:solidFill>
                        <a:effectLst/>
                        <a:latin typeface="+mn-lt"/>
                      </a:endParaRPr>
                    </a:p>
                  </a:txBody>
                  <a:tcPr marL="43083" marR="43083" marT="21541" marB="21541">
                    <a:lnL>
                      <a:noFill/>
                    </a:lnL>
                    <a:lnR>
                      <a:noFill/>
                    </a:lnR>
                    <a:lnT>
                      <a:noFill/>
                    </a:lnT>
                    <a:lnB>
                      <a:noFill/>
                    </a:lnB>
                    <a:solidFill>
                      <a:srgbClr val="FFFFFF"/>
                    </a:solidFill>
                  </a:tcPr>
                </a:tc>
                <a:extLst>
                  <a:ext uri="{0D108BD9-81ED-4DB2-BD59-A6C34878D82A}">
                    <a16:rowId xmlns:a16="http://schemas.microsoft.com/office/drawing/2014/main" val="422881789"/>
                  </a:ext>
                </a:extLst>
              </a:tr>
            </a:tbl>
          </a:graphicData>
        </a:graphic>
      </p:graphicFrame>
      <p:sp>
        <p:nvSpPr>
          <p:cNvPr id="4" name="Footer Placeholder 3">
            <a:extLst>
              <a:ext uri="{FF2B5EF4-FFF2-40B4-BE49-F238E27FC236}">
                <a16:creationId xmlns:a16="http://schemas.microsoft.com/office/drawing/2014/main" id="{A525B06F-A90A-4262-94A6-14BEF2C84527}"/>
              </a:ext>
            </a:extLst>
          </p:cNvPr>
          <p:cNvSpPr>
            <a:spLocks noGrp="1"/>
          </p:cNvSpPr>
          <p:nvPr>
            <p:ph type="ftr" sz="quarter" idx="11"/>
          </p:nvPr>
        </p:nvSpPr>
        <p:spPr>
          <a:xfrm>
            <a:off x="4038600"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Tree>
    <p:extLst>
      <p:ext uri="{BB962C8B-B14F-4D97-AF65-F5344CB8AC3E}">
        <p14:creationId xmlns:p14="http://schemas.microsoft.com/office/powerpoint/2010/main" val="296182312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36505E-E5C0-41BE-BD16-F1720EA497BD}"/>
              </a:ext>
            </a:extLst>
          </p:cNvPr>
          <p:cNvSpPr>
            <a:spLocks noGrp="1"/>
          </p:cNvSpPr>
          <p:nvPr>
            <p:ph type="title"/>
          </p:nvPr>
        </p:nvSpPr>
        <p:spPr>
          <a:xfrm>
            <a:off x="342900" y="178183"/>
            <a:ext cx="7104647" cy="637457"/>
          </a:xfrm>
        </p:spPr>
        <p:txBody>
          <a:bodyPr>
            <a:normAutofit fontScale="90000"/>
          </a:bodyPr>
          <a:lstStyle/>
          <a:p>
            <a:r>
              <a:rPr lang="en-US" dirty="0"/>
              <a:t>Core Competencies for Health Care Education</a:t>
            </a:r>
          </a:p>
        </p:txBody>
      </p:sp>
      <p:sp>
        <p:nvSpPr>
          <p:cNvPr id="3" name="Content Placeholder 2">
            <a:extLst>
              <a:ext uri="{FF2B5EF4-FFF2-40B4-BE49-F238E27FC236}">
                <a16:creationId xmlns:a16="http://schemas.microsoft.com/office/drawing/2014/main" id="{484E3653-6382-4FD6-B062-D4F7D73AE8BF}"/>
              </a:ext>
            </a:extLst>
          </p:cNvPr>
          <p:cNvSpPr>
            <a:spLocks noGrp="1"/>
          </p:cNvSpPr>
          <p:nvPr>
            <p:ph idx="1"/>
          </p:nvPr>
        </p:nvSpPr>
        <p:spPr/>
        <p:txBody>
          <a:bodyPr>
            <a:normAutofit fontScale="85000" lnSpcReduction="20000"/>
          </a:bodyPr>
          <a:lstStyle/>
          <a:p>
            <a:r>
              <a:rPr lang="en-US" dirty="0"/>
              <a:t>Acquire a conceptual framework of disability in the context of human diversity, the lifespan, wellness, injury and social and cultural environments.</a:t>
            </a:r>
          </a:p>
          <a:p>
            <a:r>
              <a:rPr lang="en-US" dirty="0"/>
              <a:t>Demonstrate mastery of general principles of professionalism, communication, respect for patients, and recognizes optimal health and quality of life from the patient’s perspective.</a:t>
            </a:r>
          </a:p>
          <a:p>
            <a:r>
              <a:rPr lang="en-US" dirty="0"/>
              <a:t>Understand and identify legal requirements for providing health care in a manner that is, at minimum, consistent with federal laws such as the Americans with Disabilities Act (ADA), Rehabilitation Act, and Social Security Act to meet the individual needs of people with disabilities.</a:t>
            </a:r>
          </a:p>
          <a:p>
            <a:r>
              <a:rPr lang="en-US" dirty="0"/>
              <a:t>Engage and collaborate with team members within and outside their own discipline to provide high quality, interprofessional team-based health care to people with disabilities.</a:t>
            </a:r>
          </a:p>
          <a:p>
            <a:r>
              <a:rPr lang="en-US" dirty="0"/>
              <a:t>Collect and interpret relevant information about the health and function of patients with disabilities to engage patients in creating a plan of care that includes essential and optimal services and supports.</a:t>
            </a:r>
          </a:p>
          <a:p>
            <a:r>
              <a:rPr lang="en-US" dirty="0"/>
              <a:t>Knowledgeable about effective strategies to engage patients with disabilities in creating a coordinated plan of care with needed services and supports.</a:t>
            </a:r>
          </a:p>
        </p:txBody>
      </p:sp>
      <p:sp>
        <p:nvSpPr>
          <p:cNvPr id="4" name="Footer Placeholder 3">
            <a:extLst>
              <a:ext uri="{FF2B5EF4-FFF2-40B4-BE49-F238E27FC236}">
                <a16:creationId xmlns:a16="http://schemas.microsoft.com/office/drawing/2014/main" id="{35E9A6E0-FB04-4CF1-BD44-1FDBDCD6625E}"/>
              </a:ext>
            </a:extLst>
          </p:cNvPr>
          <p:cNvSpPr>
            <a:spLocks noGrp="1"/>
          </p:cNvSpPr>
          <p:nvPr>
            <p:ph type="ftr" sz="quarter" idx="11"/>
          </p:nvPr>
        </p:nvSpPr>
        <p:spPr>
          <a:xfrm>
            <a:off x="4038600"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Tree>
    <p:extLst>
      <p:ext uri="{BB962C8B-B14F-4D97-AF65-F5344CB8AC3E}">
        <p14:creationId xmlns:p14="http://schemas.microsoft.com/office/powerpoint/2010/main" val="249482657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E4B126-DD7E-4348-9329-6039E34C7127}"/>
              </a:ext>
            </a:extLst>
          </p:cNvPr>
          <p:cNvSpPr>
            <a:spLocks noGrp="1"/>
          </p:cNvSpPr>
          <p:nvPr>
            <p:ph type="title"/>
          </p:nvPr>
        </p:nvSpPr>
        <p:spPr/>
        <p:txBody>
          <a:bodyPr/>
          <a:lstStyle/>
          <a:p>
            <a:r>
              <a:rPr lang="en-US" dirty="0"/>
              <a:t>Policy/Systems Issues</a:t>
            </a:r>
          </a:p>
        </p:txBody>
      </p:sp>
      <p:sp>
        <p:nvSpPr>
          <p:cNvPr id="3" name="Content Placeholder 2">
            <a:extLst>
              <a:ext uri="{FF2B5EF4-FFF2-40B4-BE49-F238E27FC236}">
                <a16:creationId xmlns:a16="http://schemas.microsoft.com/office/drawing/2014/main" id="{29889D47-6B7C-41C4-9001-D287CED52271}"/>
              </a:ext>
            </a:extLst>
          </p:cNvPr>
          <p:cNvSpPr>
            <a:spLocks noGrp="1"/>
          </p:cNvSpPr>
          <p:nvPr>
            <p:ph idx="1"/>
          </p:nvPr>
        </p:nvSpPr>
        <p:spPr/>
        <p:txBody>
          <a:bodyPr/>
          <a:lstStyle/>
          <a:p>
            <a:r>
              <a:rPr lang="en-US" dirty="0"/>
              <a:t>Improved access to health care and human </a:t>
            </a:r>
            <a:r>
              <a:rPr lang="en-US" dirty="0" err="1"/>
              <a:t>ervices</a:t>
            </a:r>
            <a:endParaRPr lang="en-US" dirty="0"/>
          </a:p>
          <a:p>
            <a:r>
              <a:rPr lang="en-US" dirty="0"/>
              <a:t>Increased data for decision-making</a:t>
            </a:r>
          </a:p>
          <a:p>
            <a:r>
              <a:rPr lang="en-US" dirty="0"/>
              <a:t>Improved health care workforce capacity</a:t>
            </a:r>
          </a:p>
          <a:p>
            <a:r>
              <a:rPr lang="en-US" dirty="0"/>
              <a:t>Explicit inclusion in public health programs</a:t>
            </a:r>
          </a:p>
          <a:p>
            <a:r>
              <a:rPr lang="en-US" dirty="0"/>
              <a:t>Increased emergency preparation</a:t>
            </a:r>
          </a:p>
          <a:p>
            <a:endParaRPr lang="en-US" dirty="0"/>
          </a:p>
          <a:p>
            <a:r>
              <a:rPr lang="en-US" dirty="0"/>
              <a:t>Transitional care (pediatric to adult) support</a:t>
            </a:r>
          </a:p>
          <a:p>
            <a:endParaRPr lang="en-US" dirty="0"/>
          </a:p>
        </p:txBody>
      </p:sp>
      <p:sp>
        <p:nvSpPr>
          <p:cNvPr id="4" name="TextBox 3">
            <a:extLst>
              <a:ext uri="{FF2B5EF4-FFF2-40B4-BE49-F238E27FC236}">
                <a16:creationId xmlns:a16="http://schemas.microsoft.com/office/drawing/2014/main" id="{5E3A50A3-CA2E-4A5C-82A1-6F5E248263A2}"/>
              </a:ext>
            </a:extLst>
          </p:cNvPr>
          <p:cNvSpPr txBox="1"/>
          <p:nvPr/>
        </p:nvSpPr>
        <p:spPr>
          <a:xfrm>
            <a:off x="2767263" y="6063916"/>
            <a:ext cx="1251946" cy="369332"/>
          </a:xfrm>
          <a:prstGeom prst="rect">
            <a:avLst/>
          </a:prstGeom>
          <a:noFill/>
        </p:spPr>
        <p:txBody>
          <a:bodyPr wrap="none" rtlCol="0">
            <a:spAutoFit/>
          </a:bodyPr>
          <a:lstStyle/>
          <a:p>
            <a:r>
              <a:rPr lang="en-US" dirty="0" err="1"/>
              <a:t>Krahn</a:t>
            </a:r>
            <a:r>
              <a:rPr lang="en-US" dirty="0"/>
              <a:t> 2015</a:t>
            </a:r>
          </a:p>
        </p:txBody>
      </p:sp>
    </p:spTree>
    <p:extLst>
      <p:ext uri="{BB962C8B-B14F-4D97-AF65-F5344CB8AC3E}">
        <p14:creationId xmlns:p14="http://schemas.microsoft.com/office/powerpoint/2010/main" val="7631457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ADE5C3-1716-46BD-9AA0-4AD5590B25CC}"/>
              </a:ext>
            </a:extLst>
          </p:cNvPr>
          <p:cNvSpPr>
            <a:spLocks noGrp="1"/>
          </p:cNvSpPr>
          <p:nvPr>
            <p:ph type="title"/>
          </p:nvPr>
        </p:nvSpPr>
        <p:spPr/>
        <p:txBody>
          <a:bodyPr/>
          <a:lstStyle/>
          <a:p>
            <a:r>
              <a:rPr lang="en-US" dirty="0"/>
              <a:t>Discussion</a:t>
            </a:r>
          </a:p>
        </p:txBody>
      </p:sp>
      <p:sp>
        <p:nvSpPr>
          <p:cNvPr id="3" name="Content Placeholder 2">
            <a:extLst>
              <a:ext uri="{FF2B5EF4-FFF2-40B4-BE49-F238E27FC236}">
                <a16:creationId xmlns:a16="http://schemas.microsoft.com/office/drawing/2014/main" id="{7F3B261F-A752-4C17-98F4-59D18C6FFEFD}"/>
              </a:ext>
            </a:extLst>
          </p:cNvPr>
          <p:cNvSpPr>
            <a:spLocks noGrp="1"/>
          </p:cNvSpPr>
          <p:nvPr>
            <p:ph idx="1"/>
          </p:nvPr>
        </p:nvSpPr>
        <p:spPr/>
        <p:txBody>
          <a:bodyPr/>
          <a:lstStyle/>
          <a:p>
            <a:endParaRPr lang="en-US"/>
          </a:p>
        </p:txBody>
      </p:sp>
      <p:sp>
        <p:nvSpPr>
          <p:cNvPr id="4" name="Footer Placeholder 3">
            <a:extLst>
              <a:ext uri="{FF2B5EF4-FFF2-40B4-BE49-F238E27FC236}">
                <a16:creationId xmlns:a16="http://schemas.microsoft.com/office/drawing/2014/main" id="{7221511E-5A44-41D8-A79F-A2231A869EEF}"/>
              </a:ext>
            </a:extLst>
          </p:cNvPr>
          <p:cNvSpPr>
            <a:spLocks noGrp="1"/>
          </p:cNvSpPr>
          <p:nvPr>
            <p:ph type="ftr" sz="quarter" idx="11"/>
          </p:nvPr>
        </p:nvSpPr>
        <p:spPr>
          <a:xfrm>
            <a:off x="4038600"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Tree>
    <p:extLst>
      <p:ext uri="{BB962C8B-B14F-4D97-AF65-F5344CB8AC3E}">
        <p14:creationId xmlns:p14="http://schemas.microsoft.com/office/powerpoint/2010/main" val="100452733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9A6673-856C-4734-8EC9-67BEE9812323}"/>
              </a:ext>
            </a:extLst>
          </p:cNvPr>
          <p:cNvSpPr>
            <a:spLocks noGrp="1"/>
          </p:cNvSpPr>
          <p:nvPr>
            <p:ph type="title"/>
          </p:nvPr>
        </p:nvSpPr>
        <p:spPr/>
        <p:txBody>
          <a:bodyPr/>
          <a:lstStyle/>
          <a:p>
            <a:r>
              <a:rPr lang="en-US" dirty="0"/>
              <a:t>References (1/2)</a:t>
            </a:r>
          </a:p>
        </p:txBody>
      </p:sp>
      <p:sp>
        <p:nvSpPr>
          <p:cNvPr id="3" name="Content Placeholder 2">
            <a:extLst>
              <a:ext uri="{FF2B5EF4-FFF2-40B4-BE49-F238E27FC236}">
                <a16:creationId xmlns:a16="http://schemas.microsoft.com/office/drawing/2014/main" id="{5F5C37F7-5097-4411-A5A6-A96FBC8D6322}"/>
              </a:ext>
            </a:extLst>
          </p:cNvPr>
          <p:cNvSpPr>
            <a:spLocks noGrp="1"/>
          </p:cNvSpPr>
          <p:nvPr>
            <p:ph idx="1"/>
          </p:nvPr>
        </p:nvSpPr>
        <p:spPr/>
        <p:txBody>
          <a:bodyPr>
            <a:noAutofit/>
          </a:bodyPr>
          <a:lstStyle/>
          <a:p>
            <a:r>
              <a:rPr lang="en-US" sz="1300" dirty="0">
                <a:latin typeface="+mn-lt"/>
              </a:rPr>
              <a:t>Alliance for Disability in Health Care Education. Core Competencies on Disability for Health Care Education. June 2019. </a:t>
            </a:r>
            <a:r>
              <a:rPr lang="en-US" sz="1300" dirty="0">
                <a:latin typeface="+mn-lt"/>
                <a:hlinkClick r:id="rId2"/>
              </a:rPr>
              <a:t>https://nisonger.osu.edu/wp-content/uploads/2019/08/post-consensus-Core-Competencies-on-Disability_8.5.19.pdf</a:t>
            </a:r>
            <a:r>
              <a:rPr lang="en-US" sz="1300" dirty="0">
                <a:latin typeface="+mn-lt"/>
              </a:rPr>
              <a:t> Accessed online on 1/6/22.</a:t>
            </a:r>
          </a:p>
          <a:p>
            <a:r>
              <a:rPr lang="en-US" sz="1300" dirty="0" err="1">
                <a:latin typeface="+mn-lt"/>
              </a:rPr>
              <a:t>Anagnostou</a:t>
            </a:r>
            <a:r>
              <a:rPr lang="en-US" sz="1300" dirty="0">
                <a:latin typeface="+mn-lt"/>
              </a:rPr>
              <a:t> E and Taylor MJ. Review of neuroimaging in autism spectrum disorders: what we have learned and where we go from here. Mol Autism. 2011; 2:4.</a:t>
            </a:r>
          </a:p>
          <a:p>
            <a:r>
              <a:rPr lang="en-US" sz="1300" dirty="0" err="1">
                <a:latin typeface="+mn-lt"/>
              </a:rPr>
              <a:t>Arnstern</a:t>
            </a:r>
            <a:r>
              <a:rPr lang="en-US" sz="1300" dirty="0">
                <a:latin typeface="+mn-lt"/>
              </a:rPr>
              <a:t> AFT. The emerging neurobiology of attention deficit hyperactivity disorder: the key role of the prefrontal association cortex. J </a:t>
            </a:r>
            <a:r>
              <a:rPr lang="en-US" sz="1300" dirty="0" err="1">
                <a:latin typeface="+mn-lt"/>
              </a:rPr>
              <a:t>Pediatr</a:t>
            </a:r>
            <a:r>
              <a:rPr lang="en-US" sz="1300" dirty="0">
                <a:latin typeface="+mn-lt"/>
              </a:rPr>
              <a:t>. 2009 May 1; 154(5): I-S43.</a:t>
            </a:r>
          </a:p>
          <a:p>
            <a:r>
              <a:rPr lang="en-US" sz="1300" dirty="0" err="1">
                <a:latin typeface="+mn-lt"/>
              </a:rPr>
              <a:t>Barbaresi</a:t>
            </a:r>
            <a:r>
              <a:rPr lang="en-US" sz="1300" dirty="0">
                <a:latin typeface="+mn-lt"/>
              </a:rPr>
              <a:t> WJ, et al. Society for Developmental and Behavioral Pediatrics Clinical Practice Guideline for the Assessment and Treatment of Children and Adolescents with Complex Attention-Deficit/Hyperactivity Disorder. Journal of Developmental &amp; Behavioral Pediatrics: February/March 2020, Vol 41, 235-57.</a:t>
            </a:r>
          </a:p>
          <a:p>
            <a:r>
              <a:rPr lang="en-US" sz="1300" dirty="0">
                <a:latin typeface="+mn-lt"/>
              </a:rPr>
              <a:t>Benner JL et al. Outcomes in adults with cerebral palsy: systematic review using the International Classification of Functioning, Disability and Health. October 2019. DMCN Vol 61, Issue 10.</a:t>
            </a:r>
          </a:p>
          <a:p>
            <a:r>
              <a:rPr lang="en-US" sz="1300" dirty="0">
                <a:latin typeface="+mn-lt"/>
              </a:rPr>
              <a:t>Bishop-Fitzpatrick L and Kind AJH. A scoping review of health disparities in autism spectrum disorder. J Autism Dev </a:t>
            </a:r>
            <a:r>
              <a:rPr lang="en-US" sz="1300" dirty="0" err="1">
                <a:latin typeface="+mn-lt"/>
              </a:rPr>
              <a:t>Disord</a:t>
            </a:r>
            <a:r>
              <a:rPr lang="en-US" sz="1300" dirty="0">
                <a:latin typeface="+mn-lt"/>
              </a:rPr>
              <a:t>. 2017 Nov;47(11):3380-3391.</a:t>
            </a:r>
          </a:p>
          <a:p>
            <a:r>
              <a:rPr lang="en-US" sz="1300" dirty="0">
                <a:latin typeface="+mn-lt"/>
              </a:rPr>
              <a:t>Conrad, JA. On intellectual and developmental disabilities in the United States: A historical perspective. J </a:t>
            </a:r>
            <a:r>
              <a:rPr lang="en-US" sz="1300" dirty="0" err="1">
                <a:latin typeface="+mn-lt"/>
              </a:rPr>
              <a:t>Intellec</a:t>
            </a:r>
            <a:r>
              <a:rPr lang="en-US" sz="1300" dirty="0">
                <a:latin typeface="+mn-lt"/>
              </a:rPr>
              <a:t> </a:t>
            </a:r>
            <a:r>
              <a:rPr lang="en-US" sz="1300" dirty="0" err="1">
                <a:latin typeface="+mn-lt"/>
              </a:rPr>
              <a:t>Disabil</a:t>
            </a:r>
            <a:r>
              <a:rPr lang="en-US" sz="1300" dirty="0">
                <a:latin typeface="+mn-lt"/>
              </a:rPr>
              <a:t>. 2020 Mar;24(1):85-101.</a:t>
            </a:r>
          </a:p>
          <a:p>
            <a:r>
              <a:rPr lang="en-US" sz="1300" dirty="0" err="1">
                <a:latin typeface="+mn-lt"/>
              </a:rPr>
              <a:t>Girault</a:t>
            </a:r>
            <a:r>
              <a:rPr lang="en-US" sz="1300" dirty="0">
                <a:latin typeface="+mn-lt"/>
              </a:rPr>
              <a:t> JB and </a:t>
            </a:r>
            <a:r>
              <a:rPr lang="en-US" sz="1300" dirty="0" err="1">
                <a:latin typeface="+mn-lt"/>
              </a:rPr>
              <a:t>Piven</a:t>
            </a:r>
            <a:r>
              <a:rPr lang="en-US" sz="1300" dirty="0">
                <a:latin typeface="+mn-lt"/>
              </a:rPr>
              <a:t> J. The neurodevelopment of autism from infancy through toddlerhood. Neuroimaging Clin N Am. 2020 Feb; 30(1): 97-114.</a:t>
            </a:r>
          </a:p>
          <a:p>
            <a:r>
              <a:rPr lang="en-US" sz="1300" dirty="0">
                <a:latin typeface="+mn-lt"/>
              </a:rPr>
              <a:t>Gleason, J., Ross, W., </a:t>
            </a:r>
            <a:r>
              <a:rPr lang="en-US" sz="1300" dirty="0" err="1">
                <a:latin typeface="+mn-lt"/>
              </a:rPr>
              <a:t>Fossi</a:t>
            </a:r>
            <a:r>
              <a:rPr lang="en-US" sz="1300" dirty="0">
                <a:latin typeface="+mn-lt"/>
              </a:rPr>
              <a:t>, A., </a:t>
            </a:r>
            <a:r>
              <a:rPr lang="en-US" sz="1300" dirty="0" err="1">
                <a:latin typeface="+mn-lt"/>
              </a:rPr>
              <a:t>Blonsky</a:t>
            </a:r>
            <a:r>
              <a:rPr lang="en-US" sz="1300" dirty="0">
                <a:latin typeface="+mn-lt"/>
              </a:rPr>
              <a:t>, H., Tobias, J., and Stephens, M. (March 5, 2021). The devastating impact of Covid-19 on individuals with intellectual disabilities in in the United States. New England Journal of Medicine Catalyst: Innovations in Care Delivery. </a:t>
            </a:r>
            <a:r>
              <a:rPr lang="en-US" sz="1300" dirty="0">
                <a:latin typeface="+mn-lt"/>
                <a:hlinkClick r:id="rId3"/>
              </a:rPr>
              <a:t>https://catalyst.nejm.org/doi/full/10.1056/CAT.21.0051</a:t>
            </a:r>
            <a:endParaRPr lang="en-US" sz="1300" dirty="0">
              <a:latin typeface="+mn-lt"/>
            </a:endParaRPr>
          </a:p>
          <a:p>
            <a:endParaRPr lang="en-US" sz="1300" dirty="0">
              <a:latin typeface="+mn-lt"/>
            </a:endParaRPr>
          </a:p>
        </p:txBody>
      </p:sp>
      <p:sp>
        <p:nvSpPr>
          <p:cNvPr id="4" name="Footer Placeholder 3">
            <a:extLst>
              <a:ext uri="{FF2B5EF4-FFF2-40B4-BE49-F238E27FC236}">
                <a16:creationId xmlns:a16="http://schemas.microsoft.com/office/drawing/2014/main" id="{64F0AD30-CC8D-4B59-82F7-32402A5CDCE0}"/>
              </a:ext>
            </a:extLst>
          </p:cNvPr>
          <p:cNvSpPr>
            <a:spLocks noGrp="1"/>
          </p:cNvSpPr>
          <p:nvPr>
            <p:ph type="ftr" sz="quarter" idx="11"/>
          </p:nvPr>
        </p:nvSpPr>
        <p:spPr>
          <a:xfrm>
            <a:off x="4038600"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Tree>
    <p:extLst>
      <p:ext uri="{BB962C8B-B14F-4D97-AF65-F5344CB8AC3E}">
        <p14:creationId xmlns:p14="http://schemas.microsoft.com/office/powerpoint/2010/main" val="311487139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063DE6-275E-4AF7-908C-6A80EF96132C}"/>
              </a:ext>
            </a:extLst>
          </p:cNvPr>
          <p:cNvSpPr>
            <a:spLocks noGrp="1"/>
          </p:cNvSpPr>
          <p:nvPr>
            <p:ph type="title"/>
          </p:nvPr>
        </p:nvSpPr>
        <p:spPr/>
        <p:txBody>
          <a:bodyPr/>
          <a:lstStyle/>
          <a:p>
            <a:r>
              <a:rPr lang="en-US" dirty="0"/>
              <a:t>References (2/2)</a:t>
            </a:r>
          </a:p>
        </p:txBody>
      </p:sp>
      <p:sp>
        <p:nvSpPr>
          <p:cNvPr id="3" name="Content Placeholder 2">
            <a:extLst>
              <a:ext uri="{FF2B5EF4-FFF2-40B4-BE49-F238E27FC236}">
                <a16:creationId xmlns:a16="http://schemas.microsoft.com/office/drawing/2014/main" id="{987C1460-35C1-437E-824E-0C66EAC26E31}"/>
              </a:ext>
            </a:extLst>
          </p:cNvPr>
          <p:cNvSpPr>
            <a:spLocks noGrp="1"/>
          </p:cNvSpPr>
          <p:nvPr>
            <p:ph idx="1"/>
          </p:nvPr>
        </p:nvSpPr>
        <p:spPr/>
        <p:txBody>
          <a:bodyPr>
            <a:normAutofit fontScale="62500" lnSpcReduction="20000"/>
          </a:bodyPr>
          <a:lstStyle/>
          <a:p>
            <a:r>
              <a:rPr lang="en-US" sz="2400" dirty="0">
                <a:latin typeface="+mn-lt"/>
              </a:rPr>
              <a:t>Hyman, SL et al. Identification, evaluation, and management of children with autism spectrum disorder. Pediatrics (2020) 145 (1):e20193447.</a:t>
            </a:r>
          </a:p>
          <a:p>
            <a:r>
              <a:rPr lang="en-US" sz="2400" dirty="0" err="1">
                <a:latin typeface="+mn-lt"/>
              </a:rPr>
              <a:t>Krahn</a:t>
            </a:r>
            <a:r>
              <a:rPr lang="en-US" sz="2400" dirty="0">
                <a:latin typeface="+mn-lt"/>
              </a:rPr>
              <a:t>, GL and Fox MH. Health disparities of adults with intellectual disabilities: What do we know? What do we do? Journal of applied research in intellectual disabilities 2014, Vol 27, Issue 5. </a:t>
            </a:r>
          </a:p>
          <a:p>
            <a:r>
              <a:rPr lang="en-US" sz="2400" dirty="0" err="1">
                <a:latin typeface="+mn-lt"/>
              </a:rPr>
              <a:t>Krahn</a:t>
            </a:r>
            <a:r>
              <a:rPr lang="en-US" sz="2400" dirty="0">
                <a:latin typeface="+mn-lt"/>
              </a:rPr>
              <a:t> GL, Walker DK, and Correa-De-Araujo R. Persons with disabilities as an unrecognized health disparity population. 2015 American Journal of Public Health 105, S198_S206. </a:t>
            </a:r>
          </a:p>
          <a:p>
            <a:r>
              <a:rPr lang="en-US" sz="2400" b="0" i="0" dirty="0" err="1">
                <a:solidFill>
                  <a:srgbClr val="333333"/>
                </a:solidFill>
                <a:effectLst/>
                <a:latin typeface="+mn-lt"/>
              </a:rPr>
              <a:t>Kuriyan</a:t>
            </a:r>
            <a:r>
              <a:rPr lang="en-US" sz="2400" b="0" i="0" dirty="0">
                <a:solidFill>
                  <a:srgbClr val="333333"/>
                </a:solidFill>
                <a:effectLst/>
                <a:latin typeface="+mn-lt"/>
              </a:rPr>
              <a:t>, </a:t>
            </a:r>
            <a:r>
              <a:rPr lang="en-US" sz="2400" b="0" i="0" dirty="0" err="1">
                <a:solidFill>
                  <a:srgbClr val="333333"/>
                </a:solidFill>
                <a:effectLst/>
                <a:latin typeface="+mn-lt"/>
              </a:rPr>
              <a:t>Aparajita</a:t>
            </a:r>
            <a:r>
              <a:rPr lang="en-US" sz="2400" b="0" i="0" dirty="0">
                <a:solidFill>
                  <a:srgbClr val="333333"/>
                </a:solidFill>
                <a:effectLst/>
                <a:latin typeface="+mn-lt"/>
              </a:rPr>
              <a:t> B. et al. (January 2013). Young Adult Educational and Vocational Outcomes of Children Diagnosed with ADHD. </a:t>
            </a:r>
            <a:r>
              <a:rPr lang="en-US" sz="2400" b="0" i="1" dirty="0">
                <a:solidFill>
                  <a:srgbClr val="333333"/>
                </a:solidFill>
                <a:effectLst/>
                <a:latin typeface="+mn-lt"/>
              </a:rPr>
              <a:t>Journal of Abnormal Child Psychology</a:t>
            </a:r>
            <a:r>
              <a:rPr lang="en-US" sz="2400" b="0" i="0" dirty="0">
                <a:solidFill>
                  <a:srgbClr val="333333"/>
                </a:solidFill>
                <a:effectLst/>
                <a:latin typeface="+mn-lt"/>
              </a:rPr>
              <a:t> 41(1):27–41.</a:t>
            </a:r>
            <a:endParaRPr lang="en-US" sz="2400" dirty="0">
              <a:latin typeface="+mn-lt"/>
            </a:endParaRPr>
          </a:p>
          <a:p>
            <a:r>
              <a:rPr lang="en-US" sz="2400" dirty="0">
                <a:latin typeface="+mn-lt"/>
              </a:rPr>
              <a:t>National Council on Disability. (2018). Beyond guardianship: Toward alternatives that promote greater self determination, Washington, D.C. </a:t>
            </a:r>
            <a:r>
              <a:rPr lang="en-US" sz="2400" dirty="0">
                <a:latin typeface="+mn-lt"/>
                <a:hlinkClick r:id="rId2"/>
              </a:rPr>
              <a:t>https://ncd.gov/sites/default/files/NCD_Guardianship_Report_Accessible.pdf</a:t>
            </a:r>
            <a:endParaRPr lang="en-US" sz="2400" dirty="0">
              <a:latin typeface="+mn-lt"/>
            </a:endParaRPr>
          </a:p>
          <a:p>
            <a:r>
              <a:rPr lang="en-US" sz="2400" dirty="0" err="1">
                <a:latin typeface="+mn-lt"/>
              </a:rPr>
              <a:t>Reppermund</a:t>
            </a:r>
            <a:r>
              <a:rPr lang="en-US" sz="2400" dirty="0">
                <a:latin typeface="+mn-lt"/>
              </a:rPr>
              <a:t> S, </a:t>
            </a:r>
            <a:r>
              <a:rPr lang="en-US" sz="2400" dirty="0" err="1">
                <a:latin typeface="+mn-lt"/>
              </a:rPr>
              <a:t>Srasuebkul</a:t>
            </a:r>
            <a:r>
              <a:rPr lang="en-US" sz="2400" dirty="0">
                <a:latin typeface="+mn-lt"/>
              </a:rPr>
              <a:t> P, Dean K, </a:t>
            </a:r>
            <a:r>
              <a:rPr lang="en-US" sz="2400" dirty="0" err="1">
                <a:latin typeface="+mn-lt"/>
              </a:rPr>
              <a:t>Trollor</a:t>
            </a:r>
            <a:r>
              <a:rPr lang="en-US" sz="2400" dirty="0">
                <a:latin typeface="+mn-lt"/>
              </a:rPr>
              <a:t> JN. Factors associated with death in people with intellectual disability. J Appl Res Intellect </a:t>
            </a:r>
            <a:r>
              <a:rPr lang="en-US" sz="2400" dirty="0" err="1">
                <a:latin typeface="+mn-lt"/>
              </a:rPr>
              <a:t>Disabil</a:t>
            </a:r>
            <a:r>
              <a:rPr lang="en-US" sz="2400" dirty="0">
                <a:latin typeface="+mn-lt"/>
              </a:rPr>
              <a:t>. 2020 May;33(3):420-429.</a:t>
            </a:r>
          </a:p>
          <a:p>
            <a:r>
              <a:rPr lang="en-US" sz="2400" b="0" i="0" dirty="0" err="1">
                <a:solidFill>
                  <a:srgbClr val="333333"/>
                </a:solidFill>
                <a:effectLst/>
                <a:latin typeface="+mn-lt"/>
              </a:rPr>
              <a:t>Pettersson</a:t>
            </a:r>
            <a:r>
              <a:rPr lang="en-US" sz="2400" b="0" i="0" dirty="0">
                <a:solidFill>
                  <a:srgbClr val="333333"/>
                </a:solidFill>
                <a:effectLst/>
                <a:latin typeface="+mn-lt"/>
              </a:rPr>
              <a:t> K and </a:t>
            </a:r>
            <a:r>
              <a:rPr lang="en-US" sz="2400" b="0" i="0" dirty="0" err="1">
                <a:solidFill>
                  <a:srgbClr val="333333"/>
                </a:solidFill>
                <a:effectLst/>
                <a:latin typeface="+mn-lt"/>
              </a:rPr>
              <a:t>Rodby</a:t>
            </a:r>
            <a:r>
              <a:rPr lang="en-US" sz="2400" b="0" i="0" dirty="0">
                <a:solidFill>
                  <a:srgbClr val="333333"/>
                </a:solidFill>
                <a:effectLst/>
                <a:latin typeface="+mn-lt"/>
              </a:rPr>
              <a:t>-Bousquet E. Living conditions and social outcomes in adults with cerebral palsy. </a:t>
            </a:r>
            <a:r>
              <a:rPr lang="en-US" sz="2400" b="0" i="0" dirty="0" err="1">
                <a:solidFill>
                  <a:srgbClr val="333333"/>
                </a:solidFill>
                <a:effectLst/>
                <a:latin typeface="+mn-lt"/>
              </a:rPr>
              <a:t>Nerol</a:t>
            </a:r>
            <a:r>
              <a:rPr lang="en-US" sz="2400" b="0" i="0" dirty="0">
                <a:solidFill>
                  <a:srgbClr val="333333"/>
                </a:solidFill>
                <a:effectLst/>
                <a:latin typeface="+mn-lt"/>
              </a:rPr>
              <a:t> 21 October 2021.</a:t>
            </a:r>
          </a:p>
          <a:p>
            <a:r>
              <a:rPr lang="en-US" sz="2400" b="0" i="0" dirty="0">
                <a:solidFill>
                  <a:srgbClr val="333333"/>
                </a:solidFill>
                <a:effectLst/>
                <a:latin typeface="+mn-lt"/>
              </a:rPr>
              <a:t>Owens, Elizabeth et al. (2015). Developmental Progression and Gender Differences among Individuals with ADHD. In R. A. Barkley (Ed.), </a:t>
            </a:r>
            <a:r>
              <a:rPr lang="en-US" sz="2400" b="0" i="1" dirty="0">
                <a:solidFill>
                  <a:srgbClr val="333333"/>
                </a:solidFill>
                <a:effectLst/>
                <a:latin typeface="+mn-lt"/>
              </a:rPr>
              <a:t>Attention-Deficit Hyperactivity Disorder: A Handbook for Diagnosis and Treatment, 4th ed.</a:t>
            </a:r>
            <a:r>
              <a:rPr lang="en-US" sz="2400" b="0" i="0" dirty="0">
                <a:solidFill>
                  <a:srgbClr val="333333"/>
                </a:solidFill>
                <a:effectLst/>
                <a:latin typeface="+mn-lt"/>
              </a:rPr>
              <a:t> (pp. 223-255). New York, NY: Guilford Press.</a:t>
            </a:r>
            <a:endParaRPr lang="en-US" sz="2400" dirty="0">
              <a:latin typeface="+mn-lt"/>
            </a:endParaRPr>
          </a:p>
          <a:p>
            <a:r>
              <a:rPr lang="en-US" sz="2400" dirty="0" err="1">
                <a:latin typeface="+mn-lt"/>
              </a:rPr>
              <a:t>Vitrikas</a:t>
            </a:r>
            <a:r>
              <a:rPr lang="en-US" sz="2400" dirty="0">
                <a:latin typeface="+mn-lt"/>
              </a:rPr>
              <a:t> K and Dalton H. Cerebral Palsy: an Overview. Am Fam Physician. 2020 Feb 15;101(4):213-220</a:t>
            </a:r>
            <a:endParaRPr lang="en-US" dirty="0"/>
          </a:p>
        </p:txBody>
      </p:sp>
    </p:spTree>
    <p:extLst>
      <p:ext uri="{BB962C8B-B14F-4D97-AF65-F5344CB8AC3E}">
        <p14:creationId xmlns:p14="http://schemas.microsoft.com/office/powerpoint/2010/main" val="414382596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chor="ctr"/>
          <a:lstStyle/>
          <a:p>
            <a:r>
              <a:rPr lang="en-US" dirty="0"/>
              <a:t>THANK YOU</a:t>
            </a:r>
          </a:p>
        </p:txBody>
      </p:sp>
      <p:sp>
        <p:nvSpPr>
          <p:cNvPr id="3" name="Footer Placeholder 2">
            <a:extLst>
              <a:ext uri="{FF2B5EF4-FFF2-40B4-BE49-F238E27FC236}">
                <a16:creationId xmlns:a16="http://schemas.microsoft.com/office/drawing/2014/main" id="{C44CDF87-86D9-40E5-8F60-42FE1ADBCFAE}"/>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573822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5652B8-A0D6-4008-8C72-A5492735200C}"/>
              </a:ext>
            </a:extLst>
          </p:cNvPr>
          <p:cNvSpPr>
            <a:spLocks noGrp="1"/>
          </p:cNvSpPr>
          <p:nvPr>
            <p:ph type="title"/>
          </p:nvPr>
        </p:nvSpPr>
        <p:spPr>
          <a:xfrm>
            <a:off x="342900" y="178183"/>
            <a:ext cx="7171805" cy="637457"/>
          </a:xfrm>
        </p:spPr>
        <p:txBody>
          <a:bodyPr>
            <a:normAutofit fontScale="90000"/>
          </a:bodyPr>
          <a:lstStyle/>
          <a:p>
            <a:r>
              <a:rPr lang="en-US" dirty="0"/>
              <a:t>Attention Deficit/Hyperactivity Disorder</a:t>
            </a:r>
          </a:p>
        </p:txBody>
      </p:sp>
      <p:sp>
        <p:nvSpPr>
          <p:cNvPr id="3" name="Content Placeholder 2">
            <a:extLst>
              <a:ext uri="{FF2B5EF4-FFF2-40B4-BE49-F238E27FC236}">
                <a16:creationId xmlns:a16="http://schemas.microsoft.com/office/drawing/2014/main" id="{F949D6DF-2F6C-42E3-9FE0-4AC2C4927D0E}"/>
              </a:ext>
            </a:extLst>
          </p:cNvPr>
          <p:cNvSpPr>
            <a:spLocks noGrp="1"/>
          </p:cNvSpPr>
          <p:nvPr>
            <p:ph idx="1"/>
          </p:nvPr>
        </p:nvSpPr>
        <p:spPr/>
        <p:txBody>
          <a:bodyPr/>
          <a:lstStyle/>
          <a:p>
            <a:r>
              <a:rPr lang="en-US" dirty="0"/>
              <a:t>Persistent patterns of inattention/distractibility and/or hyperactivity/impulsivity</a:t>
            </a:r>
          </a:p>
          <a:p>
            <a:r>
              <a:rPr lang="en-US" dirty="0"/>
              <a:t>Presentation may be primary inattentive, hyperactive/impulsive, or combined</a:t>
            </a:r>
          </a:p>
          <a:p>
            <a:r>
              <a:rPr lang="en-US" dirty="0"/>
              <a:t>(Some) symptoms must be persistently present and impairing (mild ADHD may be diagnosed after 12 years of age)</a:t>
            </a:r>
          </a:p>
          <a:p>
            <a:r>
              <a:rPr lang="en-US" dirty="0"/>
              <a:t>Symptoms present in more than one setting</a:t>
            </a:r>
          </a:p>
          <a:p>
            <a:r>
              <a:rPr lang="en-US" dirty="0"/>
              <a:t>Occurs in 7-8% of children and adolescents</a:t>
            </a:r>
          </a:p>
          <a:p>
            <a:endParaRPr lang="en-US" dirty="0"/>
          </a:p>
          <a:p>
            <a:endParaRPr lang="en-US" dirty="0"/>
          </a:p>
        </p:txBody>
      </p:sp>
      <p:sp>
        <p:nvSpPr>
          <p:cNvPr id="4" name="Footer Placeholder 3">
            <a:extLst>
              <a:ext uri="{FF2B5EF4-FFF2-40B4-BE49-F238E27FC236}">
                <a16:creationId xmlns:a16="http://schemas.microsoft.com/office/drawing/2014/main" id="{167F74F3-604E-4D92-BA5B-1BA4815E6855}"/>
              </a:ext>
            </a:extLst>
          </p:cNvPr>
          <p:cNvSpPr>
            <a:spLocks noGrp="1"/>
          </p:cNvSpPr>
          <p:nvPr>
            <p:ph type="ftr" sz="quarter" idx="11"/>
          </p:nvPr>
        </p:nvSpPr>
        <p:spPr>
          <a:xfrm>
            <a:off x="4038600"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DSM-V, APA</a:t>
            </a:r>
          </a:p>
        </p:txBody>
      </p:sp>
    </p:spTree>
    <p:extLst>
      <p:ext uri="{BB962C8B-B14F-4D97-AF65-F5344CB8AC3E}">
        <p14:creationId xmlns:p14="http://schemas.microsoft.com/office/powerpoint/2010/main" val="30618455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D440B5-07E7-4360-B4AD-7860DF262A29}"/>
              </a:ext>
            </a:extLst>
          </p:cNvPr>
          <p:cNvSpPr>
            <a:spLocks noGrp="1"/>
          </p:cNvSpPr>
          <p:nvPr>
            <p:ph type="title"/>
          </p:nvPr>
        </p:nvSpPr>
        <p:spPr/>
        <p:txBody>
          <a:bodyPr/>
          <a:lstStyle/>
          <a:p>
            <a:r>
              <a:rPr lang="en-US" dirty="0"/>
              <a:t>ADHD: Neurobiology</a:t>
            </a:r>
          </a:p>
        </p:txBody>
      </p:sp>
      <p:sp>
        <p:nvSpPr>
          <p:cNvPr id="3" name="Content Placeholder 2">
            <a:extLst>
              <a:ext uri="{FF2B5EF4-FFF2-40B4-BE49-F238E27FC236}">
                <a16:creationId xmlns:a16="http://schemas.microsoft.com/office/drawing/2014/main" id="{E5331CD0-2958-4CC5-AD88-7453F544BD6D}"/>
              </a:ext>
            </a:extLst>
          </p:cNvPr>
          <p:cNvSpPr>
            <a:spLocks noGrp="1"/>
          </p:cNvSpPr>
          <p:nvPr>
            <p:ph idx="1"/>
          </p:nvPr>
        </p:nvSpPr>
        <p:spPr/>
        <p:txBody>
          <a:bodyPr/>
          <a:lstStyle/>
          <a:p>
            <a:r>
              <a:rPr lang="en-US" dirty="0"/>
              <a:t>Related to dysmaturity of the pre-frontal lobe (lagging 3-5 years behind chronological age)</a:t>
            </a:r>
          </a:p>
          <a:p>
            <a:r>
              <a:rPr lang="en-US" dirty="0"/>
              <a:t>Commonly deficient in executive functioning</a:t>
            </a:r>
          </a:p>
          <a:p>
            <a:pPr lvl="1"/>
            <a:r>
              <a:rPr lang="en-US" dirty="0"/>
              <a:t>Working (short-term) memory</a:t>
            </a:r>
          </a:p>
          <a:p>
            <a:pPr lvl="1"/>
            <a:r>
              <a:rPr lang="en-US" dirty="0"/>
              <a:t>Mental flexibility</a:t>
            </a:r>
          </a:p>
          <a:p>
            <a:pPr lvl="1"/>
            <a:r>
              <a:rPr lang="en-US" dirty="0"/>
              <a:t>Emotional regulation</a:t>
            </a:r>
          </a:p>
          <a:p>
            <a:pPr lvl="1"/>
            <a:r>
              <a:rPr lang="en-US" dirty="0"/>
              <a:t>Task prioritization</a:t>
            </a:r>
          </a:p>
        </p:txBody>
      </p:sp>
    </p:spTree>
    <p:extLst>
      <p:ext uri="{BB962C8B-B14F-4D97-AF65-F5344CB8AC3E}">
        <p14:creationId xmlns:p14="http://schemas.microsoft.com/office/powerpoint/2010/main" val="35228787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3365FA-F96A-4A49-AF16-F1BE8A3F84CD}"/>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12341002-D3F7-457F-AB85-251704CBD059}"/>
              </a:ext>
            </a:extLst>
          </p:cNvPr>
          <p:cNvSpPr>
            <a:spLocks noGrp="1"/>
          </p:cNvSpPr>
          <p:nvPr>
            <p:ph idx="1"/>
          </p:nvPr>
        </p:nvSpPr>
        <p:spPr/>
        <p:txBody>
          <a:bodyPr/>
          <a:lstStyle/>
          <a:p>
            <a:endParaRPr lang="en-US"/>
          </a:p>
        </p:txBody>
      </p:sp>
      <p:sp>
        <p:nvSpPr>
          <p:cNvPr id="4" name="Footer Placeholder 3">
            <a:extLst>
              <a:ext uri="{FF2B5EF4-FFF2-40B4-BE49-F238E27FC236}">
                <a16:creationId xmlns:a16="http://schemas.microsoft.com/office/drawing/2014/main" id="{71971A38-C0F5-42E5-A705-54B163FAE486}"/>
              </a:ext>
            </a:extLst>
          </p:cNvPr>
          <p:cNvSpPr>
            <a:spLocks noGrp="1"/>
          </p:cNvSpPr>
          <p:nvPr>
            <p:ph type="ftr" sz="quarter" idx="11"/>
          </p:nvPr>
        </p:nvSpPr>
        <p:spPr>
          <a:xfrm>
            <a:off x="4038600"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0" i="0" dirty="0">
                <a:solidFill>
                  <a:srgbClr val="2F4A8B"/>
                </a:solidFill>
                <a:effectLst/>
                <a:latin typeface="arial" panose="020B0604020202020204" pitchFamily="34" charset="0"/>
                <a:hlinkClick r:id="rId2"/>
              </a:rPr>
              <a:t>J </a:t>
            </a:r>
            <a:r>
              <a:rPr lang="en-US" b="0" i="0" dirty="0" err="1">
                <a:solidFill>
                  <a:srgbClr val="2F4A8B"/>
                </a:solidFill>
                <a:effectLst/>
                <a:latin typeface="arial" panose="020B0604020202020204" pitchFamily="34" charset="0"/>
                <a:hlinkClick r:id="rId2"/>
              </a:rPr>
              <a:t>Pediatr</a:t>
            </a:r>
            <a:r>
              <a:rPr lang="en-US" b="0" i="0" dirty="0">
                <a:solidFill>
                  <a:srgbClr val="2F4A8B"/>
                </a:solidFill>
                <a:effectLst/>
                <a:latin typeface="arial" panose="020B0604020202020204" pitchFamily="34" charset="0"/>
                <a:hlinkClick r:id="rId2"/>
              </a:rPr>
              <a:t>. Author manuscript; available in PMC 2010 Jun 30.</a:t>
            </a:r>
            <a:endParaRPr lang="en-US" dirty="0"/>
          </a:p>
          <a:p>
            <a:endParaRPr lang="en-US" dirty="0"/>
          </a:p>
        </p:txBody>
      </p:sp>
      <p:pic>
        <p:nvPicPr>
          <p:cNvPr id="12294" name="Picture 6">
            <a:extLst>
              <a:ext uri="{FF2B5EF4-FFF2-40B4-BE49-F238E27FC236}">
                <a16:creationId xmlns:a16="http://schemas.microsoft.com/office/drawing/2014/main" id="{96187FE6-E2DF-4502-B393-59849013B6B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449037"/>
            <a:ext cx="9022896" cy="5817620"/>
          </a:xfrm>
          <a:prstGeom prst="rect">
            <a:avLst/>
          </a:prstGeom>
          <a:noFill/>
          <a:effectLst>
            <a:outerShdw blurRad="50800" dist="38100" dir="13500000" algn="br"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62191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365345-1258-405F-96FA-F0C3E300962B}"/>
              </a:ext>
            </a:extLst>
          </p:cNvPr>
          <p:cNvSpPr>
            <a:spLocks noGrp="1"/>
          </p:cNvSpPr>
          <p:nvPr>
            <p:ph type="title"/>
          </p:nvPr>
        </p:nvSpPr>
        <p:spPr/>
        <p:txBody>
          <a:bodyPr/>
          <a:lstStyle/>
          <a:p>
            <a:r>
              <a:rPr lang="en-US" dirty="0"/>
              <a:t>ADHD: Comorbidities</a:t>
            </a:r>
          </a:p>
        </p:txBody>
      </p:sp>
      <p:sp>
        <p:nvSpPr>
          <p:cNvPr id="3" name="Content Placeholder 2">
            <a:extLst>
              <a:ext uri="{FF2B5EF4-FFF2-40B4-BE49-F238E27FC236}">
                <a16:creationId xmlns:a16="http://schemas.microsoft.com/office/drawing/2014/main" id="{FD43DEBB-2BD2-4893-8894-A0CE8019EBE8}"/>
              </a:ext>
            </a:extLst>
          </p:cNvPr>
          <p:cNvSpPr>
            <a:spLocks noGrp="1"/>
          </p:cNvSpPr>
          <p:nvPr>
            <p:ph idx="1"/>
          </p:nvPr>
        </p:nvSpPr>
        <p:spPr/>
        <p:txBody>
          <a:bodyPr numCol="2">
            <a:normAutofit/>
          </a:bodyPr>
          <a:lstStyle/>
          <a:p>
            <a:r>
              <a:rPr lang="en-US" dirty="0"/>
              <a:t>Other neurodevelopmental disorders</a:t>
            </a:r>
          </a:p>
          <a:p>
            <a:pPr lvl="1"/>
            <a:r>
              <a:rPr lang="en-US" dirty="0"/>
              <a:t>Autism spectrum disorder</a:t>
            </a:r>
          </a:p>
          <a:p>
            <a:pPr lvl="1"/>
            <a:r>
              <a:rPr lang="en-US" dirty="0"/>
              <a:t>Intellectual Disability</a:t>
            </a:r>
          </a:p>
          <a:p>
            <a:pPr lvl="1"/>
            <a:r>
              <a:rPr lang="en-US" dirty="0"/>
              <a:t>Learning disorders</a:t>
            </a:r>
          </a:p>
          <a:p>
            <a:r>
              <a:rPr lang="en-US" dirty="0"/>
              <a:t>Mental health disorders</a:t>
            </a:r>
          </a:p>
          <a:p>
            <a:pPr lvl="1"/>
            <a:r>
              <a:rPr lang="en-US" dirty="0"/>
              <a:t>Depression</a:t>
            </a:r>
          </a:p>
          <a:p>
            <a:pPr lvl="1"/>
            <a:r>
              <a:rPr lang="en-US" dirty="0"/>
              <a:t>Anxiety</a:t>
            </a:r>
          </a:p>
          <a:p>
            <a:pPr lvl="1"/>
            <a:r>
              <a:rPr lang="en-US" dirty="0"/>
              <a:t>Oppositional defiant disorder</a:t>
            </a:r>
          </a:p>
          <a:p>
            <a:r>
              <a:rPr lang="en-US" dirty="0"/>
              <a:t>Chronic medical conditions</a:t>
            </a:r>
          </a:p>
          <a:p>
            <a:pPr lvl="1"/>
            <a:r>
              <a:rPr lang="en-US" dirty="0"/>
              <a:t>Fetal alcohol spectrum disorder</a:t>
            </a:r>
          </a:p>
          <a:p>
            <a:pPr lvl="1"/>
            <a:r>
              <a:rPr lang="en-US" dirty="0"/>
              <a:t>Epilepsy</a:t>
            </a:r>
          </a:p>
          <a:p>
            <a:pPr lvl="1"/>
            <a:r>
              <a:rPr lang="en-US" dirty="0"/>
              <a:t>Genetic conditions</a:t>
            </a:r>
          </a:p>
          <a:p>
            <a:r>
              <a:rPr lang="en-US" dirty="0"/>
              <a:t>Social Determinants of Health</a:t>
            </a:r>
          </a:p>
        </p:txBody>
      </p:sp>
      <p:sp>
        <p:nvSpPr>
          <p:cNvPr id="4" name="TextBox 3">
            <a:extLst>
              <a:ext uri="{FF2B5EF4-FFF2-40B4-BE49-F238E27FC236}">
                <a16:creationId xmlns:a16="http://schemas.microsoft.com/office/drawing/2014/main" id="{46781759-9D96-4C7A-8AD1-81ED345A2BEE}"/>
              </a:ext>
            </a:extLst>
          </p:cNvPr>
          <p:cNvSpPr txBox="1"/>
          <p:nvPr/>
        </p:nvSpPr>
        <p:spPr>
          <a:xfrm>
            <a:off x="4106487" y="6018415"/>
            <a:ext cx="2107244" cy="369332"/>
          </a:xfrm>
          <a:prstGeom prst="rect">
            <a:avLst/>
          </a:prstGeom>
          <a:noFill/>
        </p:spPr>
        <p:txBody>
          <a:bodyPr wrap="none" rtlCol="0">
            <a:spAutoFit/>
          </a:bodyPr>
          <a:lstStyle/>
          <a:p>
            <a:r>
              <a:rPr lang="en-US" dirty="0" err="1"/>
              <a:t>Barbaresi</a:t>
            </a:r>
            <a:r>
              <a:rPr lang="en-US" dirty="0"/>
              <a:t>, et al 2020</a:t>
            </a:r>
          </a:p>
        </p:txBody>
      </p:sp>
    </p:spTree>
    <p:extLst>
      <p:ext uri="{BB962C8B-B14F-4D97-AF65-F5344CB8AC3E}">
        <p14:creationId xmlns:p14="http://schemas.microsoft.com/office/powerpoint/2010/main" val="247544765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668</TotalTime>
  <Words>4388</Words>
  <Application>Microsoft Office PowerPoint</Application>
  <PresentationFormat>Widescreen</PresentationFormat>
  <Paragraphs>455</Paragraphs>
  <Slides>59</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59</vt:i4>
      </vt:variant>
    </vt:vector>
  </HeadingPairs>
  <TitlesOfParts>
    <vt:vector size="68" baseType="lpstr">
      <vt:lpstr>aktiv-grotesk</vt:lpstr>
      <vt:lpstr>Arial</vt:lpstr>
      <vt:lpstr>Arial</vt:lpstr>
      <vt:lpstr>Calibri</vt:lpstr>
      <vt:lpstr>Open Sans</vt:lpstr>
      <vt:lpstr>Roboto</vt:lpstr>
      <vt:lpstr>Segoe UI</vt:lpstr>
      <vt:lpstr>Wingdings</vt:lpstr>
      <vt:lpstr>Office Theme</vt:lpstr>
      <vt:lpstr>Developmental Disabilities and Disparities</vt:lpstr>
      <vt:lpstr>Learning Objectives</vt:lpstr>
      <vt:lpstr>Outline</vt:lpstr>
      <vt:lpstr>Poll</vt:lpstr>
      <vt:lpstr>What is a Developmental Disability?</vt:lpstr>
      <vt:lpstr>Attention Deficit/Hyperactivity Disorder</vt:lpstr>
      <vt:lpstr>ADHD: Neurobiology</vt:lpstr>
      <vt:lpstr>PowerPoint Presentation</vt:lpstr>
      <vt:lpstr>ADHD: Comorbidities</vt:lpstr>
      <vt:lpstr>ADHD: Life Trajectory</vt:lpstr>
      <vt:lpstr>Autism Spectrum Disorder</vt:lpstr>
      <vt:lpstr>ASD: Prevalence</vt:lpstr>
      <vt:lpstr>PowerPoint Presentation</vt:lpstr>
      <vt:lpstr>PowerPoint Presentation</vt:lpstr>
      <vt:lpstr>ASD: Neurobiology</vt:lpstr>
      <vt:lpstr>PowerPoint Presentation</vt:lpstr>
      <vt:lpstr>ASD: Co-morbidities</vt:lpstr>
      <vt:lpstr>ASD: Life Trajectory</vt:lpstr>
      <vt:lpstr>Cerebral Palsy: Overview</vt:lpstr>
      <vt:lpstr>Cerebral Palsy: Neurobiology</vt:lpstr>
      <vt:lpstr>PowerPoint Presentation</vt:lpstr>
      <vt:lpstr>Cerebral Palsy: Co-morbidities</vt:lpstr>
      <vt:lpstr>Cerebral Palsy: Life Trajectory</vt:lpstr>
      <vt:lpstr>PowerPoint Presentation</vt:lpstr>
      <vt:lpstr>American Association on Intellectual and Developmental Disabilities</vt:lpstr>
      <vt:lpstr>Domains of Intelligence</vt:lpstr>
      <vt:lpstr>Domains of Intelligence</vt:lpstr>
      <vt:lpstr>Causes of ID</vt:lpstr>
      <vt:lpstr>Syndromic ID: phenotypes</vt:lpstr>
      <vt:lpstr>ID Severity and Life Trajectory</vt:lpstr>
      <vt:lpstr>Outline</vt:lpstr>
      <vt:lpstr>Historical Context: US in 18-19th centuries</vt:lpstr>
      <vt:lpstr>Historical Context: US early 20th century </vt:lpstr>
      <vt:lpstr>Historical Context: US 1960s</vt:lpstr>
      <vt:lpstr>Literature Review: Health Disparities related to NDD</vt:lpstr>
      <vt:lpstr>PowerPoint Presentation</vt:lpstr>
      <vt:lpstr>PowerPoint Presentation</vt:lpstr>
      <vt:lpstr>PowerPoint Presentation</vt:lpstr>
      <vt:lpstr>PowerPoint Presentation</vt:lpstr>
      <vt:lpstr>Outline</vt:lpstr>
      <vt:lpstr>Guardianship/Conservatorship</vt:lpstr>
      <vt:lpstr>Does Guardianship Improve Health Outcomes?</vt:lpstr>
      <vt:lpstr>Alternative for Guardianship—Supported Decision Making</vt:lpstr>
      <vt:lpstr>Outline</vt:lpstr>
      <vt:lpstr>General Recommendations for Health Care Providers</vt:lpstr>
      <vt:lpstr>Communication is Key</vt:lpstr>
      <vt:lpstr>Communication is Key</vt:lpstr>
      <vt:lpstr>Neurodiversity model</vt:lpstr>
      <vt:lpstr>Neurodiversity model</vt:lpstr>
      <vt:lpstr>Neurodiversity model</vt:lpstr>
      <vt:lpstr>PowerPoint Presentation</vt:lpstr>
      <vt:lpstr>AASPIRE Healthcare Toolkit: Personalized Accommodation Report</vt:lpstr>
      <vt:lpstr>Other Resources</vt:lpstr>
      <vt:lpstr>Core Competencies for Health Care Education</vt:lpstr>
      <vt:lpstr>Policy/Systems Issues</vt:lpstr>
      <vt:lpstr>Discussion</vt:lpstr>
      <vt:lpstr>References (1/2)</vt:lpstr>
      <vt:lpstr>References (2/2)</vt:lpstr>
      <vt:lpstr>THANK YOU</vt:lpstr>
    </vt:vector>
  </TitlesOfParts>
  <Company>UC Irvine Health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Schaeffer, Marisa</dc:creator>
  <cp:lastModifiedBy>Chung, Peter</cp:lastModifiedBy>
  <cp:revision>21</cp:revision>
  <dcterms:created xsi:type="dcterms:W3CDTF">2019-10-29T16:41:22Z</dcterms:created>
  <dcterms:modified xsi:type="dcterms:W3CDTF">2022-01-18T20:50:18Z</dcterms:modified>
</cp:coreProperties>
</file>