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393" r:id="rId4"/>
    <p:sldId id="320" r:id="rId5"/>
    <p:sldId id="398" r:id="rId6"/>
    <p:sldId id="381" r:id="rId7"/>
    <p:sldId id="301" r:id="rId8"/>
    <p:sldId id="399" r:id="rId9"/>
    <p:sldId id="379" r:id="rId10"/>
    <p:sldId id="427" r:id="rId11"/>
    <p:sldId id="392" r:id="rId12"/>
    <p:sldId id="268" r:id="rId13"/>
    <p:sldId id="264" r:id="rId14"/>
    <p:sldId id="400" r:id="rId15"/>
    <p:sldId id="385" r:id="rId16"/>
    <p:sldId id="260" r:id="rId17"/>
    <p:sldId id="261" r:id="rId18"/>
    <p:sldId id="262" r:id="rId19"/>
    <p:sldId id="412" r:id="rId20"/>
    <p:sldId id="413" r:id="rId21"/>
    <p:sldId id="414" r:id="rId22"/>
    <p:sldId id="266" r:id="rId23"/>
    <p:sldId id="263" r:id="rId24"/>
    <p:sldId id="382" r:id="rId25"/>
    <p:sldId id="383" r:id="rId26"/>
    <p:sldId id="434" r:id="rId27"/>
    <p:sldId id="432" r:id="rId28"/>
    <p:sldId id="311" r:id="rId29"/>
    <p:sldId id="384" r:id="rId30"/>
    <p:sldId id="312" r:id="rId31"/>
    <p:sldId id="435" r:id="rId32"/>
    <p:sldId id="436" r:id="rId33"/>
    <p:sldId id="406" r:id="rId34"/>
    <p:sldId id="404" r:id="rId35"/>
    <p:sldId id="409" r:id="rId36"/>
    <p:sldId id="417" r:id="rId37"/>
    <p:sldId id="416" r:id="rId38"/>
    <p:sldId id="415" r:id="rId39"/>
    <p:sldId id="401" r:id="rId40"/>
    <p:sldId id="373" r:id="rId41"/>
    <p:sldId id="407" r:id="rId42"/>
    <p:sldId id="303" r:id="rId43"/>
    <p:sldId id="430" r:id="rId44"/>
    <p:sldId id="431" r:id="rId45"/>
    <p:sldId id="429" r:id="rId46"/>
    <p:sldId id="354" r:id="rId47"/>
    <p:sldId id="355" r:id="rId48"/>
    <p:sldId id="402" r:id="rId49"/>
    <p:sldId id="403" r:id="rId50"/>
    <p:sldId id="428" r:id="rId51"/>
    <p:sldId id="426" r:id="rId52"/>
    <p:sldId id="371" r:id="rId53"/>
    <p:sldId id="38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0" d="100"/>
          <a:sy n="110"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141B0-B305-4C31-97DE-0A992592778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0E81B9D-E94E-44D0-8FE7-72D7DD8BAF60}">
      <dgm:prSet/>
      <dgm:spPr/>
      <dgm:t>
        <a:bodyPr/>
        <a:lstStyle/>
        <a:p>
          <a:r>
            <a:rPr lang="en-US" dirty="0"/>
            <a:t>Almost everyone loses weight short-term (1 year)</a:t>
          </a:r>
        </a:p>
      </dgm:t>
    </dgm:pt>
    <dgm:pt modelId="{2E8DEC37-94DE-40F0-8CA1-99FC40BC06B4}" type="parTrans" cxnId="{C0B50A96-0D64-4F91-A9BF-39C451939F9C}">
      <dgm:prSet/>
      <dgm:spPr/>
      <dgm:t>
        <a:bodyPr/>
        <a:lstStyle/>
        <a:p>
          <a:endParaRPr lang="en-US"/>
        </a:p>
      </dgm:t>
    </dgm:pt>
    <dgm:pt modelId="{B6CFB361-3149-44E0-B9DE-60173C67FEF8}" type="sibTrans" cxnId="{C0B50A96-0D64-4F91-A9BF-39C451939F9C}">
      <dgm:prSet/>
      <dgm:spPr/>
      <dgm:t>
        <a:bodyPr/>
        <a:lstStyle/>
        <a:p>
          <a:endParaRPr lang="en-US"/>
        </a:p>
      </dgm:t>
    </dgm:pt>
    <dgm:pt modelId="{202552A2-4F9B-4234-9211-3A8A4969F588}">
      <dgm:prSet/>
      <dgm:spPr/>
      <dgm:t>
        <a:bodyPr/>
        <a:lstStyle/>
        <a:p>
          <a:r>
            <a:rPr lang="en-US" dirty="0"/>
            <a:t>About 95% regain weight long-term (2-5 years)</a:t>
          </a:r>
        </a:p>
      </dgm:t>
    </dgm:pt>
    <dgm:pt modelId="{E552AFCE-246D-4CCF-9FFA-9434D34E5221}" type="parTrans" cxnId="{7312DCA5-78D1-45B6-B157-3354E007312A}">
      <dgm:prSet/>
      <dgm:spPr/>
      <dgm:t>
        <a:bodyPr/>
        <a:lstStyle/>
        <a:p>
          <a:endParaRPr lang="en-US"/>
        </a:p>
      </dgm:t>
    </dgm:pt>
    <dgm:pt modelId="{5CE0647B-5076-4AFC-932B-81A1C7FE2BF8}" type="sibTrans" cxnId="{7312DCA5-78D1-45B6-B157-3354E007312A}">
      <dgm:prSet/>
      <dgm:spPr/>
      <dgm:t>
        <a:bodyPr/>
        <a:lstStyle/>
        <a:p>
          <a:endParaRPr lang="en-US"/>
        </a:p>
      </dgm:t>
    </dgm:pt>
    <dgm:pt modelId="{E462F5B6-EB85-4058-84EB-5F4C0D7F1638}">
      <dgm:prSet/>
      <dgm:spPr/>
      <dgm:t>
        <a:bodyPr/>
        <a:lstStyle/>
        <a:p>
          <a:r>
            <a:rPr lang="en-US" dirty="0"/>
            <a:t>Up to 66% of people regain more weight than they lost</a:t>
          </a:r>
        </a:p>
      </dgm:t>
    </dgm:pt>
    <dgm:pt modelId="{EECC4065-4F11-4D47-A35E-4072BF130D2E}" type="parTrans" cxnId="{705D8D93-C49E-4971-9405-A8257B425433}">
      <dgm:prSet/>
      <dgm:spPr/>
      <dgm:t>
        <a:bodyPr/>
        <a:lstStyle/>
        <a:p>
          <a:endParaRPr lang="en-US"/>
        </a:p>
      </dgm:t>
    </dgm:pt>
    <dgm:pt modelId="{BF16C87E-3558-44EF-B3AB-C8E7A24BEEDB}" type="sibTrans" cxnId="{705D8D93-C49E-4971-9405-A8257B425433}">
      <dgm:prSet/>
      <dgm:spPr/>
      <dgm:t>
        <a:bodyPr/>
        <a:lstStyle/>
        <a:p>
          <a:endParaRPr lang="en-US"/>
        </a:p>
      </dgm:t>
    </dgm:pt>
    <dgm:pt modelId="{ED064387-EA05-4165-BD48-7F903C3D3B4E}" type="pres">
      <dgm:prSet presAssocID="{94A141B0-B305-4C31-97DE-0A9925927785}" presName="linear" presStyleCnt="0">
        <dgm:presLayoutVars>
          <dgm:animLvl val="lvl"/>
          <dgm:resizeHandles val="exact"/>
        </dgm:presLayoutVars>
      </dgm:prSet>
      <dgm:spPr/>
    </dgm:pt>
    <dgm:pt modelId="{2D88CB32-7CAA-42D0-BA12-67AF7D334FFD}" type="pres">
      <dgm:prSet presAssocID="{A0E81B9D-E94E-44D0-8FE7-72D7DD8BAF60}" presName="parentText" presStyleLbl="node1" presStyleIdx="0" presStyleCnt="3" custLinFactNeighborX="-19888" custLinFactNeighborY="82822">
        <dgm:presLayoutVars>
          <dgm:chMax val="0"/>
          <dgm:bulletEnabled val="1"/>
        </dgm:presLayoutVars>
      </dgm:prSet>
      <dgm:spPr/>
    </dgm:pt>
    <dgm:pt modelId="{23A6CA5E-4FB4-4ABD-B60B-27CDEE506784}" type="pres">
      <dgm:prSet presAssocID="{B6CFB361-3149-44E0-B9DE-60173C67FEF8}" presName="spacer" presStyleCnt="0"/>
      <dgm:spPr/>
    </dgm:pt>
    <dgm:pt modelId="{CB8C95E1-8C13-4472-9F4E-1DC78AC5CC10}" type="pres">
      <dgm:prSet presAssocID="{202552A2-4F9B-4234-9211-3A8A4969F588}" presName="parentText" presStyleLbl="node1" presStyleIdx="1" presStyleCnt="3">
        <dgm:presLayoutVars>
          <dgm:chMax val="0"/>
          <dgm:bulletEnabled val="1"/>
        </dgm:presLayoutVars>
      </dgm:prSet>
      <dgm:spPr/>
    </dgm:pt>
    <dgm:pt modelId="{475680C8-88BA-40B4-AF99-77E4AC4F863B}" type="pres">
      <dgm:prSet presAssocID="{5CE0647B-5076-4AFC-932B-81A1C7FE2BF8}" presName="spacer" presStyleCnt="0"/>
      <dgm:spPr/>
    </dgm:pt>
    <dgm:pt modelId="{34AB5994-7AFC-4C37-8A0E-61855743BEFF}" type="pres">
      <dgm:prSet presAssocID="{E462F5B6-EB85-4058-84EB-5F4C0D7F1638}" presName="parentText" presStyleLbl="node1" presStyleIdx="2" presStyleCnt="3">
        <dgm:presLayoutVars>
          <dgm:chMax val="0"/>
          <dgm:bulletEnabled val="1"/>
        </dgm:presLayoutVars>
      </dgm:prSet>
      <dgm:spPr/>
    </dgm:pt>
  </dgm:ptLst>
  <dgm:cxnLst>
    <dgm:cxn modelId="{41A0A009-6CA1-42A3-AD12-34B75EABFC4D}" type="presOf" srcId="{A0E81B9D-E94E-44D0-8FE7-72D7DD8BAF60}" destId="{2D88CB32-7CAA-42D0-BA12-67AF7D334FFD}" srcOrd="0" destOrd="0" presId="urn:microsoft.com/office/officeart/2005/8/layout/vList2"/>
    <dgm:cxn modelId="{81D11D0E-3D5A-466C-A957-5A98A21F3B6D}" type="presOf" srcId="{94A141B0-B305-4C31-97DE-0A9925927785}" destId="{ED064387-EA05-4165-BD48-7F903C3D3B4E}" srcOrd="0" destOrd="0" presId="urn:microsoft.com/office/officeart/2005/8/layout/vList2"/>
    <dgm:cxn modelId="{98C41515-11C2-4E2D-B422-49D2C551802B}" type="presOf" srcId="{202552A2-4F9B-4234-9211-3A8A4969F588}" destId="{CB8C95E1-8C13-4472-9F4E-1DC78AC5CC10}" srcOrd="0" destOrd="0" presId="urn:microsoft.com/office/officeart/2005/8/layout/vList2"/>
    <dgm:cxn modelId="{6227758D-8AE5-4E12-857A-26900232D84A}" type="presOf" srcId="{E462F5B6-EB85-4058-84EB-5F4C0D7F1638}" destId="{34AB5994-7AFC-4C37-8A0E-61855743BEFF}" srcOrd="0" destOrd="0" presId="urn:microsoft.com/office/officeart/2005/8/layout/vList2"/>
    <dgm:cxn modelId="{705D8D93-C49E-4971-9405-A8257B425433}" srcId="{94A141B0-B305-4C31-97DE-0A9925927785}" destId="{E462F5B6-EB85-4058-84EB-5F4C0D7F1638}" srcOrd="2" destOrd="0" parTransId="{EECC4065-4F11-4D47-A35E-4072BF130D2E}" sibTransId="{BF16C87E-3558-44EF-B3AB-C8E7A24BEEDB}"/>
    <dgm:cxn modelId="{C0B50A96-0D64-4F91-A9BF-39C451939F9C}" srcId="{94A141B0-B305-4C31-97DE-0A9925927785}" destId="{A0E81B9D-E94E-44D0-8FE7-72D7DD8BAF60}" srcOrd="0" destOrd="0" parTransId="{2E8DEC37-94DE-40F0-8CA1-99FC40BC06B4}" sibTransId="{B6CFB361-3149-44E0-B9DE-60173C67FEF8}"/>
    <dgm:cxn modelId="{7312DCA5-78D1-45B6-B157-3354E007312A}" srcId="{94A141B0-B305-4C31-97DE-0A9925927785}" destId="{202552A2-4F9B-4234-9211-3A8A4969F588}" srcOrd="1" destOrd="0" parTransId="{E552AFCE-246D-4CCF-9FFA-9434D34E5221}" sibTransId="{5CE0647B-5076-4AFC-932B-81A1C7FE2BF8}"/>
    <dgm:cxn modelId="{C8FBB6EC-A675-4E1B-97E4-CAED30BA18F6}" type="presParOf" srcId="{ED064387-EA05-4165-BD48-7F903C3D3B4E}" destId="{2D88CB32-7CAA-42D0-BA12-67AF7D334FFD}" srcOrd="0" destOrd="0" presId="urn:microsoft.com/office/officeart/2005/8/layout/vList2"/>
    <dgm:cxn modelId="{F33DC3B6-E261-4E32-BF55-7D05BDE99B93}" type="presParOf" srcId="{ED064387-EA05-4165-BD48-7F903C3D3B4E}" destId="{23A6CA5E-4FB4-4ABD-B60B-27CDEE506784}" srcOrd="1" destOrd="0" presId="urn:microsoft.com/office/officeart/2005/8/layout/vList2"/>
    <dgm:cxn modelId="{080C8A0A-9ECA-48B2-A60B-9FA4A8A4F04E}" type="presParOf" srcId="{ED064387-EA05-4165-BD48-7F903C3D3B4E}" destId="{CB8C95E1-8C13-4472-9F4E-1DC78AC5CC10}" srcOrd="2" destOrd="0" presId="urn:microsoft.com/office/officeart/2005/8/layout/vList2"/>
    <dgm:cxn modelId="{5D0E6DE7-7505-48F4-AB64-48CAA6933665}" type="presParOf" srcId="{ED064387-EA05-4165-BD48-7F903C3D3B4E}" destId="{475680C8-88BA-40B4-AF99-77E4AC4F863B}" srcOrd="3" destOrd="0" presId="urn:microsoft.com/office/officeart/2005/8/layout/vList2"/>
    <dgm:cxn modelId="{95D5DC57-CD1B-47D9-A90A-934AC23D8437}" type="presParOf" srcId="{ED064387-EA05-4165-BD48-7F903C3D3B4E}" destId="{34AB5994-7AFC-4C37-8A0E-61855743BE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8CB32-7CAA-42D0-BA12-67AF7D334FFD}">
      <dsp:nvSpPr>
        <dsp:cNvPr id="0" name=""/>
        <dsp:cNvSpPr/>
      </dsp:nvSpPr>
      <dsp:spPr>
        <a:xfrm>
          <a:off x="0" y="120069"/>
          <a:ext cx="6496050" cy="14320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Almost everyone loses weight short-term (1 year)</a:t>
          </a:r>
        </a:p>
      </dsp:txBody>
      <dsp:txXfrm>
        <a:off x="69908" y="189977"/>
        <a:ext cx="6356234" cy="1292264"/>
      </dsp:txXfrm>
    </dsp:sp>
    <dsp:sp modelId="{CB8C95E1-8C13-4472-9F4E-1DC78AC5CC10}">
      <dsp:nvSpPr>
        <dsp:cNvPr id="0" name=""/>
        <dsp:cNvSpPr/>
      </dsp:nvSpPr>
      <dsp:spPr>
        <a:xfrm>
          <a:off x="0" y="1569960"/>
          <a:ext cx="6496050" cy="1432080"/>
        </a:xfrm>
        <a:prstGeom prst="roundRect">
          <a:avLst/>
        </a:prstGeom>
        <a:gradFill rotWithShape="0">
          <a:gsLst>
            <a:gs pos="0">
              <a:schemeClr val="accent2">
                <a:hueOff val="13361"/>
                <a:satOff val="-37863"/>
                <a:lumOff val="2353"/>
                <a:alphaOff val="0"/>
                <a:tint val="98000"/>
                <a:lumMod val="114000"/>
              </a:schemeClr>
            </a:gs>
            <a:gs pos="100000">
              <a:schemeClr val="accent2">
                <a:hueOff val="13361"/>
                <a:satOff val="-37863"/>
                <a:lumOff val="23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About 95% regain weight long-term (2-5 years)</a:t>
          </a:r>
        </a:p>
      </dsp:txBody>
      <dsp:txXfrm>
        <a:off x="69908" y="1639868"/>
        <a:ext cx="6356234" cy="1292264"/>
      </dsp:txXfrm>
    </dsp:sp>
    <dsp:sp modelId="{34AB5994-7AFC-4C37-8A0E-61855743BEFF}">
      <dsp:nvSpPr>
        <dsp:cNvPr id="0" name=""/>
        <dsp:cNvSpPr/>
      </dsp:nvSpPr>
      <dsp:spPr>
        <a:xfrm>
          <a:off x="0" y="3105720"/>
          <a:ext cx="6496050" cy="1432080"/>
        </a:xfrm>
        <a:prstGeom prst="roundRect">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Up to 66% of people regain more weight than they lost</a:t>
          </a:r>
        </a:p>
      </dsp:txBody>
      <dsp:txXfrm>
        <a:off x="69908" y="3175628"/>
        <a:ext cx="6356234" cy="12922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FEA03840-B047-40F7-B044-8C9181D1A293}" type="slidenum">
              <a:rPr lang="en-US" smtClean="0"/>
              <a:t>‹#›</a:t>
            </a:fld>
            <a:endParaRPr lang="en-US"/>
          </a:p>
        </p:txBody>
      </p:sp>
    </p:spTree>
    <p:extLst>
      <p:ext uri="{BB962C8B-B14F-4D97-AF65-F5344CB8AC3E}">
        <p14:creationId xmlns:p14="http://schemas.microsoft.com/office/powerpoint/2010/main" val="31572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B65DD-4DD3-420B-A5BE-9D490C0B96E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312647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90806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2318340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274090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1AB65DD-4DD3-420B-A5BE-9D490C0B96EF}"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3726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1AB65DD-4DD3-420B-A5BE-9D490C0B96EF}"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19206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248611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79250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8709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B65DD-4DD3-420B-A5BE-9D490C0B96EF}"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428640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AB65DD-4DD3-420B-A5BE-9D490C0B96E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75561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AB65DD-4DD3-420B-A5BE-9D490C0B96EF}"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75144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AB65DD-4DD3-420B-A5BE-9D490C0B96EF}"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63014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B65DD-4DD3-420B-A5BE-9D490C0B96EF}"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99159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B65DD-4DD3-420B-A5BE-9D490C0B96E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674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B65DD-4DD3-420B-A5BE-9D490C0B96EF}"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A03840-B047-40F7-B044-8C9181D1A293}" type="slidenum">
              <a:rPr lang="en-US" smtClean="0"/>
              <a:t>‹#›</a:t>
            </a:fld>
            <a:endParaRPr lang="en-US"/>
          </a:p>
        </p:txBody>
      </p:sp>
    </p:spTree>
    <p:extLst>
      <p:ext uri="{BB962C8B-B14F-4D97-AF65-F5344CB8AC3E}">
        <p14:creationId xmlns:p14="http://schemas.microsoft.com/office/powerpoint/2010/main" val="182190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1AB65DD-4DD3-420B-A5BE-9D490C0B96EF}" type="datetimeFigureOut">
              <a:rPr lang="en-US" smtClean="0"/>
              <a:t>1/6/2022</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A03840-B047-40F7-B044-8C9181D1A293}" type="slidenum">
              <a:rPr lang="en-US" smtClean="0"/>
              <a:t>‹#›</a:t>
            </a:fld>
            <a:endParaRPr lang="en-US"/>
          </a:p>
        </p:txBody>
      </p:sp>
    </p:spTree>
    <p:extLst>
      <p:ext uri="{BB962C8B-B14F-4D97-AF65-F5344CB8AC3E}">
        <p14:creationId xmlns:p14="http://schemas.microsoft.com/office/powerpoint/2010/main" val="31673310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31263F0-712E-46E9-B944-D0346B1364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3C6BE52B-F34B-40BE-8EBC-DC9BAEC10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C7F7CEE2-BAF7-470F-A441-99C328879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2A8A8AC-813A-493B-90F2-5F946ED5F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1B74297-F303-4969-9BA9-E2788A4CA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E641150B-6B85-4485-BAC7-4BE391F08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38B08B8-3FCB-45CF-92EE-5D24DE766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0DFC743-56AE-4BCA-9F8A-C5F7292BC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85BEBEAF-AE40-4A3A-B714-B21CD20A4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990B1646-0767-4297-ABE2-7C47BF4EF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E38E762E-2638-4E1B-A452-57E3970D08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6765C2-1A7E-4047-A01E-5B4D7A2524CB}"/>
              </a:ext>
            </a:extLst>
          </p:cNvPr>
          <p:cNvSpPr>
            <a:spLocks noGrp="1"/>
          </p:cNvSpPr>
          <p:nvPr>
            <p:ph type="ctrTitle"/>
          </p:nvPr>
        </p:nvSpPr>
        <p:spPr>
          <a:xfrm>
            <a:off x="1683171" y="768399"/>
            <a:ext cx="8825658" cy="3389217"/>
          </a:xfrm>
        </p:spPr>
        <p:txBody>
          <a:bodyPr anchor="ctr">
            <a:normAutofit/>
          </a:bodyPr>
          <a:lstStyle/>
          <a:p>
            <a:pPr algn="ctr">
              <a:lnSpc>
                <a:spcPct val="90000"/>
              </a:lnSpc>
            </a:pPr>
            <a:r>
              <a:rPr lang="en-US" sz="5600" dirty="0">
                <a:solidFill>
                  <a:srgbClr val="FFFFFF"/>
                </a:solidFill>
              </a:rPr>
              <a:t>Healthcare for </a:t>
            </a:r>
            <a:br>
              <a:rPr lang="en-US" sz="5600" dirty="0">
                <a:solidFill>
                  <a:srgbClr val="FFFFFF"/>
                </a:solidFill>
              </a:rPr>
            </a:br>
            <a:r>
              <a:rPr lang="en-US" sz="5600" dirty="0">
                <a:solidFill>
                  <a:srgbClr val="FFFFFF"/>
                </a:solidFill>
              </a:rPr>
              <a:t>Every Body – </a:t>
            </a:r>
            <a:br>
              <a:rPr lang="en-US" sz="5600" dirty="0">
                <a:solidFill>
                  <a:srgbClr val="FFFFFF"/>
                </a:solidFill>
              </a:rPr>
            </a:br>
            <a:r>
              <a:rPr lang="en-US" sz="5600" dirty="0">
                <a:solidFill>
                  <a:srgbClr val="FFFFFF"/>
                </a:solidFill>
              </a:rPr>
              <a:t>Caring for Higher Weight Patients</a:t>
            </a:r>
          </a:p>
        </p:txBody>
      </p:sp>
      <p:sp>
        <p:nvSpPr>
          <p:cNvPr id="3" name="Subtitle 2">
            <a:extLst>
              <a:ext uri="{FF2B5EF4-FFF2-40B4-BE49-F238E27FC236}">
                <a16:creationId xmlns:a16="http://schemas.microsoft.com/office/drawing/2014/main" id="{5E2C4B87-94BB-43DD-9B34-5447D75D9FAD}"/>
              </a:ext>
            </a:extLst>
          </p:cNvPr>
          <p:cNvSpPr>
            <a:spLocks noGrp="1"/>
          </p:cNvSpPr>
          <p:nvPr>
            <p:ph type="subTitle" idx="1"/>
          </p:nvPr>
        </p:nvSpPr>
        <p:spPr>
          <a:xfrm>
            <a:off x="1683171" y="5240851"/>
            <a:ext cx="8825658" cy="828932"/>
          </a:xfrm>
        </p:spPr>
        <p:txBody>
          <a:bodyPr>
            <a:normAutofit/>
          </a:bodyPr>
          <a:lstStyle/>
          <a:p>
            <a:pPr algn="ctr">
              <a:lnSpc>
                <a:spcPct val="90000"/>
              </a:lnSpc>
            </a:pPr>
            <a:r>
              <a:rPr lang="en-US" sz="2200" dirty="0">
                <a:solidFill>
                  <a:schemeClr val="tx2"/>
                </a:solidFill>
              </a:rPr>
              <a:t>With Ragen Chastain</a:t>
            </a:r>
          </a:p>
          <a:p>
            <a:pPr algn="ctr">
              <a:lnSpc>
                <a:spcPct val="90000"/>
              </a:lnSpc>
            </a:pPr>
            <a:r>
              <a:rPr lang="en-US" sz="2200" dirty="0">
                <a:solidFill>
                  <a:schemeClr val="tx2"/>
                </a:solidFill>
              </a:rPr>
              <a:t>Ragen@SizedForSuccess.com </a:t>
            </a:r>
          </a:p>
        </p:txBody>
      </p:sp>
    </p:spTree>
    <p:extLst>
      <p:ext uri="{BB962C8B-B14F-4D97-AF65-F5344CB8AC3E}">
        <p14:creationId xmlns:p14="http://schemas.microsoft.com/office/powerpoint/2010/main" val="221721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line chart&#10;&#10;Description automatically generated">
            <a:extLst>
              <a:ext uri="{FF2B5EF4-FFF2-40B4-BE49-F238E27FC236}">
                <a16:creationId xmlns:a16="http://schemas.microsoft.com/office/drawing/2014/main" id="{FB281704-AC9F-4BA9-B177-3D37F91F8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39499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328E-5312-4F98-93BC-F7C3895AE002}"/>
              </a:ext>
            </a:extLst>
          </p:cNvPr>
          <p:cNvSpPr>
            <a:spLocks noGrp="1"/>
          </p:cNvSpPr>
          <p:nvPr>
            <p:ph type="title"/>
          </p:nvPr>
        </p:nvSpPr>
        <p:spPr/>
        <p:txBody>
          <a:bodyPr/>
          <a:lstStyle/>
          <a:p>
            <a:r>
              <a:rPr lang="en-US" dirty="0"/>
              <a:t>How the research misleads us</a:t>
            </a:r>
          </a:p>
        </p:txBody>
      </p:sp>
      <p:sp>
        <p:nvSpPr>
          <p:cNvPr id="3" name="Content Placeholder 2">
            <a:extLst>
              <a:ext uri="{FF2B5EF4-FFF2-40B4-BE49-F238E27FC236}">
                <a16:creationId xmlns:a16="http://schemas.microsoft.com/office/drawing/2014/main" id="{3938B8E3-F366-48DB-8F78-80782494CD77}"/>
              </a:ext>
            </a:extLst>
          </p:cNvPr>
          <p:cNvSpPr>
            <a:spLocks noGrp="1"/>
          </p:cNvSpPr>
          <p:nvPr>
            <p:ph idx="1"/>
          </p:nvPr>
        </p:nvSpPr>
        <p:spPr/>
        <p:txBody>
          <a:bodyPr>
            <a:noAutofit/>
          </a:bodyPr>
          <a:lstStyle/>
          <a:p>
            <a:r>
              <a:rPr lang="en-US" sz="2400" dirty="0"/>
              <a:t>Short-term focus</a:t>
            </a:r>
          </a:p>
          <a:p>
            <a:r>
              <a:rPr lang="en-US" sz="2400" dirty="0"/>
              <a:t>Ignores drop-out rates</a:t>
            </a:r>
          </a:p>
          <a:p>
            <a:r>
              <a:rPr lang="en-US" sz="2400" dirty="0"/>
              <a:t>Poor design/inappropriate conclusions</a:t>
            </a:r>
          </a:p>
          <a:p>
            <a:r>
              <a:rPr lang="en-US" sz="2400" dirty="0"/>
              <a:t>Example: Weight Watchers</a:t>
            </a:r>
          </a:p>
          <a:p>
            <a:pPr lvl="1"/>
            <a:r>
              <a:rPr lang="en-US" sz="2000" dirty="0"/>
              <a:t>Research: Average client loses 10 pounds in year 1, gains back 5 in year 2</a:t>
            </a:r>
          </a:p>
          <a:p>
            <a:pPr lvl="1"/>
            <a:r>
              <a:rPr lang="en-US" sz="2000" b="0" i="0" dirty="0">
                <a:solidFill>
                  <a:srgbClr val="666666"/>
                </a:solidFill>
                <a:effectLst/>
                <a:latin typeface="Georgia" panose="02040502050405020303" pitchFamily="18" charset="0"/>
              </a:rPr>
              <a:t> </a:t>
            </a:r>
            <a:r>
              <a:rPr lang="en-US" sz="2000" dirty="0"/>
              <a:t>Chief scientific officer: “It’s nice to see this validation of what we’ve been doing.”</a:t>
            </a:r>
          </a:p>
        </p:txBody>
      </p:sp>
    </p:spTree>
    <p:extLst>
      <p:ext uri="{BB962C8B-B14F-4D97-AF65-F5344CB8AC3E}">
        <p14:creationId xmlns:p14="http://schemas.microsoft.com/office/powerpoint/2010/main" val="26916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A5BE-1C84-4509-873A-1B064E82BC97}"/>
              </a:ext>
            </a:extLst>
          </p:cNvPr>
          <p:cNvSpPr>
            <a:spLocks noGrp="1"/>
          </p:cNvSpPr>
          <p:nvPr>
            <p:ph type="title"/>
          </p:nvPr>
        </p:nvSpPr>
        <p:spPr/>
        <p:txBody>
          <a:bodyPr/>
          <a:lstStyle/>
          <a:p>
            <a:r>
              <a:rPr lang="en-US" dirty="0"/>
              <a:t>Basic Premise Error Part 1</a:t>
            </a:r>
          </a:p>
        </p:txBody>
      </p:sp>
      <p:sp>
        <p:nvSpPr>
          <p:cNvPr id="3" name="Content Placeholder 2">
            <a:extLst>
              <a:ext uri="{FF2B5EF4-FFF2-40B4-BE49-F238E27FC236}">
                <a16:creationId xmlns:a16="http://schemas.microsoft.com/office/drawing/2014/main" id="{FAE1FB2E-5F36-4FF9-BC45-BA7BB8F11D29}"/>
              </a:ext>
            </a:extLst>
          </p:cNvPr>
          <p:cNvSpPr>
            <a:spLocks noGrp="1"/>
          </p:cNvSpPr>
          <p:nvPr>
            <p:ph idx="1"/>
          </p:nvPr>
        </p:nvSpPr>
        <p:spPr>
          <a:xfrm>
            <a:off x="1154953" y="2394492"/>
            <a:ext cx="10494122" cy="4577807"/>
          </a:xfrm>
        </p:spPr>
        <p:txBody>
          <a:bodyPr>
            <a:normAutofit/>
          </a:bodyPr>
          <a:lstStyle/>
          <a:p>
            <a:r>
              <a:rPr lang="en-US" sz="2800" dirty="0"/>
              <a:t>If higher weight patients experience a health issue more often than thinner patients, then their body size is to blame </a:t>
            </a:r>
          </a:p>
          <a:p>
            <a:pPr lvl="1"/>
            <a:r>
              <a:rPr lang="en-US" sz="2600" dirty="0"/>
              <a:t>Testing rate</a:t>
            </a:r>
          </a:p>
          <a:p>
            <a:pPr lvl="1"/>
            <a:r>
              <a:rPr lang="en-US" sz="2600" dirty="0"/>
              <a:t>Confounding variables </a:t>
            </a:r>
          </a:p>
          <a:p>
            <a:pPr lvl="1"/>
            <a:r>
              <a:rPr lang="en-US" sz="2600" dirty="0"/>
              <a:t>Correlation/Causation</a:t>
            </a:r>
          </a:p>
        </p:txBody>
      </p:sp>
    </p:spTree>
    <p:extLst>
      <p:ext uri="{BB962C8B-B14F-4D97-AF65-F5344CB8AC3E}">
        <p14:creationId xmlns:p14="http://schemas.microsoft.com/office/powerpoint/2010/main" val="6066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6DA3-3FE9-494E-9778-14E942B241AE}"/>
              </a:ext>
            </a:extLst>
          </p:cNvPr>
          <p:cNvSpPr>
            <a:spLocks noGrp="1"/>
          </p:cNvSpPr>
          <p:nvPr>
            <p:ph type="title"/>
          </p:nvPr>
        </p:nvSpPr>
        <p:spPr/>
        <p:txBody>
          <a:bodyPr/>
          <a:lstStyle/>
          <a:p>
            <a:r>
              <a:rPr lang="en-US" dirty="0"/>
              <a:t>Case Study– H1N1	</a:t>
            </a:r>
          </a:p>
        </p:txBody>
      </p:sp>
      <p:sp>
        <p:nvSpPr>
          <p:cNvPr id="3" name="Content Placeholder 2">
            <a:extLst>
              <a:ext uri="{FF2B5EF4-FFF2-40B4-BE49-F238E27FC236}">
                <a16:creationId xmlns:a16="http://schemas.microsoft.com/office/drawing/2014/main" id="{74CF8AF1-6699-45DB-8235-5CBD51B5E98C}"/>
              </a:ext>
            </a:extLst>
          </p:cNvPr>
          <p:cNvSpPr>
            <a:spLocks noGrp="1"/>
          </p:cNvSpPr>
          <p:nvPr>
            <p:ph idx="1"/>
          </p:nvPr>
        </p:nvSpPr>
        <p:spPr>
          <a:xfrm>
            <a:off x="1154954" y="2603500"/>
            <a:ext cx="10096520" cy="4254500"/>
          </a:xfrm>
        </p:spPr>
        <p:txBody>
          <a:bodyPr/>
          <a:lstStyle/>
          <a:p>
            <a:r>
              <a:rPr lang="en-US" dirty="0">
                <a:solidFill>
                  <a:schemeClr val="tx1"/>
                </a:solidFill>
                <a:latin typeface="+mj-lt"/>
              </a:rPr>
              <a:t>During the 2009 H1N1 outbreak, there was a strong correlation between fatness and negative outcomes</a:t>
            </a:r>
          </a:p>
          <a:p>
            <a:endParaRPr lang="en-US" dirty="0">
              <a:solidFill>
                <a:schemeClr val="tx1"/>
              </a:solidFill>
              <a:latin typeface="+mj-lt"/>
            </a:endParaRPr>
          </a:p>
          <a:p>
            <a:r>
              <a:rPr lang="en-US" dirty="0">
                <a:solidFill>
                  <a:schemeClr val="tx1"/>
                </a:solidFill>
                <a:latin typeface="+mj-lt"/>
              </a:rPr>
              <a:t>After the outbreak a study was conducted. It found that thin people were given earlier antiviral treatment than fat people and that </a:t>
            </a:r>
            <a:r>
              <a:rPr lang="en-US" b="0" i="0" dirty="0">
                <a:solidFill>
                  <a:schemeClr val="tx1"/>
                </a:solidFill>
                <a:effectLst/>
                <a:latin typeface="+mj-lt"/>
              </a:rPr>
              <a:t>“After adjustment for early antiviral treatment, relationship between ob</a:t>
            </a:r>
            <a:r>
              <a:rPr lang="en-US" dirty="0">
                <a:solidFill>
                  <a:schemeClr val="tx1"/>
                </a:solidFill>
                <a:latin typeface="+mj-lt"/>
              </a:rPr>
              <a:t>e</a:t>
            </a:r>
            <a:r>
              <a:rPr lang="en-US" b="0" i="0" dirty="0">
                <a:solidFill>
                  <a:schemeClr val="tx1"/>
                </a:solidFill>
                <a:effectLst/>
                <a:latin typeface="+mj-lt"/>
              </a:rPr>
              <a:t>sity and poor outcomes disappeared.”</a:t>
            </a:r>
            <a:endParaRPr lang="en-US" dirty="0">
              <a:solidFill>
                <a:schemeClr val="tx1"/>
              </a:solidFill>
              <a:latin typeface="+mj-lt"/>
            </a:endParaRPr>
          </a:p>
          <a:p>
            <a:endParaRPr lang="en-US" b="0" i="0" dirty="0">
              <a:solidFill>
                <a:schemeClr val="tx1"/>
              </a:solidFill>
              <a:effectLst/>
              <a:latin typeface="+mj-lt"/>
            </a:endParaRPr>
          </a:p>
          <a:p>
            <a:pPr marL="0" indent="0">
              <a:buNone/>
            </a:pPr>
            <a:r>
              <a:rPr lang="en-US" b="0" i="0" dirty="0">
                <a:solidFill>
                  <a:schemeClr val="tx1"/>
                </a:solidFill>
                <a:effectLst/>
                <a:latin typeface="+mj-lt"/>
              </a:rPr>
              <a:t>Sun et. al. </a:t>
            </a:r>
            <a:br>
              <a:rPr lang="en-US" b="0" i="0" dirty="0">
                <a:solidFill>
                  <a:schemeClr val="tx1"/>
                </a:solidFill>
                <a:effectLst/>
                <a:latin typeface="+mj-lt"/>
              </a:rPr>
            </a:br>
            <a:r>
              <a:rPr lang="en-US" b="0" i="0" dirty="0">
                <a:solidFill>
                  <a:schemeClr val="tx1"/>
                </a:solidFill>
                <a:effectLst/>
                <a:latin typeface="+mj-lt"/>
              </a:rPr>
              <a:t>Weight and prognosis for influenza A(H1N1)pdm09 infection during the pandemic period between 2009 and 2011: a systematic review of observational studies with meta-analysis</a:t>
            </a:r>
            <a:endParaRPr lang="en-US" dirty="0">
              <a:solidFill>
                <a:schemeClr val="tx1"/>
              </a:solidFill>
              <a:latin typeface="+mj-lt"/>
            </a:endParaRPr>
          </a:p>
        </p:txBody>
      </p:sp>
    </p:spTree>
    <p:extLst>
      <p:ext uri="{BB962C8B-B14F-4D97-AF65-F5344CB8AC3E}">
        <p14:creationId xmlns:p14="http://schemas.microsoft.com/office/powerpoint/2010/main" val="406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A5BE-1C84-4509-873A-1B064E82BC97}"/>
              </a:ext>
            </a:extLst>
          </p:cNvPr>
          <p:cNvSpPr>
            <a:spLocks noGrp="1"/>
          </p:cNvSpPr>
          <p:nvPr>
            <p:ph type="title"/>
          </p:nvPr>
        </p:nvSpPr>
        <p:spPr/>
        <p:txBody>
          <a:bodyPr/>
          <a:lstStyle/>
          <a:p>
            <a:r>
              <a:rPr lang="en-US" dirty="0"/>
              <a:t>The Basic Premise Error Part 2</a:t>
            </a:r>
          </a:p>
        </p:txBody>
      </p:sp>
      <p:sp>
        <p:nvSpPr>
          <p:cNvPr id="3" name="Content Placeholder 2">
            <a:extLst>
              <a:ext uri="{FF2B5EF4-FFF2-40B4-BE49-F238E27FC236}">
                <a16:creationId xmlns:a16="http://schemas.microsoft.com/office/drawing/2014/main" id="{FAE1FB2E-5F36-4FF9-BC45-BA7BB8F11D29}"/>
              </a:ext>
            </a:extLst>
          </p:cNvPr>
          <p:cNvSpPr>
            <a:spLocks noGrp="1"/>
          </p:cNvSpPr>
          <p:nvPr>
            <p:ph idx="1"/>
          </p:nvPr>
        </p:nvSpPr>
        <p:spPr>
          <a:xfrm>
            <a:off x="522514" y="2394492"/>
            <a:ext cx="11126561" cy="4577807"/>
          </a:xfrm>
        </p:spPr>
        <p:txBody>
          <a:bodyPr>
            <a:normAutofit/>
          </a:bodyPr>
          <a:lstStyle/>
          <a:p>
            <a:r>
              <a:rPr lang="en-US" sz="2800" dirty="0"/>
              <a:t>If higher weight patients experience a health condition more often, or if a healthcare intervention is less effective for them, the solution is to make them into thin(</a:t>
            </a:r>
            <a:r>
              <a:rPr lang="en-US" sz="2800" dirty="0" err="1"/>
              <a:t>ner</a:t>
            </a:r>
            <a:r>
              <a:rPr lang="en-US" sz="2800" dirty="0"/>
              <a:t>) patients</a:t>
            </a:r>
          </a:p>
          <a:p>
            <a:pPr lvl="1"/>
            <a:r>
              <a:rPr lang="en-US" sz="2400" dirty="0">
                <a:latin typeface="Calibri" panose="020F0502020204030204" pitchFamily="34" charset="0"/>
                <a:cs typeface="Times New Roman" panose="02020603050405020304" pitchFamily="18" charset="0"/>
              </a:rPr>
              <a:t>People of the same weight have different health statuses and vice versa</a:t>
            </a:r>
          </a:p>
          <a:p>
            <a:pPr lvl="1"/>
            <a:r>
              <a:rPr lang="en-US" sz="2400" dirty="0">
                <a:latin typeface="Calibri" panose="020F0502020204030204" pitchFamily="34" charset="0"/>
                <a:cs typeface="Times New Roman" panose="02020603050405020304" pitchFamily="18" charset="0"/>
              </a:rPr>
              <a:t>Weight changes without health changes/health changes without weight changes</a:t>
            </a:r>
          </a:p>
          <a:p>
            <a:pPr lvl="1"/>
            <a:r>
              <a:rPr lang="en-US" sz="2400" dirty="0">
                <a:latin typeface="Calibri" panose="020F0502020204030204" pitchFamily="34" charset="0"/>
                <a:cs typeface="Times New Roman" panose="02020603050405020304" pitchFamily="18" charset="0"/>
              </a:rPr>
              <a:t>The war on baldness</a:t>
            </a:r>
          </a:p>
          <a:p>
            <a:pPr lvl="1"/>
            <a:r>
              <a:rPr lang="en-US" sz="2400" dirty="0">
                <a:latin typeface="Calibri" panose="020F0502020204030204" pitchFamily="34" charset="0"/>
                <a:cs typeface="Times New Roman" panose="02020603050405020304" pitchFamily="18" charset="0"/>
              </a:rPr>
              <a:t>Success rate of intentional weight loss interventions</a:t>
            </a:r>
          </a:p>
          <a:p>
            <a:pPr lvl="1"/>
            <a:r>
              <a:rPr lang="en-US" sz="2400" dirty="0">
                <a:latin typeface="Calibri" panose="020F0502020204030204" pitchFamily="34" charset="0"/>
                <a:cs typeface="Times New Roman" panose="02020603050405020304" pitchFamily="18" charset="0"/>
              </a:rPr>
              <a:t>Patients need help now – not at some indeterminate, hypothetical time in the future</a:t>
            </a:r>
          </a:p>
        </p:txBody>
      </p:sp>
    </p:spTree>
    <p:extLst>
      <p:ext uri="{BB962C8B-B14F-4D97-AF65-F5344CB8AC3E}">
        <p14:creationId xmlns:p14="http://schemas.microsoft.com/office/powerpoint/2010/main" val="172206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39E9-6BF4-432B-8178-5EF172EEF1A2}"/>
              </a:ext>
            </a:extLst>
          </p:cNvPr>
          <p:cNvSpPr>
            <a:spLocks noGrp="1"/>
          </p:cNvSpPr>
          <p:nvPr>
            <p:ph type="title"/>
          </p:nvPr>
        </p:nvSpPr>
        <p:spPr>
          <a:xfrm>
            <a:off x="1683171" y="2353491"/>
            <a:ext cx="8825658" cy="3389217"/>
          </a:xfrm>
        </p:spPr>
        <p:txBody>
          <a:bodyPr vert="horz" lIns="91440" tIns="45720" rIns="91440" bIns="45720" rtlCol="0" anchor="ctr">
            <a:normAutofit fontScale="90000"/>
          </a:bodyPr>
          <a:lstStyle/>
          <a:p>
            <a:pPr algn="ctr"/>
            <a:r>
              <a:rPr lang="en-US" sz="6600" dirty="0">
                <a:solidFill>
                  <a:schemeClr val="tx1"/>
                </a:solidFill>
              </a:rPr>
              <a:t>A </a:t>
            </a:r>
            <a:br>
              <a:rPr lang="en-US" sz="6600" dirty="0">
                <a:solidFill>
                  <a:schemeClr val="tx1"/>
                </a:solidFill>
              </a:rPr>
            </a:br>
            <a:r>
              <a:rPr lang="en-US" sz="6600" dirty="0">
                <a:solidFill>
                  <a:schemeClr val="tx1"/>
                </a:solidFill>
              </a:rPr>
              <a:t>Lack </a:t>
            </a:r>
            <a:br>
              <a:rPr lang="en-US" sz="6600" dirty="0">
                <a:solidFill>
                  <a:schemeClr val="tx1"/>
                </a:solidFill>
              </a:rPr>
            </a:br>
            <a:r>
              <a:rPr lang="en-US" sz="6600" dirty="0">
                <a:solidFill>
                  <a:schemeClr val="tx1"/>
                </a:solidFill>
              </a:rPr>
              <a:t>of</a:t>
            </a:r>
            <a:br>
              <a:rPr lang="en-US" sz="6600" dirty="0">
                <a:solidFill>
                  <a:schemeClr val="tx1"/>
                </a:solidFill>
              </a:rPr>
            </a:br>
            <a:r>
              <a:rPr lang="en-US" sz="6600" dirty="0">
                <a:solidFill>
                  <a:schemeClr val="tx1"/>
                </a:solidFill>
              </a:rPr>
              <a:t>Control</a:t>
            </a:r>
          </a:p>
        </p:txBody>
      </p:sp>
    </p:spTree>
    <p:extLst>
      <p:ext uri="{BB962C8B-B14F-4D97-AF65-F5344CB8AC3E}">
        <p14:creationId xmlns:p14="http://schemas.microsoft.com/office/powerpoint/2010/main" val="421186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931F-862E-418B-A40A-DDA48CA3B79F}"/>
              </a:ext>
            </a:extLst>
          </p:cNvPr>
          <p:cNvSpPr>
            <a:spLocks noGrp="1"/>
          </p:cNvSpPr>
          <p:nvPr>
            <p:ph type="title"/>
          </p:nvPr>
        </p:nvSpPr>
        <p:spPr>
          <a:xfrm>
            <a:off x="1154953" y="677954"/>
            <a:ext cx="8761413" cy="728480"/>
          </a:xfrm>
        </p:spPr>
        <p:txBody>
          <a:bodyPr/>
          <a:lstStyle/>
          <a:p>
            <a:r>
              <a:rPr lang="en-US" dirty="0"/>
              <a:t>Control Error – </a:t>
            </a:r>
            <a:br>
              <a:rPr lang="en-US" dirty="0"/>
            </a:br>
            <a:r>
              <a:rPr lang="en-US" dirty="0"/>
              <a:t>The Effects of Weight Stigma</a:t>
            </a:r>
          </a:p>
        </p:txBody>
      </p:sp>
      <p:sp>
        <p:nvSpPr>
          <p:cNvPr id="3" name="Content Placeholder 2">
            <a:extLst>
              <a:ext uri="{FF2B5EF4-FFF2-40B4-BE49-F238E27FC236}">
                <a16:creationId xmlns:a16="http://schemas.microsoft.com/office/drawing/2014/main" id="{FE79B501-50D9-4500-AF7D-8E2D1D9BAFC6}"/>
              </a:ext>
            </a:extLst>
          </p:cNvPr>
          <p:cNvSpPr>
            <a:spLocks noGrp="1"/>
          </p:cNvSpPr>
          <p:nvPr>
            <p:ph idx="1"/>
          </p:nvPr>
        </p:nvSpPr>
        <p:spPr>
          <a:xfrm>
            <a:off x="1154953" y="2298699"/>
            <a:ext cx="9878807" cy="4241437"/>
          </a:xfrm>
        </p:spPr>
        <p:txBody>
          <a:bodyPr>
            <a:normAutofit/>
          </a:bodyPr>
          <a:lstStyle/>
          <a:p>
            <a:pPr>
              <a:buNone/>
            </a:pPr>
            <a:r>
              <a:rPr lang="en-US" sz="1800" dirty="0"/>
              <a:t>Dr. Peter A. </a:t>
            </a:r>
            <a:r>
              <a:rPr lang="en-US" sz="1800" dirty="0" err="1"/>
              <a:t>Muennig</a:t>
            </a:r>
            <a:r>
              <a:rPr lang="en-US" sz="1800" dirty="0"/>
              <a:t>, Professor of Health at Columbia University </a:t>
            </a:r>
          </a:p>
          <a:p>
            <a:pPr>
              <a:buNone/>
            </a:pPr>
            <a:endParaRPr lang="en-US" sz="1800" dirty="0"/>
          </a:p>
          <a:p>
            <a:pPr>
              <a:buNone/>
            </a:pPr>
            <a:r>
              <a:rPr lang="en-US" sz="1800" dirty="0"/>
              <a:t>“Women who say they feel they are too heavy</a:t>
            </a:r>
          </a:p>
          <a:p>
            <a:pPr>
              <a:buNone/>
            </a:pPr>
            <a:r>
              <a:rPr lang="en-US" sz="1800" dirty="0"/>
              <a:t>suffer more mental and physical illness than </a:t>
            </a:r>
          </a:p>
          <a:p>
            <a:pPr>
              <a:buNone/>
            </a:pPr>
            <a:r>
              <a:rPr lang="en-US" sz="1800" dirty="0"/>
              <a:t>women who say they feel fine about their size —</a:t>
            </a:r>
          </a:p>
          <a:p>
            <a:pPr>
              <a:buNone/>
            </a:pPr>
            <a:r>
              <a:rPr lang="en-US" sz="1800" dirty="0"/>
              <a:t>no matter what they weigh.”</a:t>
            </a:r>
          </a:p>
          <a:p>
            <a:pPr>
              <a:buNone/>
            </a:pPr>
            <a:endParaRPr lang="en-US" dirty="0"/>
          </a:p>
          <a:p>
            <a:pPr>
              <a:buNone/>
            </a:pPr>
            <a:r>
              <a:rPr lang="en-US" sz="1800" dirty="0"/>
              <a:t>“Stigma and prejudice are intensely stressful. Over </a:t>
            </a:r>
          </a:p>
          <a:p>
            <a:pPr>
              <a:buNone/>
            </a:pPr>
            <a:r>
              <a:rPr lang="en-US" sz="1800" dirty="0"/>
              <a:t>time, such chronic stress can lead to high blood</a:t>
            </a:r>
          </a:p>
          <a:p>
            <a:pPr>
              <a:buNone/>
            </a:pPr>
            <a:r>
              <a:rPr lang="en-US" sz="1800" dirty="0"/>
              <a:t>pressure and diabetes.”</a:t>
            </a:r>
          </a:p>
          <a:p>
            <a:pPr>
              <a:buNone/>
            </a:pPr>
            <a:endParaRPr lang="en-US" sz="1800" dirty="0"/>
          </a:p>
          <a:p>
            <a:endParaRPr lang="en-US" dirty="0"/>
          </a:p>
        </p:txBody>
      </p:sp>
    </p:spTree>
    <p:extLst>
      <p:ext uri="{BB962C8B-B14F-4D97-AF65-F5344CB8AC3E}">
        <p14:creationId xmlns:p14="http://schemas.microsoft.com/office/powerpoint/2010/main" val="30834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4B26-82D7-4B3F-ACDA-4BB1B2E1250E}"/>
              </a:ext>
            </a:extLst>
          </p:cNvPr>
          <p:cNvSpPr>
            <a:spLocks noGrp="1"/>
          </p:cNvSpPr>
          <p:nvPr>
            <p:ph type="title"/>
          </p:nvPr>
        </p:nvSpPr>
        <p:spPr/>
        <p:txBody>
          <a:bodyPr/>
          <a:lstStyle/>
          <a:p>
            <a:r>
              <a:rPr lang="en-US" dirty="0"/>
              <a:t>Control Error 2:</a:t>
            </a:r>
            <a:br>
              <a:rPr lang="en-US" dirty="0"/>
            </a:br>
            <a:r>
              <a:rPr lang="en-US" dirty="0"/>
              <a:t>Effects of Weight Cycling</a:t>
            </a:r>
          </a:p>
        </p:txBody>
      </p:sp>
      <p:sp>
        <p:nvSpPr>
          <p:cNvPr id="3" name="Content Placeholder 2">
            <a:extLst>
              <a:ext uri="{FF2B5EF4-FFF2-40B4-BE49-F238E27FC236}">
                <a16:creationId xmlns:a16="http://schemas.microsoft.com/office/drawing/2014/main" id="{F526B640-F515-402A-87C8-C4555821F508}"/>
              </a:ext>
            </a:extLst>
          </p:cNvPr>
          <p:cNvSpPr>
            <a:spLocks noGrp="1"/>
          </p:cNvSpPr>
          <p:nvPr>
            <p:ph idx="1"/>
          </p:nvPr>
        </p:nvSpPr>
        <p:spPr>
          <a:xfrm>
            <a:off x="963365" y="2333898"/>
            <a:ext cx="10679996" cy="4772296"/>
          </a:xfrm>
        </p:spPr>
        <p:txBody>
          <a:bodyPr>
            <a:normAutofit/>
          </a:bodyPr>
          <a:lstStyle/>
          <a:p>
            <a:r>
              <a:rPr lang="en-US" dirty="0"/>
              <a:t>The risks associated with weight cycling are very much the same as those associated with obesity </a:t>
            </a:r>
          </a:p>
          <a:p>
            <a:pPr marL="0" indent="0">
              <a:buNone/>
            </a:pPr>
            <a:r>
              <a:rPr lang="en-US" dirty="0"/>
              <a:t>-Gaesser and </a:t>
            </a:r>
            <a:r>
              <a:rPr lang="en-US" dirty="0" err="1"/>
              <a:t>Angadi</a:t>
            </a:r>
            <a:r>
              <a:rPr lang="en-US" dirty="0"/>
              <a:t>, Obesity treatment: Weight loss versus increasing fitness and physical activity for reducing health risks</a:t>
            </a:r>
            <a:br>
              <a:rPr lang="en-US" dirty="0"/>
            </a:br>
            <a:endParaRPr lang="en-US" dirty="0"/>
          </a:p>
          <a:p>
            <a:r>
              <a:rPr lang="en-US" dirty="0"/>
              <a:t>“Attempts to lose weight typically result in weight cycling…weight cycling results in increased inflammation, which in turn is known to increase risk for many obesity-associated diseases. Research also indicates that weight fluctuation is associated with poorer cardiovascular outcomes and increased mortality risk.” </a:t>
            </a:r>
          </a:p>
          <a:p>
            <a:endParaRPr lang="en-US" dirty="0"/>
          </a:p>
          <a:p>
            <a:r>
              <a:rPr lang="en-US" dirty="0"/>
              <a:t>“Weight cycling can account for all of the excess mortality associated with obesity in both the Framingham Heart Study and the National Health and Nutrition Examination Survey (NHANES).” </a:t>
            </a:r>
          </a:p>
          <a:p>
            <a:pPr marL="0" indent="0">
              <a:buNone/>
            </a:pPr>
            <a:r>
              <a:rPr lang="en-US" dirty="0"/>
              <a:t>-Bacon and </a:t>
            </a:r>
            <a:r>
              <a:rPr lang="en-US" dirty="0" err="1"/>
              <a:t>Aprhramor</a:t>
            </a:r>
            <a:r>
              <a:rPr lang="en-US" dirty="0"/>
              <a:t>, Weight Science: Evaluating the Evidence for a Paradigm Shift</a:t>
            </a:r>
          </a:p>
          <a:p>
            <a:pPr marL="0" indent="0">
              <a:buNone/>
            </a:pPr>
            <a:endParaRPr lang="en-US" dirty="0"/>
          </a:p>
        </p:txBody>
      </p:sp>
    </p:spTree>
    <p:extLst>
      <p:ext uri="{BB962C8B-B14F-4D97-AF65-F5344CB8AC3E}">
        <p14:creationId xmlns:p14="http://schemas.microsoft.com/office/powerpoint/2010/main" val="130773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5601-954E-4F4B-BB3D-E6A4301B6BEA}"/>
              </a:ext>
            </a:extLst>
          </p:cNvPr>
          <p:cNvSpPr>
            <a:spLocks noGrp="1"/>
          </p:cNvSpPr>
          <p:nvPr>
            <p:ph type="title"/>
          </p:nvPr>
        </p:nvSpPr>
        <p:spPr>
          <a:xfrm>
            <a:off x="898291" y="1905666"/>
            <a:ext cx="3647581" cy="4596794"/>
          </a:xfrm>
        </p:spPr>
        <p:txBody>
          <a:bodyPr anchor="ctr">
            <a:normAutofit/>
          </a:bodyPr>
          <a:lstStyle/>
          <a:p>
            <a:r>
              <a:rPr lang="en-US" sz="3200" dirty="0">
                <a:solidFill>
                  <a:schemeClr val="tx1"/>
                </a:solidFill>
              </a:rPr>
              <a:t>Lack of Access To </a:t>
            </a:r>
            <a:br>
              <a:rPr lang="en-US" sz="3200" dirty="0">
                <a:solidFill>
                  <a:schemeClr val="tx1"/>
                </a:solidFill>
              </a:rPr>
            </a:br>
            <a:r>
              <a:rPr lang="en-US" sz="3200" dirty="0">
                <a:solidFill>
                  <a:schemeClr val="tx1"/>
                </a:solidFill>
              </a:rPr>
              <a:t>Ethical, Evidence-Based </a:t>
            </a:r>
            <a:br>
              <a:rPr lang="en-US" sz="3200" dirty="0">
                <a:solidFill>
                  <a:schemeClr val="tx1"/>
                </a:solidFill>
              </a:rPr>
            </a:br>
            <a:r>
              <a:rPr lang="en-US" sz="3200" dirty="0">
                <a:solidFill>
                  <a:schemeClr val="tx1"/>
                </a:solidFill>
              </a:rPr>
              <a:t>Health Care</a:t>
            </a:r>
          </a:p>
        </p:txBody>
      </p:sp>
      <p:sp>
        <p:nvSpPr>
          <p:cNvPr id="3" name="Content Placeholder 2">
            <a:extLst>
              <a:ext uri="{FF2B5EF4-FFF2-40B4-BE49-F238E27FC236}">
                <a16:creationId xmlns:a16="http://schemas.microsoft.com/office/drawing/2014/main" id="{AA7A342A-DF43-4F50-AAD3-C6A3599B2F88}"/>
              </a:ext>
            </a:extLst>
          </p:cNvPr>
          <p:cNvSpPr>
            <a:spLocks noGrp="1"/>
          </p:cNvSpPr>
          <p:nvPr>
            <p:ph idx="1"/>
          </p:nvPr>
        </p:nvSpPr>
        <p:spPr>
          <a:xfrm>
            <a:off x="4927849" y="2360021"/>
            <a:ext cx="6554549" cy="5273903"/>
          </a:xfrm>
        </p:spPr>
        <p:txBody>
          <a:bodyPr anchor="ctr">
            <a:normAutofit/>
          </a:bodyPr>
          <a:lstStyle/>
          <a:p>
            <a:r>
              <a:rPr lang="en-US" sz="2000" dirty="0"/>
              <a:t>Research</a:t>
            </a:r>
          </a:p>
          <a:p>
            <a:r>
              <a:rPr lang="en-US" sz="2000" dirty="0"/>
              <a:t>Accommodation</a:t>
            </a:r>
          </a:p>
          <a:p>
            <a:pPr lvl="1"/>
            <a:r>
              <a:rPr lang="en-US" sz="1800" dirty="0"/>
              <a:t>chairs, tools, durable medical equipment</a:t>
            </a:r>
          </a:p>
          <a:p>
            <a:r>
              <a:rPr lang="en-US" sz="2000" dirty="0"/>
              <a:t>Training</a:t>
            </a:r>
          </a:p>
          <a:p>
            <a:r>
              <a:rPr lang="en-US" sz="2000" dirty="0"/>
              <a:t>Practitioner Bias – Implicit and Explicit</a:t>
            </a:r>
          </a:p>
          <a:p>
            <a:pPr marL="0" indent="0">
              <a:buNone/>
            </a:pPr>
            <a:endParaRPr lang="en-US" sz="2000" dirty="0"/>
          </a:p>
          <a:p>
            <a:r>
              <a:rPr lang="en-US" sz="2000" dirty="0"/>
              <a:t>Two underlying beliefs</a:t>
            </a:r>
          </a:p>
          <a:p>
            <a:pPr lvl="1"/>
            <a:r>
              <a:rPr lang="en-US" sz="2000" dirty="0"/>
              <a:t>It’s worth risking fat people’s lives and quality of life in attempts to make them thin</a:t>
            </a:r>
          </a:p>
          <a:p>
            <a:pPr lvl="1"/>
            <a:r>
              <a:rPr lang="en-US" sz="2000" dirty="0"/>
              <a:t>It’s acceptable to insist that fat people become thin before they can access ethical, evidence-based medicine</a:t>
            </a:r>
          </a:p>
          <a:p>
            <a:endParaRPr lang="en-US" sz="2000" dirty="0"/>
          </a:p>
          <a:p>
            <a:pPr marL="0" indent="0">
              <a:buNone/>
            </a:pPr>
            <a:endParaRPr lang="en-US" sz="2000" dirty="0"/>
          </a:p>
        </p:txBody>
      </p:sp>
      <p:sp>
        <p:nvSpPr>
          <p:cNvPr id="22" name="Title 1">
            <a:extLst>
              <a:ext uri="{FF2B5EF4-FFF2-40B4-BE49-F238E27FC236}">
                <a16:creationId xmlns:a16="http://schemas.microsoft.com/office/drawing/2014/main" id="{C0A90829-A515-4379-89E8-626EFFEFECE5}"/>
              </a:ext>
            </a:extLst>
          </p:cNvPr>
          <p:cNvSpPr txBox="1">
            <a:spLocks/>
          </p:cNvSpPr>
          <p:nvPr/>
        </p:nvSpPr>
        <p:spPr bwMode="gray">
          <a:xfrm>
            <a:off x="716813" y="778104"/>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Control Error 3 – </a:t>
            </a:r>
            <a:br>
              <a:rPr lang="en-US" dirty="0"/>
            </a:br>
            <a:r>
              <a:rPr lang="en-US" dirty="0"/>
              <a:t>Healthcare Access</a:t>
            </a:r>
          </a:p>
        </p:txBody>
      </p:sp>
    </p:spTree>
    <p:extLst>
      <p:ext uri="{BB962C8B-B14F-4D97-AF65-F5344CB8AC3E}">
        <p14:creationId xmlns:p14="http://schemas.microsoft.com/office/powerpoint/2010/main" val="14321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4953" y="2324825"/>
            <a:ext cx="10174898" cy="4441735"/>
          </a:xfrm>
        </p:spPr>
        <p:txBody>
          <a:bodyPr>
            <a:normAutofit fontScale="55000" lnSpcReduction="20000"/>
          </a:bodyPr>
          <a:lstStyle/>
          <a:p>
            <a:r>
              <a:rPr lang="en-US" sz="3600" dirty="0"/>
              <a:t>Over 50% of doctors found their “obese” patients awkward, ugly, weak-willed and unlikely to comply with treatment.</a:t>
            </a:r>
          </a:p>
          <a:p>
            <a:endParaRPr lang="en-US" sz="3600" dirty="0"/>
          </a:p>
          <a:p>
            <a:r>
              <a:rPr lang="en-US" sz="3600" dirty="0"/>
              <a:t>28% of nurses were “repulsed” by “obese” patients</a:t>
            </a:r>
          </a:p>
          <a:p>
            <a:endParaRPr lang="en-US" sz="3600" dirty="0"/>
          </a:p>
          <a:p>
            <a:r>
              <a:rPr lang="en-US" sz="3700" dirty="0"/>
              <a:t>12% of nurses said that they did not want to touch “obese” patients</a:t>
            </a:r>
          </a:p>
          <a:p>
            <a:pPr>
              <a:buNone/>
            </a:pPr>
            <a:r>
              <a:rPr lang="en-US" sz="3200" dirty="0"/>
              <a:t>--Rebecca </a:t>
            </a:r>
            <a:r>
              <a:rPr lang="en-US" sz="3200" dirty="0" err="1"/>
              <a:t>Puhl</a:t>
            </a:r>
            <a:r>
              <a:rPr lang="en-US" sz="3200" dirty="0"/>
              <a:t>, Yale University</a:t>
            </a:r>
          </a:p>
          <a:p>
            <a:pPr>
              <a:buNone/>
            </a:pPr>
            <a:endParaRPr lang="en-US" sz="3200" dirty="0"/>
          </a:p>
          <a:p>
            <a:r>
              <a:rPr lang="en-US" sz="3600" dirty="0"/>
              <a:t>31% of nurses indicated they would prefer not to treat patients who are “obese”</a:t>
            </a:r>
          </a:p>
          <a:p>
            <a:pPr marL="0" indent="0">
              <a:buNone/>
            </a:pPr>
            <a:r>
              <a:rPr lang="en-US" sz="3200" dirty="0"/>
              <a:t>--Maroney et al</a:t>
            </a:r>
          </a:p>
          <a:p>
            <a:pPr marL="0" indent="0">
              <a:buNone/>
            </a:pPr>
            <a:endParaRPr lang="en-US" sz="3200" dirty="0"/>
          </a:p>
          <a:p>
            <a:r>
              <a:rPr lang="en-US" sz="3200" dirty="0"/>
              <a:t>Ease of information gathering </a:t>
            </a:r>
          </a:p>
        </p:txBody>
      </p:sp>
      <p:sp>
        <p:nvSpPr>
          <p:cNvPr id="3" name="Title 2"/>
          <p:cNvSpPr>
            <a:spLocks noGrp="1"/>
          </p:cNvSpPr>
          <p:nvPr>
            <p:ph type="title"/>
          </p:nvPr>
        </p:nvSpPr>
        <p:spPr/>
        <p:txBody>
          <a:bodyPr/>
          <a:lstStyle/>
          <a:p>
            <a:pPr algn="ctr"/>
            <a:r>
              <a:rPr lang="en-US" dirty="0"/>
              <a:t>Practitioner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273E-E032-4C11-9542-1A38D25EED2F}"/>
              </a:ext>
            </a:extLst>
          </p:cNvPr>
          <p:cNvSpPr>
            <a:spLocks noGrp="1"/>
          </p:cNvSpPr>
          <p:nvPr>
            <p:ph type="title"/>
          </p:nvPr>
        </p:nvSpPr>
        <p:spPr/>
        <p:txBody>
          <a:bodyPr/>
          <a:lstStyle/>
          <a:p>
            <a:r>
              <a:rPr lang="en-US" sz="6600" dirty="0"/>
              <a:t>Introductory Info </a:t>
            </a:r>
          </a:p>
        </p:txBody>
      </p:sp>
      <p:sp>
        <p:nvSpPr>
          <p:cNvPr id="3" name="Content Placeholder 2">
            <a:extLst>
              <a:ext uri="{FF2B5EF4-FFF2-40B4-BE49-F238E27FC236}">
                <a16:creationId xmlns:a16="http://schemas.microsoft.com/office/drawing/2014/main" id="{99D95099-6968-41D5-BF73-735C7C933F7D}"/>
              </a:ext>
            </a:extLst>
          </p:cNvPr>
          <p:cNvSpPr>
            <a:spLocks noGrp="1"/>
          </p:cNvSpPr>
          <p:nvPr>
            <p:ph idx="1"/>
          </p:nvPr>
        </p:nvSpPr>
        <p:spPr>
          <a:xfrm>
            <a:off x="4141515" y="2447109"/>
            <a:ext cx="8534400" cy="4328160"/>
          </a:xfrm>
        </p:spPr>
        <p:txBody>
          <a:bodyPr>
            <a:normAutofit fontScale="92500" lnSpcReduction="10000"/>
          </a:bodyPr>
          <a:lstStyle/>
          <a:p>
            <a:r>
              <a:rPr lang="en-US" sz="3600" dirty="0"/>
              <a:t>Format</a:t>
            </a:r>
          </a:p>
          <a:p>
            <a:endParaRPr lang="en-US" sz="3600" dirty="0"/>
          </a:p>
          <a:p>
            <a:r>
              <a:rPr lang="en-US" sz="3600" dirty="0"/>
              <a:t>Privilege</a:t>
            </a:r>
          </a:p>
          <a:p>
            <a:pPr marL="0" indent="0">
              <a:buNone/>
            </a:pPr>
            <a:endParaRPr lang="en-US" sz="3600" dirty="0"/>
          </a:p>
          <a:p>
            <a:r>
              <a:rPr lang="en-US" sz="3600" dirty="0"/>
              <a:t>Permission to share</a:t>
            </a:r>
          </a:p>
          <a:p>
            <a:pPr marL="0" indent="0">
              <a:buNone/>
            </a:pPr>
            <a:endParaRPr lang="en-US" sz="3600" dirty="0"/>
          </a:p>
          <a:p>
            <a:r>
              <a:rPr lang="en-US" sz="3600" dirty="0"/>
              <a:t>An Invitation</a:t>
            </a:r>
          </a:p>
          <a:p>
            <a:pPr marL="0" indent="0">
              <a:buNone/>
            </a:pPr>
            <a:endParaRPr lang="en-US" sz="3600" dirty="0"/>
          </a:p>
        </p:txBody>
      </p:sp>
    </p:spTree>
    <p:extLst>
      <p:ext uri="{BB962C8B-B14F-4D97-AF65-F5344CB8AC3E}">
        <p14:creationId xmlns:p14="http://schemas.microsoft.com/office/powerpoint/2010/main" val="222050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2462" y="2490289"/>
            <a:ext cx="8761413" cy="4041140"/>
          </a:xfrm>
        </p:spPr>
        <p:txBody>
          <a:bodyPr>
            <a:normAutofit/>
          </a:bodyPr>
          <a:lstStyle/>
          <a:p>
            <a:pPr>
              <a:buNone/>
            </a:pPr>
            <a:r>
              <a:rPr lang="en-US" sz="2400" dirty="0"/>
              <a:t>“The higher a patient’s body mass, the less  </a:t>
            </a:r>
          </a:p>
          <a:p>
            <a:pPr>
              <a:buNone/>
            </a:pPr>
            <a:r>
              <a:rPr lang="en-US" sz="2400" dirty="0"/>
              <a:t>respect doctors express for that patient. And</a:t>
            </a:r>
          </a:p>
          <a:p>
            <a:pPr>
              <a:buNone/>
            </a:pPr>
            <a:r>
              <a:rPr lang="en-US" sz="2400" dirty="0"/>
              <a:t>the less respect a doctor has for a patient, the</a:t>
            </a:r>
          </a:p>
          <a:p>
            <a:pPr>
              <a:buNone/>
            </a:pPr>
            <a:r>
              <a:rPr lang="en-US" sz="2400" dirty="0"/>
              <a:t>less time the doctor spends with the patient</a:t>
            </a:r>
          </a:p>
          <a:p>
            <a:pPr>
              <a:buNone/>
            </a:pPr>
            <a:r>
              <a:rPr lang="en-US" sz="2400" dirty="0"/>
              <a:t>and the less information he or she offers.”</a:t>
            </a:r>
          </a:p>
          <a:p>
            <a:pPr>
              <a:buNone/>
            </a:pPr>
            <a:endParaRPr lang="en-US" sz="2400" dirty="0"/>
          </a:p>
          <a:p>
            <a:pPr>
              <a:buNone/>
            </a:pPr>
            <a:r>
              <a:rPr lang="en-US" sz="2400" dirty="0"/>
              <a:t>Dr. Mary Huizinga, Assistant Professor </a:t>
            </a:r>
          </a:p>
          <a:p>
            <a:pPr>
              <a:buNone/>
            </a:pPr>
            <a:r>
              <a:rPr lang="en-US" sz="2400" dirty="0"/>
              <a:t>Johns Hopkins School of Medicine</a:t>
            </a:r>
          </a:p>
        </p:txBody>
      </p:sp>
      <p:sp>
        <p:nvSpPr>
          <p:cNvPr id="3" name="Title 2"/>
          <p:cNvSpPr>
            <a:spLocks noGrp="1"/>
          </p:cNvSpPr>
          <p:nvPr>
            <p:ph type="title"/>
          </p:nvPr>
        </p:nvSpPr>
        <p:spPr/>
        <p:txBody>
          <a:bodyPr/>
          <a:lstStyle/>
          <a:p>
            <a:pPr algn="ctr"/>
            <a:r>
              <a:rPr lang="en-US" dirty="0"/>
              <a:t>A Matter of Respect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31263F0-712E-46E9-B944-D0346B1364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3C6BE52B-F34B-40BE-8EBC-DC9BAEC10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C7F7CEE2-BAF7-470F-A441-99C328879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2A8A8AC-813A-493B-90F2-5F946ED5F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F1B74297-F303-4969-9BA9-E2788A4CA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E641150B-6B85-4485-BAC7-4BE391F08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338B08B8-3FCB-45CF-92EE-5D24DE766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70DFC743-56AE-4BCA-9F8A-C5F7292BC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85BEBEAF-AE40-4A3A-B714-B21CD20A4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990B1646-0767-4297-ABE2-7C47BF4EF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E38E762E-2638-4E1B-A452-57E3970D08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7" name="Rectangle 36">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8E39C748-D44C-47DD-93B3-BA053175474A}"/>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a:solidFill>
                  <a:srgbClr val="FFFFFF"/>
                </a:solidFill>
              </a:rPr>
              <a:t>Weight Stigma</a:t>
            </a:r>
            <a:br>
              <a:rPr lang="en-US" sz="6600">
                <a:solidFill>
                  <a:srgbClr val="FFFFFF"/>
                </a:solidFill>
              </a:rPr>
            </a:br>
            <a:r>
              <a:rPr lang="en-US" sz="6600">
                <a:solidFill>
                  <a:srgbClr val="FFFFFF"/>
                </a:solidFill>
              </a:rPr>
              <a:t>In the Research</a:t>
            </a:r>
          </a:p>
        </p:txBody>
      </p:sp>
    </p:spTree>
    <p:extLst>
      <p:ext uri="{BB962C8B-B14F-4D97-AF65-F5344CB8AC3E}">
        <p14:creationId xmlns:p14="http://schemas.microsoft.com/office/powerpoint/2010/main" val="285363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5E19-0F32-4FE1-A030-79DE6036F057}"/>
              </a:ext>
            </a:extLst>
          </p:cNvPr>
          <p:cNvSpPr>
            <a:spLocks noGrp="1"/>
          </p:cNvSpPr>
          <p:nvPr>
            <p:ph type="title"/>
          </p:nvPr>
        </p:nvSpPr>
        <p:spPr/>
        <p:txBody>
          <a:bodyPr anchor="ctr">
            <a:normAutofit/>
          </a:bodyPr>
          <a:lstStyle/>
          <a:p>
            <a:r>
              <a:rPr lang="en-US" sz="3200" dirty="0">
                <a:solidFill>
                  <a:srgbClr val="EBEBEB"/>
                </a:solidFill>
              </a:rPr>
              <a:t>Case Study – Herriot et. al</a:t>
            </a:r>
          </a:p>
        </p:txBody>
      </p:sp>
      <p:sp>
        <p:nvSpPr>
          <p:cNvPr id="3" name="Content Placeholder 2">
            <a:extLst>
              <a:ext uri="{FF2B5EF4-FFF2-40B4-BE49-F238E27FC236}">
                <a16:creationId xmlns:a16="http://schemas.microsoft.com/office/drawing/2014/main" id="{C5E0F3FC-44C6-40DB-8014-3A900B71AC69}"/>
              </a:ext>
            </a:extLst>
          </p:cNvPr>
          <p:cNvSpPr>
            <a:spLocks noGrp="1"/>
          </p:cNvSpPr>
          <p:nvPr>
            <p:ph idx="1"/>
          </p:nvPr>
        </p:nvSpPr>
        <p:spPr>
          <a:xfrm>
            <a:off x="627017" y="2603500"/>
            <a:ext cx="10911839" cy="4254500"/>
          </a:xfrm>
        </p:spPr>
        <p:txBody>
          <a:bodyPr anchor="ctr">
            <a:normAutofit lnSpcReduction="10000"/>
          </a:bodyPr>
          <a:lstStyle/>
          <a:p>
            <a:pPr>
              <a:lnSpc>
                <a:spcPct val="90000"/>
              </a:lnSpc>
            </a:pPr>
            <a:r>
              <a:rPr lang="en-US" sz="2000" b="0" i="0" dirty="0">
                <a:effectLst/>
                <a:latin typeface="Georgia" panose="02040502050405020303" pitchFamily="18" charset="0"/>
              </a:rPr>
              <a:t>Dietetic literature on weight management fails to meet the standards of </a:t>
            </a:r>
            <a:br>
              <a:rPr lang="en-US" sz="2000" dirty="0">
                <a:latin typeface="Georgia" panose="02040502050405020303" pitchFamily="18" charset="0"/>
              </a:rPr>
            </a:br>
            <a:r>
              <a:rPr lang="en-US" sz="2000" b="0" i="0" dirty="0">
                <a:effectLst/>
                <a:latin typeface="Georgia" panose="02040502050405020303" pitchFamily="18" charset="0"/>
              </a:rPr>
              <a:t>evidence-based medicine</a:t>
            </a:r>
          </a:p>
          <a:p>
            <a:pPr marL="0" indent="0">
              <a:lnSpc>
                <a:spcPct val="90000"/>
              </a:lnSpc>
              <a:buNone/>
            </a:pPr>
            <a:endParaRPr lang="en-US" sz="2000" b="0" i="0" dirty="0">
              <a:effectLst/>
              <a:latin typeface="Georgia" panose="02040502050405020303" pitchFamily="18" charset="0"/>
            </a:endParaRPr>
          </a:p>
          <a:p>
            <a:pPr lvl="1">
              <a:lnSpc>
                <a:spcPct val="90000"/>
              </a:lnSpc>
            </a:pPr>
            <a:r>
              <a:rPr lang="en-US" sz="2000" dirty="0">
                <a:latin typeface="Georgia" panose="02040502050405020303" pitchFamily="18" charset="0"/>
              </a:rPr>
              <a:t>Herriot et. al: A qualitative investigation of individuals' experiences and expectations before and after completing a trial of commercial weight loss programs.</a:t>
            </a:r>
          </a:p>
          <a:p>
            <a:pPr lvl="2">
              <a:lnSpc>
                <a:spcPct val="90000"/>
              </a:lnSpc>
            </a:pPr>
            <a:r>
              <a:rPr lang="en-US" sz="1800" dirty="0">
                <a:latin typeface="Georgia" panose="02040502050405020303" pitchFamily="18" charset="0"/>
              </a:rPr>
              <a:t>Conclusion: “</a:t>
            </a:r>
            <a:r>
              <a:rPr lang="en-US" sz="1800" b="0" i="0" dirty="0">
                <a:effectLst/>
                <a:latin typeface="Georgia" panose="02040502050405020303" pitchFamily="18" charset="0"/>
              </a:rPr>
              <a:t>all diets in 'Diet Trials' were ultimately successful in achieving weight loss in those who complied” (p 78)</a:t>
            </a:r>
          </a:p>
          <a:p>
            <a:pPr lvl="2">
              <a:lnSpc>
                <a:spcPct val="90000"/>
              </a:lnSpc>
            </a:pPr>
            <a:r>
              <a:rPr lang="en-US" sz="1800" b="0" i="0" dirty="0">
                <a:effectLst/>
                <a:latin typeface="Georgia" panose="02040502050405020303" pitchFamily="18" charset="0"/>
              </a:rPr>
              <a:t>Truth: 64% of subjects had withdrawn by week 8; some people gained weight; weight rebound was common</a:t>
            </a:r>
          </a:p>
          <a:p>
            <a:pPr marL="457200" lvl="1" indent="0">
              <a:lnSpc>
                <a:spcPct val="90000"/>
              </a:lnSpc>
              <a:buNone/>
            </a:pPr>
            <a:endParaRPr lang="en-US" sz="2000" b="0" i="0" dirty="0">
              <a:effectLst/>
              <a:latin typeface="Georgia" panose="02040502050405020303" pitchFamily="18" charset="0"/>
            </a:endParaRPr>
          </a:p>
          <a:p>
            <a:pPr marL="0" indent="0">
              <a:lnSpc>
                <a:spcPct val="90000"/>
              </a:lnSpc>
              <a:buNone/>
            </a:pPr>
            <a:endParaRPr lang="en-US" sz="2000" dirty="0">
              <a:latin typeface="Georgia" panose="02040502050405020303" pitchFamily="18" charset="0"/>
            </a:endParaRPr>
          </a:p>
          <a:p>
            <a:pPr marL="0" indent="0">
              <a:lnSpc>
                <a:spcPct val="90000"/>
              </a:lnSpc>
              <a:buNone/>
            </a:pPr>
            <a:r>
              <a:rPr lang="en-US" sz="2000" dirty="0">
                <a:latin typeface="Georgia" panose="02040502050405020303" pitchFamily="18" charset="0"/>
              </a:rPr>
              <a:t>Aphramor, Validity of claims made in weight management research: a narrative review of dietetic articles</a:t>
            </a:r>
          </a:p>
        </p:txBody>
      </p:sp>
    </p:spTree>
    <p:extLst>
      <p:ext uri="{BB962C8B-B14F-4D97-AF65-F5344CB8AC3E}">
        <p14:creationId xmlns:p14="http://schemas.microsoft.com/office/powerpoint/2010/main" val="26456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6298-FBA7-4F1E-A3AF-DCA7986BFB0F}"/>
              </a:ext>
            </a:extLst>
          </p:cNvPr>
          <p:cNvSpPr>
            <a:spLocks noGrp="1"/>
          </p:cNvSpPr>
          <p:nvPr>
            <p:ph type="title"/>
          </p:nvPr>
        </p:nvSpPr>
        <p:spPr/>
        <p:txBody>
          <a:bodyPr/>
          <a:lstStyle/>
          <a:p>
            <a:r>
              <a:rPr lang="en-US" dirty="0"/>
              <a:t>Case Study: Lucia et. al. </a:t>
            </a:r>
          </a:p>
        </p:txBody>
      </p:sp>
      <p:sp>
        <p:nvSpPr>
          <p:cNvPr id="3" name="Content Placeholder 2">
            <a:extLst>
              <a:ext uri="{FF2B5EF4-FFF2-40B4-BE49-F238E27FC236}">
                <a16:creationId xmlns:a16="http://schemas.microsoft.com/office/drawing/2014/main" id="{0D6319F2-12A2-4A15-80CE-8B356ECFE961}"/>
              </a:ext>
            </a:extLst>
          </p:cNvPr>
          <p:cNvSpPr>
            <a:spLocks noGrp="1"/>
          </p:cNvSpPr>
          <p:nvPr>
            <p:ph idx="1"/>
          </p:nvPr>
        </p:nvSpPr>
        <p:spPr>
          <a:xfrm>
            <a:off x="647700" y="2352675"/>
            <a:ext cx="11372850" cy="4648199"/>
          </a:xfrm>
        </p:spPr>
        <p:txBody>
          <a:bodyPr>
            <a:normAutofit fontScale="92500" lnSpcReduction="20000"/>
          </a:bodyPr>
          <a:lstStyle/>
          <a:p>
            <a:r>
              <a:rPr lang="en-US" dirty="0"/>
              <a:t>CNN Headline: 'Fat but fit' is a myth when it comes to heart health, new study shows</a:t>
            </a:r>
          </a:p>
          <a:p>
            <a:pPr marL="0" indent="0">
              <a:buNone/>
            </a:pPr>
            <a:endParaRPr lang="en-US" dirty="0"/>
          </a:p>
          <a:p>
            <a:r>
              <a:rPr lang="en-US" dirty="0"/>
              <a:t>Study Author </a:t>
            </a:r>
            <a:r>
              <a:rPr lang="pt-BR" dirty="0"/>
              <a:t>Alejandro Lucia, a professor of exercise physiology</a:t>
            </a:r>
          </a:p>
          <a:p>
            <a:pPr lvl="1"/>
            <a:r>
              <a:rPr lang="en-US" b="0" i="0" dirty="0">
                <a:solidFill>
                  <a:srgbClr val="262626"/>
                </a:solidFill>
                <a:effectLst/>
                <a:latin typeface="CNN"/>
              </a:rPr>
              <a:t>"</a:t>
            </a:r>
            <a:r>
              <a:rPr lang="en-US" sz="1800" dirty="0"/>
              <a:t>One cannot be 'fat but healthy.' This was the first nationwide analysis to show that being regularly active is not likely to eliminate the detrimental health effects of excess body fat“</a:t>
            </a:r>
          </a:p>
          <a:p>
            <a:endParaRPr lang="en-US" b="0" i="0" dirty="0">
              <a:solidFill>
                <a:srgbClr val="262626"/>
              </a:solidFill>
              <a:effectLst/>
              <a:latin typeface="CNN"/>
            </a:endParaRPr>
          </a:p>
          <a:p>
            <a:r>
              <a:rPr lang="en-US" dirty="0"/>
              <a:t>Study actually concluded that any level of activity lowered the three risk factors compared with no exercise, with the risk of high blood pressure and diabetes decreasing with increased activity levels for people of all sizes </a:t>
            </a:r>
          </a:p>
          <a:p>
            <a:endParaRPr lang="en-US" dirty="0"/>
          </a:p>
          <a:p>
            <a:r>
              <a:rPr lang="en-US" dirty="0"/>
              <a:t>The study showed greater cardiovascular risk for higher weight patients compared with those of a “normal” weight, regardless of how much exercise they did</a:t>
            </a:r>
          </a:p>
          <a:p>
            <a:endParaRPr lang="en-US" dirty="0"/>
          </a:p>
          <a:p>
            <a:r>
              <a:rPr lang="en-US" dirty="0"/>
              <a:t>Lucia: "Weight loss should remain a primary target for health policies together with promoting active lifestyles”</a:t>
            </a:r>
          </a:p>
        </p:txBody>
      </p:sp>
    </p:spTree>
    <p:extLst>
      <p:ext uri="{BB962C8B-B14F-4D97-AF65-F5344CB8AC3E}">
        <p14:creationId xmlns:p14="http://schemas.microsoft.com/office/powerpoint/2010/main" val="25363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2" name="Rectangle 31">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Oval 32">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 name="Rectangle 40">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B0E230E-70E3-4816-B34C-60081C198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6" name="Rectangle 45">
              <a:extLst>
                <a:ext uri="{FF2B5EF4-FFF2-40B4-BE49-F238E27FC236}">
                  <a16:creationId xmlns:a16="http://schemas.microsoft.com/office/drawing/2014/main" id="{3B83E67D-EC2D-4F62-B68C-E7E941F2F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Oval 46">
              <a:extLst>
                <a:ext uri="{FF2B5EF4-FFF2-40B4-BE49-F238E27FC236}">
                  <a16:creationId xmlns:a16="http://schemas.microsoft.com/office/drawing/2014/main" id="{CD656D94-EA3C-4DE5-8ACE-F017877DC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Oval 47">
              <a:extLst>
                <a:ext uri="{FF2B5EF4-FFF2-40B4-BE49-F238E27FC236}">
                  <a16:creationId xmlns:a16="http://schemas.microsoft.com/office/drawing/2014/main" id="{DDF2336D-545C-4580-A987-E34CB8D03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a:extLst>
                <a:ext uri="{FF2B5EF4-FFF2-40B4-BE49-F238E27FC236}">
                  <a16:creationId xmlns:a16="http://schemas.microsoft.com/office/drawing/2014/main" id="{5A72122C-5459-4226-A789-400922409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26CD720A-34B1-4FB2-B122-4864FF2AE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EE0D36AA-4D88-4918-B42F-4F65F96FC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A2BE0E7D-C7E7-4D36-81EF-3609D2F28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Freeform 5">
              <a:extLst>
                <a:ext uri="{FF2B5EF4-FFF2-40B4-BE49-F238E27FC236}">
                  <a16:creationId xmlns:a16="http://schemas.microsoft.com/office/drawing/2014/main" id="{83737097-3995-4011-B02C-1D81B79A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4" name="Freeform 5">
              <a:extLst>
                <a:ext uri="{FF2B5EF4-FFF2-40B4-BE49-F238E27FC236}">
                  <a16:creationId xmlns:a16="http://schemas.microsoft.com/office/drawing/2014/main" id="{926F05A5-8383-494D-B689-1FB4561CE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Rectangle 54">
              <a:extLst>
                <a:ext uri="{FF2B5EF4-FFF2-40B4-BE49-F238E27FC236}">
                  <a16:creationId xmlns:a16="http://schemas.microsoft.com/office/drawing/2014/main" id="{5DAE4DD2-048E-4DF4-89CD-D15DF5CF2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5">
              <a:extLst>
                <a:ext uri="{FF2B5EF4-FFF2-40B4-BE49-F238E27FC236}">
                  <a16:creationId xmlns:a16="http://schemas.microsoft.com/office/drawing/2014/main" id="{3C80A42D-5C95-4626-956B-6DFFE93791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E54A034-00F0-482A-B37A-C335BD6E1E44}"/>
              </a:ext>
            </a:extLst>
          </p:cNvPr>
          <p:cNvSpPr>
            <a:spLocks noGrp="1"/>
          </p:cNvSpPr>
          <p:nvPr>
            <p:ph type="title"/>
          </p:nvPr>
        </p:nvSpPr>
        <p:spPr>
          <a:xfrm>
            <a:off x="5232771" y="437513"/>
            <a:ext cx="6232398" cy="5954325"/>
          </a:xfrm>
        </p:spPr>
        <p:txBody>
          <a:bodyPr vert="horz" lIns="91440" tIns="45720" rIns="91440" bIns="45720" rtlCol="0" anchor="ctr">
            <a:normAutofit/>
          </a:bodyPr>
          <a:lstStyle/>
          <a:p>
            <a:r>
              <a:rPr lang="en-US" sz="6600" dirty="0">
                <a:solidFill>
                  <a:schemeClr val="tx2"/>
                </a:solidFill>
              </a:rPr>
              <a:t>What About</a:t>
            </a:r>
            <a:br>
              <a:rPr lang="en-US" sz="6600" dirty="0">
                <a:solidFill>
                  <a:schemeClr val="tx2"/>
                </a:solidFill>
              </a:rPr>
            </a:br>
            <a:r>
              <a:rPr lang="en-US" sz="6600" dirty="0">
                <a:solidFill>
                  <a:schemeClr val="tx2"/>
                </a:solidFill>
              </a:rPr>
              <a:t>Surgeries	</a:t>
            </a:r>
            <a:br>
              <a:rPr lang="en-US" sz="6600" dirty="0">
                <a:solidFill>
                  <a:schemeClr val="tx2"/>
                </a:solidFill>
              </a:rPr>
            </a:br>
            <a:r>
              <a:rPr lang="en-US" sz="6600" dirty="0">
                <a:solidFill>
                  <a:schemeClr val="tx2"/>
                </a:solidFill>
              </a:rPr>
              <a:t>and Diet Drugs</a:t>
            </a:r>
          </a:p>
        </p:txBody>
      </p:sp>
    </p:spTree>
    <p:extLst>
      <p:ext uri="{BB962C8B-B14F-4D97-AF65-F5344CB8AC3E}">
        <p14:creationId xmlns:p14="http://schemas.microsoft.com/office/powerpoint/2010/main" val="78120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ACEE-D884-427E-98A4-1245E4E3A21B}"/>
              </a:ext>
            </a:extLst>
          </p:cNvPr>
          <p:cNvSpPr>
            <a:spLocks noGrp="1"/>
          </p:cNvSpPr>
          <p:nvPr>
            <p:ph type="title"/>
          </p:nvPr>
        </p:nvSpPr>
        <p:spPr/>
        <p:txBody>
          <a:bodyPr/>
          <a:lstStyle/>
          <a:p>
            <a:r>
              <a:rPr lang="en-US" dirty="0"/>
              <a:t>Weight Loss Surgeries	</a:t>
            </a:r>
          </a:p>
        </p:txBody>
      </p:sp>
      <p:sp>
        <p:nvSpPr>
          <p:cNvPr id="3" name="Content Placeholder 2">
            <a:extLst>
              <a:ext uri="{FF2B5EF4-FFF2-40B4-BE49-F238E27FC236}">
                <a16:creationId xmlns:a16="http://schemas.microsoft.com/office/drawing/2014/main" id="{F16368B0-6A50-4892-AB91-EDE49AEBED77}"/>
              </a:ext>
            </a:extLst>
          </p:cNvPr>
          <p:cNvSpPr>
            <a:spLocks noGrp="1"/>
          </p:cNvSpPr>
          <p:nvPr>
            <p:ph idx="1"/>
          </p:nvPr>
        </p:nvSpPr>
        <p:spPr>
          <a:xfrm>
            <a:off x="1154954" y="2238375"/>
            <a:ext cx="10351246" cy="4493351"/>
          </a:xfrm>
        </p:spPr>
        <p:txBody>
          <a:bodyPr>
            <a:normAutofit fontScale="92500" lnSpcReduction="10000"/>
          </a:bodyPr>
          <a:lstStyle/>
          <a:p>
            <a:pPr marL="0" indent="0">
              <a:buNone/>
            </a:pPr>
            <a:r>
              <a:rPr lang="en-US" sz="1600" dirty="0"/>
              <a:t>What it Is</a:t>
            </a:r>
          </a:p>
          <a:p>
            <a:r>
              <a:rPr lang="en-US" sz="1600" dirty="0"/>
              <a:t>Take a healthy, correctly functioning organ/digestive system</a:t>
            </a:r>
          </a:p>
          <a:p>
            <a:r>
              <a:rPr lang="en-US" sz="1600" dirty="0"/>
              <a:t>Surgically put it into an often irreversible disease state</a:t>
            </a:r>
          </a:p>
          <a:p>
            <a:r>
              <a:rPr lang="en-US" sz="1600" dirty="0"/>
              <a:t>Force behaviors that mimic eating disorders</a:t>
            </a:r>
          </a:p>
          <a:p>
            <a:endParaRPr lang="en-US" sz="1600" dirty="0"/>
          </a:p>
          <a:p>
            <a:pPr marL="0" indent="0">
              <a:buNone/>
            </a:pPr>
            <a:r>
              <a:rPr lang="en-US" sz="1600" dirty="0"/>
              <a:t>Possible Outcomes</a:t>
            </a:r>
          </a:p>
          <a:p>
            <a:pPr lvl="1"/>
            <a:r>
              <a:rPr lang="en-US" dirty="0"/>
              <a:t>Happy</a:t>
            </a:r>
          </a:p>
          <a:p>
            <a:pPr lvl="1"/>
            <a:r>
              <a:rPr lang="en-US" dirty="0"/>
              <a:t>Miserable </a:t>
            </a:r>
          </a:p>
          <a:p>
            <a:pPr lvl="1"/>
            <a:r>
              <a:rPr lang="en-US" dirty="0"/>
              <a:t>Deceased</a:t>
            </a:r>
          </a:p>
          <a:p>
            <a:pPr marL="457200" lvl="1" indent="0">
              <a:buNone/>
            </a:pPr>
            <a:endParaRPr lang="en-US" dirty="0"/>
          </a:p>
          <a:p>
            <a:pPr marL="0" indent="0">
              <a:buNone/>
            </a:pPr>
            <a:r>
              <a:rPr lang="en-US" sz="1600" dirty="0"/>
              <a:t>Underlying Belief</a:t>
            </a:r>
          </a:p>
          <a:p>
            <a:pPr lvl="1"/>
            <a:r>
              <a:rPr lang="en-US" dirty="0"/>
              <a:t>Fat people should be willing to risk their lives and quality of life in an attempt to become thin(</a:t>
            </a:r>
            <a:r>
              <a:rPr lang="en-US" dirty="0" err="1"/>
              <a:t>ner</a:t>
            </a:r>
            <a:r>
              <a:rPr lang="en-US" dirty="0"/>
              <a:t>)…</a:t>
            </a:r>
          </a:p>
          <a:p>
            <a:pPr lvl="1"/>
            <a:r>
              <a:rPr lang="en-US" dirty="0"/>
              <a:t>…to cure/prevent health problems that happen to thin people, from whom these risks aren’t asked</a:t>
            </a:r>
          </a:p>
        </p:txBody>
      </p:sp>
    </p:spTree>
    <p:extLst>
      <p:ext uri="{BB962C8B-B14F-4D97-AF65-F5344CB8AC3E}">
        <p14:creationId xmlns:p14="http://schemas.microsoft.com/office/powerpoint/2010/main" val="198970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FBD8-2A4D-46F5-8DEE-000870EC4505}"/>
              </a:ext>
            </a:extLst>
          </p:cNvPr>
          <p:cNvSpPr>
            <a:spLocks noGrp="1"/>
          </p:cNvSpPr>
          <p:nvPr>
            <p:ph type="title"/>
          </p:nvPr>
        </p:nvSpPr>
        <p:spPr>
          <a:xfrm>
            <a:off x="1058351" y="1100366"/>
            <a:ext cx="10075298" cy="728480"/>
          </a:xfrm>
        </p:spPr>
        <p:txBody>
          <a:bodyPr/>
          <a:lstStyle/>
          <a:p>
            <a:r>
              <a:rPr lang="en-US" dirty="0"/>
              <a:t>Risks of Weight Loss Surgery – Side Effects</a:t>
            </a:r>
            <a:br>
              <a:rPr lang="en-US" dirty="0"/>
            </a:br>
            <a:r>
              <a:rPr lang="en-US" sz="2800" dirty="0"/>
              <a:t>Ernsberger and </a:t>
            </a:r>
            <a:r>
              <a:rPr lang="en-US" sz="2800" dirty="0" err="1"/>
              <a:t>Swarzc</a:t>
            </a:r>
            <a:br>
              <a:rPr lang="en-US" sz="3600" dirty="0"/>
            </a:br>
            <a:endParaRPr lang="en-US" dirty="0"/>
          </a:p>
        </p:txBody>
      </p:sp>
      <p:sp>
        <p:nvSpPr>
          <p:cNvPr id="3" name="Content Placeholder 2">
            <a:extLst>
              <a:ext uri="{FF2B5EF4-FFF2-40B4-BE49-F238E27FC236}">
                <a16:creationId xmlns:a16="http://schemas.microsoft.com/office/drawing/2014/main" id="{A4516BBA-8197-42B0-8EB5-B1FF0FA08474}"/>
              </a:ext>
            </a:extLst>
          </p:cNvPr>
          <p:cNvSpPr>
            <a:spLocks noGrp="1"/>
          </p:cNvSpPr>
          <p:nvPr>
            <p:ph idx="1"/>
          </p:nvPr>
        </p:nvSpPr>
        <p:spPr>
          <a:xfrm>
            <a:off x="-537156" y="2264987"/>
            <a:ext cx="3417046" cy="4524103"/>
          </a:xfrm>
        </p:spPr>
        <p:txBody>
          <a:bodyPr>
            <a:normAutofit/>
          </a:bodyPr>
          <a:lstStyle/>
          <a:p>
            <a:pPr lvl="1"/>
            <a:r>
              <a:rPr lang="en-US" sz="900" dirty="0"/>
              <a:t>Adhesions and polyps</a:t>
            </a:r>
          </a:p>
          <a:p>
            <a:pPr lvl="1"/>
            <a:r>
              <a:rPr lang="en-US" sz="900" dirty="0"/>
              <a:t>massive scar tissue</a:t>
            </a:r>
          </a:p>
          <a:p>
            <a:pPr lvl="1"/>
            <a:r>
              <a:rPr lang="en-US" sz="900" dirty="0"/>
              <a:t>advanced aging</a:t>
            </a:r>
          </a:p>
          <a:p>
            <a:pPr lvl="1"/>
            <a:r>
              <a:rPr lang="en-US" sz="900" dirty="0"/>
              <a:t>Anemia</a:t>
            </a:r>
          </a:p>
          <a:p>
            <a:pPr lvl="1"/>
            <a:r>
              <a:rPr lang="en-US" sz="900" dirty="0"/>
              <a:t>Arthritis</a:t>
            </a:r>
          </a:p>
          <a:p>
            <a:pPr lvl="1"/>
            <a:r>
              <a:rPr lang="en-US" sz="900" dirty="0"/>
              <a:t>Blackouts</a:t>
            </a:r>
          </a:p>
          <a:p>
            <a:pPr lvl="1"/>
            <a:r>
              <a:rPr lang="en-US" sz="900" dirty="0"/>
              <a:t>bloating,</a:t>
            </a:r>
          </a:p>
          <a:p>
            <a:pPr lvl="1"/>
            <a:r>
              <a:rPr lang="en-US" sz="900" dirty="0"/>
              <a:t>body odor like rotten meat</a:t>
            </a:r>
          </a:p>
          <a:p>
            <a:pPr lvl="1"/>
            <a:r>
              <a:rPr lang="en-US" sz="900" dirty="0"/>
              <a:t>Bowel impaction</a:t>
            </a:r>
          </a:p>
          <a:p>
            <a:pPr lvl="1"/>
            <a:r>
              <a:rPr lang="en-US" sz="900" dirty="0"/>
              <a:t>chest pains</a:t>
            </a:r>
          </a:p>
          <a:p>
            <a:pPr lvl="1"/>
            <a:r>
              <a:rPr lang="en-US" sz="900" dirty="0"/>
              <a:t>impaired circulation</a:t>
            </a:r>
          </a:p>
          <a:p>
            <a:pPr lvl="1"/>
            <a:r>
              <a:rPr lang="en-US" sz="900" dirty="0"/>
              <a:t>col intolerance</a:t>
            </a:r>
          </a:p>
          <a:p>
            <a:pPr lvl="1"/>
            <a:r>
              <a:rPr lang="en-US" sz="900" dirty="0"/>
              <a:t>Constipation</a:t>
            </a:r>
          </a:p>
          <a:p>
            <a:pPr lvl="1"/>
            <a:r>
              <a:rPr lang="en-US" sz="900" dirty="0"/>
              <a:t>Depression</a:t>
            </a:r>
          </a:p>
          <a:p>
            <a:pPr lvl="1"/>
            <a:r>
              <a:rPr lang="en-US" sz="900" dirty="0"/>
              <a:t>Diarrhea</a:t>
            </a:r>
          </a:p>
          <a:p>
            <a:pPr lvl="1"/>
            <a:r>
              <a:rPr lang="en-US" sz="900" dirty="0"/>
              <a:t>digestive impairment</a:t>
            </a:r>
          </a:p>
          <a:p>
            <a:pPr marL="457200" lvl="1" indent="0">
              <a:buNone/>
            </a:pPr>
            <a:endParaRPr lang="en-US" sz="1000" dirty="0"/>
          </a:p>
          <a:p>
            <a:endParaRPr lang="en-US" sz="1000" dirty="0"/>
          </a:p>
          <a:p>
            <a:endParaRPr lang="en-US" sz="1000" dirty="0"/>
          </a:p>
        </p:txBody>
      </p:sp>
      <p:sp>
        <p:nvSpPr>
          <p:cNvPr id="5" name="Content Placeholder 2">
            <a:extLst>
              <a:ext uri="{FF2B5EF4-FFF2-40B4-BE49-F238E27FC236}">
                <a16:creationId xmlns:a16="http://schemas.microsoft.com/office/drawing/2014/main" id="{4BD9BE10-04E3-48B6-8AE0-C4C35885E792}"/>
              </a:ext>
            </a:extLst>
          </p:cNvPr>
          <p:cNvSpPr txBox="1">
            <a:spLocks/>
          </p:cNvSpPr>
          <p:nvPr/>
        </p:nvSpPr>
        <p:spPr>
          <a:xfrm>
            <a:off x="1356424" y="2221085"/>
            <a:ext cx="3046932" cy="45241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US" sz="900" dirty="0"/>
              <a:t>digestive irregularities</a:t>
            </a:r>
          </a:p>
          <a:p>
            <a:pPr lvl="1"/>
            <a:r>
              <a:rPr lang="en-US" sz="900" dirty="0"/>
              <a:t>Diverticulitis</a:t>
            </a:r>
          </a:p>
          <a:p>
            <a:pPr lvl="1"/>
            <a:r>
              <a:rPr lang="en-US" sz="900" dirty="0"/>
              <a:t>drainage problems at incision</a:t>
            </a:r>
          </a:p>
          <a:p>
            <a:pPr lvl="1"/>
            <a:r>
              <a:rPr lang="en-US" sz="900" dirty="0"/>
              <a:t>early onset of diabetes</a:t>
            </a:r>
          </a:p>
          <a:p>
            <a:pPr lvl="1"/>
            <a:r>
              <a:rPr lang="en-US" sz="900" dirty="0"/>
              <a:t>early onset of hypertension</a:t>
            </a:r>
          </a:p>
          <a:p>
            <a:pPr lvl="1"/>
            <a:r>
              <a:rPr lang="en-US" sz="900" dirty="0"/>
              <a:t>electrolyte imbalance</a:t>
            </a:r>
          </a:p>
          <a:p>
            <a:pPr lvl="1"/>
            <a:r>
              <a:rPr lang="en-US" sz="900" dirty="0"/>
              <a:t>erosion of tooth enamel</a:t>
            </a:r>
          </a:p>
          <a:p>
            <a:pPr lvl="1"/>
            <a:r>
              <a:rPr lang="en-US" sz="900" dirty="0"/>
              <a:t>excessive drive skin</a:t>
            </a:r>
          </a:p>
          <a:p>
            <a:pPr lvl="1"/>
            <a:r>
              <a:rPr lang="en-US" sz="900" dirty="0"/>
              <a:t>excessive stomach acid</a:t>
            </a:r>
          </a:p>
          <a:p>
            <a:pPr lvl="1"/>
            <a:r>
              <a:rPr lang="en-US" sz="900" dirty="0"/>
              <a:t>esophageal contractions</a:t>
            </a:r>
          </a:p>
          <a:p>
            <a:pPr lvl="1"/>
            <a:r>
              <a:rPr lang="en-US" sz="900" dirty="0"/>
              <a:t>esophageal erosion and scarring</a:t>
            </a:r>
          </a:p>
          <a:p>
            <a:pPr lvl="1"/>
            <a:r>
              <a:rPr lang="en-US" sz="900" dirty="0"/>
              <a:t>feeling ill</a:t>
            </a:r>
          </a:p>
          <a:p>
            <a:pPr lvl="1"/>
            <a:r>
              <a:rPr lang="en-US" sz="900" dirty="0"/>
              <a:t>gallbladder distress</a:t>
            </a:r>
          </a:p>
          <a:p>
            <a:pPr lvl="1"/>
            <a:r>
              <a:rPr lang="en-US" sz="900" dirty="0"/>
              <a:t>gynecological complications</a:t>
            </a:r>
          </a:p>
          <a:p>
            <a:pPr lvl="1"/>
            <a:r>
              <a:rPr lang="en-US" sz="900" dirty="0"/>
              <a:t>hair loss, hemorrhoids</a:t>
            </a:r>
          </a:p>
          <a:p>
            <a:pPr lvl="1"/>
            <a:r>
              <a:rPr lang="en-US" sz="900" dirty="0"/>
              <a:t>Hernia</a:t>
            </a:r>
          </a:p>
          <a:p>
            <a:pPr lvl="1"/>
            <a:r>
              <a:rPr lang="en-US" sz="900" dirty="0"/>
              <a:t>hormone imbalances</a:t>
            </a:r>
          </a:p>
          <a:p>
            <a:pPr lvl="1"/>
            <a:endParaRPr lang="en-US" sz="1000" dirty="0"/>
          </a:p>
          <a:p>
            <a:endParaRPr lang="en-US" dirty="0"/>
          </a:p>
          <a:p>
            <a:endParaRPr lang="en-US" dirty="0"/>
          </a:p>
        </p:txBody>
      </p:sp>
      <p:sp>
        <p:nvSpPr>
          <p:cNvPr id="6" name="Content Placeholder 2">
            <a:extLst>
              <a:ext uri="{FF2B5EF4-FFF2-40B4-BE49-F238E27FC236}">
                <a16:creationId xmlns:a16="http://schemas.microsoft.com/office/drawing/2014/main" id="{4A9E17F1-38FC-49B3-B6F7-D5768D5A286A}"/>
              </a:ext>
            </a:extLst>
          </p:cNvPr>
          <p:cNvSpPr txBox="1">
            <a:spLocks/>
          </p:cNvSpPr>
          <p:nvPr/>
        </p:nvSpPr>
        <p:spPr>
          <a:xfrm>
            <a:off x="3666458" y="2212274"/>
            <a:ext cx="9064555" cy="45241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US" sz="900" dirty="0"/>
              <a:t>impaired mobility</a:t>
            </a:r>
          </a:p>
          <a:p>
            <a:pPr lvl="1"/>
            <a:r>
              <a:rPr lang="en-US" sz="900" dirty="0"/>
              <a:t>infection </a:t>
            </a:r>
          </a:p>
          <a:p>
            <a:pPr lvl="1"/>
            <a:r>
              <a:rPr lang="en-US" sz="900" dirty="0"/>
              <a:t>infertility </a:t>
            </a:r>
          </a:p>
          <a:p>
            <a:pPr lvl="1"/>
            <a:r>
              <a:rPr lang="en-US" sz="900" dirty="0"/>
              <a:t>intestinal atrophy</a:t>
            </a:r>
          </a:p>
          <a:p>
            <a:pPr lvl="1"/>
            <a:r>
              <a:rPr lang="en-US" sz="900" dirty="0"/>
              <a:t>intestinal gas</a:t>
            </a:r>
          </a:p>
          <a:p>
            <a:pPr lvl="1"/>
            <a:r>
              <a:rPr lang="en-US" sz="900" dirty="0"/>
              <a:t>involuntary anorexia</a:t>
            </a:r>
          </a:p>
          <a:p>
            <a:pPr lvl="1"/>
            <a:r>
              <a:rPr lang="en-US" sz="900" dirty="0"/>
              <a:t>lumpy body syndrome</a:t>
            </a:r>
          </a:p>
          <a:p>
            <a:pPr lvl="1"/>
            <a:r>
              <a:rPr lang="en-US" sz="900" dirty="0"/>
              <a:t>iron deficiency</a:t>
            </a:r>
          </a:p>
          <a:p>
            <a:pPr lvl="1"/>
            <a:r>
              <a:rPr lang="en-US" sz="900" dirty="0"/>
              <a:t>kidney impairment and failure</a:t>
            </a:r>
          </a:p>
          <a:p>
            <a:pPr lvl="1"/>
            <a:r>
              <a:rPr lang="en-US" sz="900" dirty="0"/>
              <a:t>liver impairment and failure</a:t>
            </a:r>
          </a:p>
          <a:p>
            <a:pPr lvl="1"/>
            <a:r>
              <a:rPr lang="en-US" sz="900" dirty="0"/>
              <a:t>low energy</a:t>
            </a:r>
          </a:p>
          <a:p>
            <a:pPr lvl="1"/>
            <a:r>
              <a:rPr lang="en-US" sz="900" dirty="0"/>
              <a:t>loss of muscle control</a:t>
            </a:r>
          </a:p>
          <a:p>
            <a:pPr lvl="1"/>
            <a:r>
              <a:rPr lang="en-US" sz="900" dirty="0"/>
              <a:t>loss of skin integrity</a:t>
            </a:r>
          </a:p>
          <a:p>
            <a:pPr lvl="1"/>
            <a:r>
              <a:rPr lang="en-US" sz="900" dirty="0"/>
              <a:t> low hemoglobin</a:t>
            </a:r>
          </a:p>
          <a:p>
            <a:pPr lvl="1"/>
            <a:r>
              <a:rPr lang="en-US" sz="900" dirty="0"/>
              <a:t>lowered immunity</a:t>
            </a:r>
          </a:p>
          <a:p>
            <a:pPr lvl="1"/>
            <a:r>
              <a:rPr lang="en-US" sz="900" dirty="0"/>
              <a:t>pituitary gland malfunction</a:t>
            </a:r>
          </a:p>
          <a:p>
            <a:pPr lvl="1"/>
            <a:r>
              <a:rPr lang="en-US" sz="900" dirty="0"/>
              <a:t>muscle cramps</a:t>
            </a:r>
          </a:p>
          <a:p>
            <a:pPr lvl="1"/>
            <a:endParaRPr lang="en-US" sz="900" dirty="0"/>
          </a:p>
          <a:p>
            <a:endParaRPr lang="en-US" dirty="0"/>
          </a:p>
        </p:txBody>
      </p:sp>
      <p:sp>
        <p:nvSpPr>
          <p:cNvPr id="7" name="Content Placeholder 2">
            <a:extLst>
              <a:ext uri="{FF2B5EF4-FFF2-40B4-BE49-F238E27FC236}">
                <a16:creationId xmlns:a16="http://schemas.microsoft.com/office/drawing/2014/main" id="{19A23F8D-FE04-4C9A-9A49-20C62620CF4E}"/>
              </a:ext>
            </a:extLst>
          </p:cNvPr>
          <p:cNvSpPr txBox="1">
            <a:spLocks/>
          </p:cNvSpPr>
          <p:nvPr/>
        </p:nvSpPr>
        <p:spPr>
          <a:xfrm>
            <a:off x="5785087" y="2205197"/>
            <a:ext cx="9064555" cy="45241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US" sz="900" dirty="0"/>
              <a:t>Nausea</a:t>
            </a:r>
          </a:p>
          <a:p>
            <a:pPr lvl="1"/>
            <a:r>
              <a:rPr lang="en-US" sz="900" dirty="0"/>
              <a:t>neural tube defects in children</a:t>
            </a:r>
          </a:p>
          <a:p>
            <a:pPr lvl="1"/>
            <a:r>
              <a:rPr lang="en-US" sz="900" dirty="0"/>
              <a:t>neurological impairment</a:t>
            </a:r>
          </a:p>
          <a:p>
            <a:pPr lvl="1"/>
            <a:r>
              <a:rPr lang="en-US" sz="900" dirty="0"/>
              <a:t>Osteoporosis</a:t>
            </a:r>
          </a:p>
          <a:p>
            <a:pPr lvl="1"/>
            <a:r>
              <a:rPr lang="en-US" sz="900" dirty="0"/>
              <a:t>pancreas impairment</a:t>
            </a:r>
          </a:p>
          <a:p>
            <a:pPr lvl="1"/>
            <a:r>
              <a:rPr lang="en-US" sz="900" dirty="0"/>
              <a:t>left side pain</a:t>
            </a:r>
          </a:p>
          <a:p>
            <a:pPr lvl="1"/>
            <a:r>
              <a:rPr lang="en-US" sz="900" dirty="0"/>
              <a:t>digestion pain</a:t>
            </a:r>
          </a:p>
          <a:p>
            <a:pPr lvl="1"/>
            <a:r>
              <a:rPr lang="en-US" sz="900" dirty="0"/>
              <a:t>evacuation pain</a:t>
            </a:r>
          </a:p>
          <a:p>
            <a:pPr lvl="1"/>
            <a:r>
              <a:rPr lang="en-US" sz="900" dirty="0"/>
              <a:t>peeling of fingernails</a:t>
            </a:r>
          </a:p>
          <a:p>
            <a:pPr lvl="1"/>
            <a:r>
              <a:rPr lang="en-US" sz="900" dirty="0"/>
              <a:t>potassium loss</a:t>
            </a:r>
          </a:p>
          <a:p>
            <a:pPr lvl="1"/>
            <a:r>
              <a:rPr lang="en-US" sz="900" dirty="0"/>
              <a:t>pulmonary embolus</a:t>
            </a:r>
          </a:p>
          <a:p>
            <a:pPr lvl="1"/>
            <a:r>
              <a:rPr lang="en-US" sz="900" dirty="0"/>
              <a:t>putrid breath/stomach odor</a:t>
            </a:r>
          </a:p>
          <a:p>
            <a:pPr lvl="1"/>
            <a:r>
              <a:rPr lang="en-US" sz="900" dirty="0"/>
              <a:t>pancreas impairment</a:t>
            </a:r>
          </a:p>
          <a:p>
            <a:pPr lvl="1"/>
            <a:r>
              <a:rPr lang="en-US" sz="900" dirty="0"/>
              <a:t>left side pain</a:t>
            </a:r>
          </a:p>
          <a:p>
            <a:pPr lvl="1"/>
            <a:r>
              <a:rPr lang="en-US" sz="900" dirty="0"/>
              <a:t>digestion pain</a:t>
            </a:r>
          </a:p>
          <a:p>
            <a:pPr lvl="1"/>
            <a:r>
              <a:rPr lang="en-US" sz="900" dirty="0"/>
              <a:t>evacuation pain</a:t>
            </a:r>
          </a:p>
          <a:p>
            <a:pPr lvl="1"/>
            <a:r>
              <a:rPr lang="en-US" sz="900" dirty="0"/>
              <a:t>peeling of fingernails</a:t>
            </a:r>
          </a:p>
          <a:p>
            <a:pPr lvl="1"/>
            <a:endParaRPr lang="en-US" sz="900" dirty="0"/>
          </a:p>
          <a:p>
            <a:endParaRPr lang="en-US" dirty="0"/>
          </a:p>
          <a:p>
            <a:endParaRPr lang="en-US" dirty="0"/>
          </a:p>
        </p:txBody>
      </p:sp>
      <p:sp>
        <p:nvSpPr>
          <p:cNvPr id="9" name="Content Placeholder 2">
            <a:extLst>
              <a:ext uri="{FF2B5EF4-FFF2-40B4-BE49-F238E27FC236}">
                <a16:creationId xmlns:a16="http://schemas.microsoft.com/office/drawing/2014/main" id="{D45437F1-F995-4F9C-87D1-C6B14FD0A452}"/>
              </a:ext>
            </a:extLst>
          </p:cNvPr>
          <p:cNvSpPr txBox="1">
            <a:spLocks/>
          </p:cNvSpPr>
          <p:nvPr/>
        </p:nvSpPr>
        <p:spPr>
          <a:xfrm>
            <a:off x="8193147" y="2020560"/>
            <a:ext cx="9064555" cy="452410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endParaRPr lang="en-US" sz="1300" dirty="0"/>
          </a:p>
          <a:p>
            <a:pPr lvl="1"/>
            <a:r>
              <a:rPr lang="en-US" sz="1300" dirty="0"/>
              <a:t>potassium loss</a:t>
            </a:r>
          </a:p>
          <a:p>
            <a:pPr lvl="1"/>
            <a:r>
              <a:rPr lang="en-US" sz="1300" dirty="0"/>
              <a:t>pulmonary embolus</a:t>
            </a:r>
          </a:p>
          <a:p>
            <a:pPr lvl="1"/>
            <a:r>
              <a:rPr lang="en-US" sz="1300" dirty="0"/>
              <a:t>putrid breath and stomach odor</a:t>
            </a:r>
          </a:p>
          <a:p>
            <a:pPr lvl="1"/>
            <a:r>
              <a:rPr lang="en-US" sz="1300" dirty="0"/>
              <a:t>rectal bleeding</a:t>
            </a:r>
          </a:p>
          <a:p>
            <a:pPr lvl="1"/>
            <a:r>
              <a:rPr lang="en-US" sz="1300" dirty="0"/>
              <a:t>intestinal shrinkage</a:t>
            </a:r>
          </a:p>
          <a:p>
            <a:pPr lvl="1"/>
            <a:r>
              <a:rPr lang="en-US" sz="1300" dirty="0"/>
              <a:t>stomach pain</a:t>
            </a:r>
          </a:p>
          <a:p>
            <a:pPr lvl="1"/>
            <a:r>
              <a:rPr lang="en-US" sz="1300" dirty="0"/>
              <a:t>sleep irregularities</a:t>
            </a:r>
          </a:p>
          <a:p>
            <a:pPr lvl="1"/>
            <a:r>
              <a:rPr lang="en-US" sz="1300" dirty="0"/>
              <a:t>suicidal through’s</a:t>
            </a:r>
          </a:p>
          <a:p>
            <a:pPr lvl="1"/>
            <a:r>
              <a:rPr lang="en-US" sz="1300" dirty="0"/>
              <a:t>thyroid malfunction</a:t>
            </a:r>
          </a:p>
          <a:p>
            <a:pPr lvl="1"/>
            <a:r>
              <a:rPr lang="en-US" sz="1300" dirty="0"/>
              <a:t>urinary trace infection</a:t>
            </a:r>
          </a:p>
          <a:p>
            <a:pPr lvl="1"/>
            <a:r>
              <a:rPr lang="en-US" sz="1300" dirty="0"/>
              <a:t>vitamin and mineral deficiency</a:t>
            </a:r>
          </a:p>
          <a:p>
            <a:pPr lvl="1"/>
            <a:r>
              <a:rPr lang="en-US" sz="1300" dirty="0"/>
              <a:t>vitamin and mineral malabsorption</a:t>
            </a:r>
          </a:p>
          <a:p>
            <a:pPr lvl="1"/>
            <a:r>
              <a:rPr lang="en-US" sz="1300" dirty="0"/>
              <a:t>violent hiccups that persist </a:t>
            </a:r>
            <a:r>
              <a:rPr lang="en-US" sz="1300" dirty="0" err="1"/>
              <a:t>dail</a:t>
            </a:r>
            <a:endParaRPr lang="en-US" sz="1300" dirty="0"/>
          </a:p>
          <a:p>
            <a:pPr lvl="1"/>
            <a:r>
              <a:rPr lang="en-US" sz="1300" dirty="0"/>
              <a:t> vomiting from blockage</a:t>
            </a:r>
          </a:p>
          <a:p>
            <a:pPr lvl="1"/>
            <a:r>
              <a:rPr lang="en-US" sz="1300" dirty="0"/>
              <a:t>vomiting from drinking too fast</a:t>
            </a:r>
          </a:p>
          <a:p>
            <a:pPr lvl="1"/>
            <a:r>
              <a:rPr lang="en-US" sz="1300" dirty="0"/>
              <a:t>vomiting from eating too fast</a:t>
            </a:r>
          </a:p>
          <a:p>
            <a:pPr lvl="1"/>
            <a:r>
              <a:rPr lang="en-US" sz="1300" dirty="0"/>
              <a:t>vomiting from eating too much (more than 2 ounces,</a:t>
            </a:r>
          </a:p>
          <a:p>
            <a:pPr lvl="1"/>
            <a:r>
              <a:rPr lang="en-US" sz="1300" dirty="0"/>
              <a:t>weight regain</a:t>
            </a:r>
          </a:p>
          <a:p>
            <a:pPr lvl="1"/>
            <a:endParaRPr lang="en-US" sz="1300" dirty="0"/>
          </a:p>
          <a:p>
            <a:endParaRPr lang="en-US" dirty="0"/>
          </a:p>
        </p:txBody>
      </p:sp>
    </p:spTree>
    <p:extLst>
      <p:ext uri="{BB962C8B-B14F-4D97-AF65-F5344CB8AC3E}">
        <p14:creationId xmlns:p14="http://schemas.microsoft.com/office/powerpoint/2010/main" val="230719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FBD8-2A4D-46F5-8DEE-000870EC4505}"/>
              </a:ext>
            </a:extLst>
          </p:cNvPr>
          <p:cNvSpPr>
            <a:spLocks noGrp="1"/>
          </p:cNvSpPr>
          <p:nvPr>
            <p:ph type="title"/>
          </p:nvPr>
        </p:nvSpPr>
        <p:spPr/>
        <p:txBody>
          <a:bodyPr/>
          <a:lstStyle/>
          <a:p>
            <a:r>
              <a:rPr lang="en-US" dirty="0"/>
              <a:t>Risks of Weight Loss Surgery - Death</a:t>
            </a:r>
          </a:p>
        </p:txBody>
      </p:sp>
      <p:sp>
        <p:nvSpPr>
          <p:cNvPr id="3" name="Content Placeholder 2">
            <a:extLst>
              <a:ext uri="{FF2B5EF4-FFF2-40B4-BE49-F238E27FC236}">
                <a16:creationId xmlns:a16="http://schemas.microsoft.com/office/drawing/2014/main" id="{A4516BBA-8197-42B0-8EB5-B1FF0FA08474}"/>
              </a:ext>
            </a:extLst>
          </p:cNvPr>
          <p:cNvSpPr>
            <a:spLocks noGrp="1"/>
          </p:cNvSpPr>
          <p:nvPr>
            <p:ph idx="1"/>
          </p:nvPr>
        </p:nvSpPr>
        <p:spPr>
          <a:xfrm>
            <a:off x="1154954" y="2333897"/>
            <a:ext cx="8761413" cy="4524103"/>
          </a:xfrm>
        </p:spPr>
        <p:txBody>
          <a:bodyPr>
            <a:normAutofit/>
          </a:bodyPr>
          <a:lstStyle/>
          <a:p>
            <a:pPr marL="0" indent="0">
              <a:buNone/>
            </a:pPr>
            <a:endParaRPr lang="en-US" dirty="0"/>
          </a:p>
          <a:p>
            <a:r>
              <a:rPr lang="en-US" sz="2000" dirty="0"/>
              <a:t>Up to 4.6% of patients died within a year, 6.4% by the end of the fourth year, 13% after 9 years</a:t>
            </a:r>
          </a:p>
          <a:p>
            <a:pPr lvl="1"/>
            <a:r>
              <a:rPr lang="en-US" sz="1800" dirty="0"/>
              <a:t>Many deaths unaccounted for</a:t>
            </a:r>
          </a:p>
          <a:p>
            <a:pPr lvl="2"/>
            <a:r>
              <a:rPr lang="en-US" sz="1800" dirty="0"/>
              <a:t>Blamed on body size</a:t>
            </a:r>
          </a:p>
          <a:p>
            <a:pPr lvl="1"/>
            <a:r>
              <a:rPr lang="en-US" sz="1800" dirty="0"/>
              <a:t>“By best estimates, bariatric surgeries likely increase the actual mortality risks for higher weight patients by 7-fold in the first year and by 250-363% in the first four years.” – Sandy </a:t>
            </a:r>
            <a:r>
              <a:rPr lang="en-US" sz="1800" dirty="0" err="1"/>
              <a:t>Swarzc</a:t>
            </a:r>
            <a:endParaRPr lang="en-US" sz="1800" dirty="0"/>
          </a:p>
          <a:p>
            <a:endParaRPr lang="en-US" dirty="0"/>
          </a:p>
          <a:p>
            <a:pPr marL="0" indent="0">
              <a:buNone/>
            </a:pPr>
            <a:r>
              <a:rPr lang="en-US" dirty="0"/>
              <a:t>Lindo Bacon – Health at Every Size The Surprising Truth About Your Weight</a:t>
            </a:r>
          </a:p>
        </p:txBody>
      </p:sp>
    </p:spTree>
    <p:extLst>
      <p:ext uri="{BB962C8B-B14F-4D97-AF65-F5344CB8AC3E}">
        <p14:creationId xmlns:p14="http://schemas.microsoft.com/office/powerpoint/2010/main" val="34445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3200" dirty="0"/>
              <a:t>2009 – The FDA does not approve diet drug </a:t>
            </a:r>
            <a:r>
              <a:rPr lang="en-US" sz="3200" dirty="0" err="1"/>
              <a:t>Belviq</a:t>
            </a:r>
            <a:r>
              <a:rPr lang="en-US" sz="3200" dirty="0"/>
              <a:t> because of potentially </a:t>
            </a:r>
            <a:br>
              <a:rPr lang="en-US" sz="3200" dirty="0"/>
            </a:br>
            <a:r>
              <a:rPr lang="en-US" sz="3200" dirty="0"/>
              <a:t>life-threatening side effects</a:t>
            </a:r>
          </a:p>
          <a:p>
            <a:pPr marL="109728" indent="0">
              <a:buNone/>
            </a:pPr>
            <a:endParaRPr lang="en-US" sz="3200" i="1" dirty="0"/>
          </a:p>
          <a:p>
            <a:pPr marL="109728" indent="0">
              <a:buNone/>
            </a:pPr>
            <a:r>
              <a:rPr lang="en-US" sz="3200" dirty="0"/>
              <a:t>2012 - The FDA approves </a:t>
            </a:r>
            <a:r>
              <a:rPr lang="en-US" sz="3200" dirty="0" err="1"/>
              <a:t>Belviq</a:t>
            </a:r>
            <a:r>
              <a:rPr lang="en-US" sz="3200" dirty="0"/>
              <a:t> despite potentially life-threatening side effects</a:t>
            </a:r>
          </a:p>
        </p:txBody>
      </p:sp>
      <p:sp>
        <p:nvSpPr>
          <p:cNvPr id="3" name="Title 2"/>
          <p:cNvSpPr>
            <a:spLocks noGrp="1"/>
          </p:cNvSpPr>
          <p:nvPr>
            <p:ph type="title"/>
          </p:nvPr>
        </p:nvSpPr>
        <p:spPr/>
        <p:txBody>
          <a:bodyPr/>
          <a:lstStyle/>
          <a:p>
            <a:r>
              <a:rPr lang="en-US" dirty="0"/>
              <a:t>Case Study: </a:t>
            </a:r>
            <a:r>
              <a:rPr lang="en-US" dirty="0" err="1"/>
              <a:t>Belviq</a:t>
            </a:r>
            <a:endParaRPr lang="en-US" dirty="0"/>
          </a:p>
        </p:txBody>
      </p:sp>
    </p:spTree>
    <p:extLst>
      <p:ext uri="{BB962C8B-B14F-4D97-AF65-F5344CB8AC3E}">
        <p14:creationId xmlns:p14="http://schemas.microsoft.com/office/powerpoint/2010/main" val="320514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60D7-B4B2-4F0D-AB18-F3096618F058}"/>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574698FF-03D4-4537-8ABA-4D5D8BA33BFE}"/>
              </a:ext>
            </a:extLst>
          </p:cNvPr>
          <p:cNvSpPr>
            <a:spLocks noGrp="1"/>
          </p:cNvSpPr>
          <p:nvPr>
            <p:ph idx="1"/>
          </p:nvPr>
        </p:nvSpPr>
        <p:spPr>
          <a:xfrm>
            <a:off x="1154954" y="2603500"/>
            <a:ext cx="9960721" cy="4006850"/>
          </a:xfrm>
        </p:spPr>
        <p:txBody>
          <a:bodyPr>
            <a:normAutofit lnSpcReduction="10000"/>
          </a:bodyPr>
          <a:lstStyle/>
          <a:p>
            <a:r>
              <a:rPr lang="en-US" sz="2400" dirty="0">
                <a:solidFill>
                  <a:schemeClr val="tx1"/>
                </a:solidFill>
                <a:latin typeface="+mj-lt"/>
              </a:rPr>
              <a:t>Decreased white and red blood cell count</a:t>
            </a:r>
          </a:p>
          <a:p>
            <a:r>
              <a:rPr lang="en-US" sz="2400" dirty="0">
                <a:solidFill>
                  <a:schemeClr val="tx1"/>
                </a:solidFill>
                <a:latin typeface="+mj-lt"/>
              </a:rPr>
              <a:t>Slowed heartbeat</a:t>
            </a:r>
          </a:p>
          <a:p>
            <a:r>
              <a:rPr lang="en-US" sz="2400" dirty="0">
                <a:solidFill>
                  <a:schemeClr val="tx1"/>
                </a:solidFill>
                <a:latin typeface="+mj-lt"/>
              </a:rPr>
              <a:t>Slowed thinking </a:t>
            </a:r>
          </a:p>
          <a:p>
            <a:r>
              <a:rPr lang="en-US" sz="2400" dirty="0">
                <a:solidFill>
                  <a:schemeClr val="tx1"/>
                </a:solidFill>
                <a:latin typeface="+mj-lt"/>
              </a:rPr>
              <a:t>Heart valve issues</a:t>
            </a:r>
          </a:p>
          <a:p>
            <a:r>
              <a:rPr lang="en-US" sz="2400" dirty="0">
                <a:solidFill>
                  <a:schemeClr val="tx1"/>
                </a:solidFill>
                <a:latin typeface="+mj-lt"/>
              </a:rPr>
              <a:t>Increased risk of cancer</a:t>
            </a:r>
          </a:p>
          <a:p>
            <a:r>
              <a:rPr lang="en-US" sz="2400" b="0" i="0" dirty="0">
                <a:solidFill>
                  <a:schemeClr val="tx1"/>
                </a:solidFill>
                <a:effectLst/>
                <a:latin typeface="+mj-lt"/>
              </a:rPr>
              <a:t>Federally controlled substance because it may lead to drug dependence</a:t>
            </a:r>
          </a:p>
          <a:p>
            <a:r>
              <a:rPr lang="en-US" sz="2400" dirty="0">
                <a:solidFill>
                  <a:schemeClr val="tx1"/>
                </a:solidFill>
                <a:latin typeface="+mj-lt"/>
              </a:rPr>
              <a:t>“The precise way BELVIQ® produces feelings of satisfaction is not fully understood”</a:t>
            </a:r>
          </a:p>
          <a:p>
            <a:endParaRPr lang="en-US" dirty="0"/>
          </a:p>
        </p:txBody>
      </p:sp>
    </p:spTree>
    <p:extLst>
      <p:ext uri="{BB962C8B-B14F-4D97-AF65-F5344CB8AC3E}">
        <p14:creationId xmlns:p14="http://schemas.microsoft.com/office/powerpoint/2010/main" val="17760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89E73F7-6C40-4A64-8C21-5B00B0AF7C6E}"/>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 Word About Language</a:t>
            </a:r>
          </a:p>
        </p:txBody>
      </p:sp>
      <p:sp>
        <p:nvSpPr>
          <p:cNvPr id="3" name="Content Placeholder 2">
            <a:extLst>
              <a:ext uri="{FF2B5EF4-FFF2-40B4-BE49-F238E27FC236}">
                <a16:creationId xmlns:a16="http://schemas.microsoft.com/office/drawing/2014/main" id="{2B479F5D-8EE0-489A-8C54-CF85DA75A7DF}"/>
              </a:ext>
            </a:extLst>
          </p:cNvPr>
          <p:cNvSpPr>
            <a:spLocks noGrp="1"/>
          </p:cNvSpPr>
          <p:nvPr>
            <p:ph idx="1"/>
          </p:nvPr>
        </p:nvSpPr>
        <p:spPr>
          <a:xfrm>
            <a:off x="5290077" y="437513"/>
            <a:ext cx="6788712" cy="6703516"/>
          </a:xfrm>
        </p:spPr>
        <p:txBody>
          <a:bodyPr anchor="ctr">
            <a:normAutofit lnSpcReduction="10000"/>
          </a:bodyPr>
          <a:lstStyle/>
          <a:p>
            <a:pPr marL="0" indent="0">
              <a:buNone/>
            </a:pPr>
            <a:endParaRPr lang="en-US" sz="2000" dirty="0"/>
          </a:p>
          <a:p>
            <a:r>
              <a:rPr lang="en-US" sz="2000" dirty="0"/>
              <a:t>Fat</a:t>
            </a:r>
            <a:br>
              <a:rPr lang="en-US" sz="2000" dirty="0"/>
            </a:br>
            <a:endParaRPr lang="en-US" sz="2000" dirty="0"/>
          </a:p>
          <a:p>
            <a:r>
              <a:rPr lang="en-US" sz="2000" dirty="0"/>
              <a:t>“Obese” and “Overweight” </a:t>
            </a:r>
          </a:p>
          <a:p>
            <a:pPr lvl="1"/>
            <a:r>
              <a:rPr lang="en-US" sz="2000" dirty="0"/>
              <a:t>Origin/BMI</a:t>
            </a:r>
          </a:p>
          <a:p>
            <a:pPr lvl="2"/>
            <a:r>
              <a:rPr lang="en-US" sz="1800" dirty="0"/>
              <a:t>Sabrina Strings – Fearing the Black Body</a:t>
            </a:r>
          </a:p>
          <a:p>
            <a:pPr lvl="2"/>
            <a:r>
              <a:rPr lang="en-US" sz="1800" dirty="0"/>
              <a:t>Da’Shaun Harrison – Belly of the Beast</a:t>
            </a:r>
          </a:p>
          <a:p>
            <a:pPr lvl="1"/>
            <a:r>
              <a:rPr lang="en-US" sz="2000" dirty="0"/>
              <a:t>Impact</a:t>
            </a:r>
          </a:p>
          <a:p>
            <a:pPr lvl="2"/>
            <a:r>
              <a:rPr lang="en-US" sz="1800" dirty="0"/>
              <a:t>Profit to weight loss industry</a:t>
            </a:r>
          </a:p>
          <a:p>
            <a:pPr lvl="2"/>
            <a:r>
              <a:rPr lang="en-US" sz="1800" dirty="0"/>
              <a:t>Stigma and oppression to people in classifications</a:t>
            </a:r>
          </a:p>
          <a:p>
            <a:pPr lvl="2"/>
            <a:r>
              <a:rPr lang="en-US" sz="1800" dirty="0"/>
              <a:t>Fractured relationships between higher weight patients and HCPs</a:t>
            </a:r>
          </a:p>
          <a:p>
            <a:pPr lvl="2"/>
            <a:endParaRPr lang="en-US" sz="1800" dirty="0"/>
          </a:p>
          <a:p>
            <a:r>
              <a:rPr lang="en-US" sz="2200" dirty="0"/>
              <a:t>Person First Language</a:t>
            </a:r>
          </a:p>
          <a:p>
            <a:pPr lvl="1"/>
            <a:r>
              <a:rPr lang="en-US" sz="2000" dirty="0"/>
              <a:t>Person with obesity, person with overweight</a:t>
            </a:r>
          </a:p>
          <a:p>
            <a:pPr lvl="1"/>
            <a:endParaRPr lang="en-US" sz="2000" dirty="0"/>
          </a:p>
          <a:p>
            <a:r>
              <a:rPr lang="en-US" sz="2200" dirty="0"/>
              <a:t>Higher Weight, People of Size, Larger Bodies</a:t>
            </a:r>
          </a:p>
          <a:p>
            <a:pPr lvl="1"/>
            <a:endParaRPr lang="en-US" sz="2000" dirty="0"/>
          </a:p>
          <a:p>
            <a:endParaRPr lang="en-US" sz="2200" dirty="0"/>
          </a:p>
          <a:p>
            <a:pPr lvl="1"/>
            <a:endParaRPr lang="en-US" sz="2000" dirty="0"/>
          </a:p>
        </p:txBody>
      </p:sp>
    </p:spTree>
    <p:extLst>
      <p:ext uri="{BB962C8B-B14F-4D97-AF65-F5344CB8AC3E}">
        <p14:creationId xmlns:p14="http://schemas.microsoft.com/office/powerpoint/2010/main" val="3503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Title 2"/>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What are we risking all of this for?	</a:t>
            </a:r>
          </a:p>
        </p:txBody>
      </p:sp>
      <p:sp>
        <p:nvSpPr>
          <p:cNvPr id="2" name="Content Placeholder 1"/>
          <p:cNvSpPr>
            <a:spLocks noGrp="1"/>
          </p:cNvSpPr>
          <p:nvPr>
            <p:ph idx="1"/>
          </p:nvPr>
        </p:nvSpPr>
        <p:spPr>
          <a:xfrm>
            <a:off x="5290077" y="437513"/>
            <a:ext cx="5502614" cy="5954325"/>
          </a:xfrm>
        </p:spPr>
        <p:txBody>
          <a:bodyPr anchor="ctr">
            <a:normAutofit/>
          </a:bodyPr>
          <a:lstStyle/>
          <a:p>
            <a:r>
              <a:rPr lang="en-US" sz="2000" dirty="0"/>
              <a:t>Half the subjects dropped out in the first year, with no follow up</a:t>
            </a:r>
          </a:p>
          <a:p>
            <a:endParaRPr lang="en-US" sz="2000" dirty="0"/>
          </a:p>
          <a:p>
            <a:r>
              <a:rPr lang="en-US" sz="2000" dirty="0"/>
              <a:t>Those remaining lost 5% - 10% of their weight after 12 months</a:t>
            </a:r>
          </a:p>
          <a:p>
            <a:endParaRPr lang="en-US" sz="2000" dirty="0"/>
          </a:p>
          <a:p>
            <a:r>
              <a:rPr lang="en-US" sz="2000" dirty="0"/>
              <a:t>After 25 months they had all gained back around 25% of the weight they had lost</a:t>
            </a:r>
          </a:p>
          <a:p>
            <a:endParaRPr lang="en-US" sz="2000" dirty="0"/>
          </a:p>
          <a:p>
            <a:r>
              <a:rPr lang="en-US" sz="2000" dirty="0"/>
              <a:t>At that point they simply stopped following the patients and claimed “All people regained weight but remained below their starting weight.”</a:t>
            </a:r>
          </a:p>
        </p:txBody>
      </p:sp>
    </p:spTree>
    <p:extLst>
      <p:ext uri="{BB962C8B-B14F-4D97-AF65-F5344CB8AC3E}">
        <p14:creationId xmlns:p14="http://schemas.microsoft.com/office/powerpoint/2010/main" val="6949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34ED-B903-4CAB-86DF-5A591DFDE6A1}"/>
              </a:ext>
            </a:extLst>
          </p:cNvPr>
          <p:cNvSpPr>
            <a:spLocks noGrp="1"/>
          </p:cNvSpPr>
          <p:nvPr>
            <p:ph type="title"/>
          </p:nvPr>
        </p:nvSpPr>
        <p:spPr/>
        <p:txBody>
          <a:bodyPr/>
          <a:lstStyle/>
          <a:p>
            <a:r>
              <a:rPr lang="en-US" dirty="0"/>
              <a:t>Gaesser and </a:t>
            </a:r>
            <a:r>
              <a:rPr lang="en-US" dirty="0" err="1"/>
              <a:t>Angadi</a:t>
            </a:r>
            <a:endParaRPr lang="en-US" dirty="0"/>
          </a:p>
        </p:txBody>
      </p:sp>
      <p:sp>
        <p:nvSpPr>
          <p:cNvPr id="3" name="Content Placeholder 2">
            <a:extLst>
              <a:ext uri="{FF2B5EF4-FFF2-40B4-BE49-F238E27FC236}">
                <a16:creationId xmlns:a16="http://schemas.microsoft.com/office/drawing/2014/main" id="{D396BBD0-10EB-43C3-807D-133B5D7B2C73}"/>
              </a:ext>
            </a:extLst>
          </p:cNvPr>
          <p:cNvSpPr>
            <a:spLocks noGrp="1"/>
          </p:cNvSpPr>
          <p:nvPr>
            <p:ph idx="1"/>
          </p:nvPr>
        </p:nvSpPr>
        <p:spPr>
          <a:xfrm>
            <a:off x="505838" y="2344367"/>
            <a:ext cx="11400817" cy="4679004"/>
          </a:xfrm>
        </p:spPr>
        <p:txBody>
          <a:bodyPr>
            <a:normAutofit fontScale="92500" lnSpcReduction="10000"/>
          </a:bodyPr>
          <a:lstStyle/>
          <a:p>
            <a:r>
              <a:rPr lang="en-US" sz="2400" dirty="0"/>
              <a:t>Analyzed 225 studies, systematic reviews, and meta-analyses</a:t>
            </a:r>
          </a:p>
          <a:p>
            <a:pPr marL="0" indent="0">
              <a:buNone/>
            </a:pPr>
            <a:endParaRPr lang="en-US" sz="2400" dirty="0"/>
          </a:p>
          <a:p>
            <a:r>
              <a:rPr lang="en-US" sz="2400" dirty="0"/>
              <a:t>The mortality risk associated with </a:t>
            </a:r>
            <a:r>
              <a:rPr lang="en-US" sz="2400" dirty="0" err="1"/>
              <a:t>ob</a:t>
            </a:r>
            <a:r>
              <a:rPr lang="en-US" sz="2400" dirty="0"/>
              <a:t>*</a:t>
            </a:r>
            <a:r>
              <a:rPr lang="en-US" sz="2400" dirty="0" err="1"/>
              <a:t>sity</a:t>
            </a:r>
            <a:r>
              <a:rPr lang="en-US" sz="2400" dirty="0"/>
              <a:t> is largely attenuated or eliminated by moderate-to-high levels of cardiorespiratory fitness (CRF) or physical activity (PA)</a:t>
            </a:r>
          </a:p>
          <a:p>
            <a:pPr marL="0" indent="0">
              <a:buNone/>
            </a:pPr>
            <a:endParaRPr lang="en-US" sz="2400" dirty="0"/>
          </a:p>
          <a:p>
            <a:r>
              <a:rPr lang="en-US" sz="2400" dirty="0"/>
              <a:t>Most cardiometabolic risk markers associated with </a:t>
            </a:r>
            <a:r>
              <a:rPr lang="en-US" sz="2400" dirty="0" err="1"/>
              <a:t>ob</a:t>
            </a:r>
            <a:r>
              <a:rPr lang="en-US" sz="2400" dirty="0"/>
              <a:t>*</a:t>
            </a:r>
            <a:r>
              <a:rPr lang="en-US" sz="2400" dirty="0" err="1"/>
              <a:t>sity</a:t>
            </a:r>
            <a:r>
              <a:rPr lang="en-US" sz="2400" dirty="0"/>
              <a:t> can be improved with exercise training independent of weight loss and by a magnitude similar to that observed with weight-loss programs</a:t>
            </a:r>
          </a:p>
          <a:p>
            <a:pPr marL="0" indent="0">
              <a:buNone/>
            </a:pPr>
            <a:endParaRPr lang="en-US" sz="2400" dirty="0"/>
          </a:p>
          <a:p>
            <a:r>
              <a:rPr lang="en-US" sz="2400" dirty="0"/>
              <a:t>Weight loss, even if intentional, is not consistently associated with lower mortality risk</a:t>
            </a:r>
          </a:p>
        </p:txBody>
      </p:sp>
    </p:spTree>
    <p:extLst>
      <p:ext uri="{BB962C8B-B14F-4D97-AF65-F5344CB8AC3E}">
        <p14:creationId xmlns:p14="http://schemas.microsoft.com/office/powerpoint/2010/main" val="2052411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34ED-B903-4CAB-86DF-5A591DFDE6A1}"/>
              </a:ext>
            </a:extLst>
          </p:cNvPr>
          <p:cNvSpPr>
            <a:spLocks noGrp="1"/>
          </p:cNvSpPr>
          <p:nvPr>
            <p:ph type="title"/>
          </p:nvPr>
        </p:nvSpPr>
        <p:spPr/>
        <p:txBody>
          <a:bodyPr/>
          <a:lstStyle/>
          <a:p>
            <a:r>
              <a:rPr lang="en-US" dirty="0"/>
              <a:t>Gaesser and </a:t>
            </a:r>
            <a:r>
              <a:rPr lang="en-US" dirty="0" err="1"/>
              <a:t>Angadi</a:t>
            </a:r>
            <a:endParaRPr lang="en-US" dirty="0"/>
          </a:p>
        </p:txBody>
      </p:sp>
      <p:sp>
        <p:nvSpPr>
          <p:cNvPr id="3" name="Content Placeholder 2">
            <a:extLst>
              <a:ext uri="{FF2B5EF4-FFF2-40B4-BE49-F238E27FC236}">
                <a16:creationId xmlns:a16="http://schemas.microsoft.com/office/drawing/2014/main" id="{D396BBD0-10EB-43C3-807D-133B5D7B2C73}"/>
              </a:ext>
            </a:extLst>
          </p:cNvPr>
          <p:cNvSpPr>
            <a:spLocks noGrp="1"/>
          </p:cNvSpPr>
          <p:nvPr>
            <p:ph idx="1"/>
          </p:nvPr>
        </p:nvSpPr>
        <p:spPr>
          <a:xfrm>
            <a:off x="505838" y="2710127"/>
            <a:ext cx="11400817" cy="4679004"/>
          </a:xfrm>
        </p:spPr>
        <p:txBody>
          <a:bodyPr>
            <a:normAutofit/>
          </a:bodyPr>
          <a:lstStyle/>
          <a:p>
            <a:r>
              <a:rPr lang="en-US" sz="2000" dirty="0"/>
              <a:t>Increases in CRF or PA are consistently associated with greater reductions in mortality risk than is intentional weight loss</a:t>
            </a:r>
          </a:p>
          <a:p>
            <a:pPr marL="0" indent="0">
              <a:buNone/>
            </a:pPr>
            <a:endParaRPr lang="en-US" sz="2000" dirty="0"/>
          </a:p>
          <a:p>
            <a:r>
              <a:rPr lang="en-US" sz="2000" dirty="0"/>
              <a:t>Weight cycling is associated with numerous adverse health outcomes including increased mortality. </a:t>
            </a:r>
          </a:p>
          <a:p>
            <a:pPr marL="0" indent="0">
              <a:buNone/>
            </a:pPr>
            <a:endParaRPr lang="en-US" sz="2000" dirty="0"/>
          </a:p>
          <a:p>
            <a:r>
              <a:rPr lang="en-US" sz="2000" dirty="0"/>
              <a:t>Adherence to PA may improve if health care professionals consider PA and CRF as essential vital signs and consistently emphasize to their patients the myriad benefits of PA and CRF in the absence of weight loss.</a:t>
            </a:r>
          </a:p>
        </p:txBody>
      </p:sp>
    </p:spTree>
    <p:extLst>
      <p:ext uri="{BB962C8B-B14F-4D97-AF65-F5344CB8AC3E}">
        <p14:creationId xmlns:p14="http://schemas.microsoft.com/office/powerpoint/2010/main" val="2303183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0" name="Group 19">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1" name="Rectangle 20">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C5B109B-8B27-4F36-BF29-5B92A8ACEB96}"/>
              </a:ext>
            </a:extLst>
          </p:cNvPr>
          <p:cNvSpPr>
            <a:spLocks noGrp="1"/>
          </p:cNvSpPr>
          <p:nvPr>
            <p:ph type="title"/>
          </p:nvPr>
        </p:nvSpPr>
        <p:spPr>
          <a:xfrm>
            <a:off x="1618070" y="1042748"/>
            <a:ext cx="8825658" cy="2870161"/>
          </a:xfrm>
        </p:spPr>
        <p:txBody>
          <a:bodyPr vert="horz" lIns="91440" tIns="45720" rIns="91440" bIns="45720" rtlCol="0" anchor="b">
            <a:normAutofit/>
          </a:bodyPr>
          <a:lstStyle/>
          <a:p>
            <a:pPr algn="ctr"/>
            <a:br>
              <a:rPr lang="en-US" sz="5400" dirty="0">
                <a:solidFill>
                  <a:schemeClr val="tx1"/>
                </a:solidFill>
              </a:rPr>
            </a:br>
            <a:r>
              <a:rPr lang="en-US" sz="5400" dirty="0">
                <a:solidFill>
                  <a:schemeClr val="tx1"/>
                </a:solidFill>
              </a:rPr>
              <a:t>Weight Stigma </a:t>
            </a:r>
            <a:br>
              <a:rPr lang="en-US" sz="5400" dirty="0">
                <a:solidFill>
                  <a:schemeClr val="tx1"/>
                </a:solidFill>
              </a:rPr>
            </a:br>
            <a:r>
              <a:rPr lang="en-US" sz="5400" dirty="0">
                <a:solidFill>
                  <a:schemeClr val="tx1"/>
                </a:solidFill>
              </a:rPr>
              <a:t>Patient Impacts</a:t>
            </a:r>
          </a:p>
        </p:txBody>
      </p:sp>
      <p:cxnSp>
        <p:nvCxnSpPr>
          <p:cNvPr id="24" name="Straight Connector 23">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64942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3417" y="1881051"/>
            <a:ext cx="8190412" cy="4976949"/>
          </a:xfrm>
        </p:spPr>
        <p:txBody>
          <a:bodyPr>
            <a:normAutofit/>
          </a:bodyPr>
          <a:lstStyle/>
          <a:p>
            <a:pPr marL="0" indent="0">
              <a:buNone/>
            </a:pPr>
            <a:endParaRPr lang="en-US" sz="2800" dirty="0"/>
          </a:p>
          <a:p>
            <a:r>
              <a:rPr lang="en-US" sz="2600" dirty="0"/>
              <a:t>Sandy’s Sudden Onset Back Pain</a:t>
            </a:r>
          </a:p>
          <a:p>
            <a:pPr lvl="1">
              <a:buNone/>
            </a:pPr>
            <a:endParaRPr lang="en-US" sz="2400" dirty="0"/>
          </a:p>
          <a:p>
            <a:r>
              <a:rPr lang="en-US" sz="2600" dirty="0"/>
              <a:t>Charla’s Eat Less and Exercise More</a:t>
            </a:r>
          </a:p>
          <a:p>
            <a:pPr marL="0" indent="0">
              <a:buNone/>
            </a:pPr>
            <a:endParaRPr lang="en-US" sz="2600" dirty="0"/>
          </a:p>
          <a:p>
            <a:r>
              <a:rPr lang="en-US" sz="2600" dirty="0"/>
              <a:t>A very difficult prescription</a:t>
            </a:r>
          </a:p>
          <a:p>
            <a:pPr lvl="1"/>
            <a:endParaRPr lang="en-US" sz="2400" dirty="0"/>
          </a:p>
          <a:p>
            <a:r>
              <a:rPr lang="en-US" sz="2600" dirty="0"/>
              <a:t>Ellen Maude Bennett</a:t>
            </a:r>
          </a:p>
          <a:p>
            <a:pPr marL="342900" lvl="1" indent="-342900"/>
            <a:endParaRPr lang="en-US" sz="2600" dirty="0"/>
          </a:p>
          <a:p>
            <a:pPr>
              <a:buNone/>
            </a:pPr>
            <a:endParaRPr lang="en-US" dirty="0"/>
          </a:p>
          <a:p>
            <a:pPr lvl="1"/>
            <a:endParaRPr lang="en-US" dirty="0"/>
          </a:p>
          <a:p>
            <a:endParaRPr lang="en-US" dirty="0"/>
          </a:p>
          <a:p>
            <a:pPr lvl="1"/>
            <a:endParaRPr lang="en-US" dirty="0"/>
          </a:p>
          <a:p>
            <a:pPr lvl="1"/>
            <a:endParaRPr lang="en-US" dirty="0"/>
          </a:p>
          <a:p>
            <a:pPr lvl="1"/>
            <a:endParaRPr lang="en-US" dirty="0"/>
          </a:p>
        </p:txBody>
      </p:sp>
      <p:sp>
        <p:nvSpPr>
          <p:cNvPr id="3" name="Title 2"/>
          <p:cNvSpPr>
            <a:spLocks noGrp="1"/>
          </p:cNvSpPr>
          <p:nvPr>
            <p:ph type="title"/>
          </p:nvPr>
        </p:nvSpPr>
        <p:spPr/>
        <p:txBody>
          <a:bodyPr/>
          <a:lstStyle/>
          <a:p>
            <a:pPr algn="ctr"/>
            <a:r>
              <a:rPr lang="en-US" dirty="0"/>
              <a:t>Lived Experience</a:t>
            </a:r>
            <a:br>
              <a:rPr lang="en-US" dirty="0"/>
            </a:br>
            <a:r>
              <a:rPr lang="en-US" dirty="0"/>
              <a:t>Delayed/Denied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E3E4-6AF6-456C-9746-72B1E92E93F7}"/>
              </a:ext>
            </a:extLst>
          </p:cNvPr>
          <p:cNvSpPr>
            <a:spLocks noGrp="1"/>
          </p:cNvSpPr>
          <p:nvPr>
            <p:ph type="title"/>
          </p:nvPr>
        </p:nvSpPr>
        <p:spPr/>
        <p:txBody>
          <a:bodyPr/>
          <a:lstStyle/>
          <a:p>
            <a:r>
              <a:rPr lang="en-US" dirty="0"/>
              <a:t>Impacts of Weight Stigma</a:t>
            </a:r>
            <a:br>
              <a:rPr lang="en-US" dirty="0"/>
            </a:br>
            <a:r>
              <a:rPr lang="en-US" dirty="0"/>
              <a:t>in Practitioner/Patient Relationship</a:t>
            </a:r>
          </a:p>
        </p:txBody>
      </p:sp>
      <p:sp>
        <p:nvSpPr>
          <p:cNvPr id="3" name="Content Placeholder 2">
            <a:extLst>
              <a:ext uri="{FF2B5EF4-FFF2-40B4-BE49-F238E27FC236}">
                <a16:creationId xmlns:a16="http://schemas.microsoft.com/office/drawing/2014/main" id="{9243F0C8-073C-41F3-9081-EF82000756AD}"/>
              </a:ext>
            </a:extLst>
          </p:cNvPr>
          <p:cNvSpPr>
            <a:spLocks noGrp="1"/>
          </p:cNvSpPr>
          <p:nvPr>
            <p:ph idx="1"/>
          </p:nvPr>
        </p:nvSpPr>
        <p:spPr>
          <a:xfrm>
            <a:off x="1154953" y="2351315"/>
            <a:ext cx="8761413" cy="4715691"/>
          </a:xfrm>
        </p:spPr>
        <p:txBody>
          <a:bodyPr>
            <a:normAutofit/>
          </a:bodyPr>
          <a:lstStyle/>
          <a:p>
            <a:r>
              <a:rPr lang="en-US" sz="2800" dirty="0"/>
              <a:t>Patient Disengagement</a:t>
            </a:r>
          </a:p>
          <a:p>
            <a:pPr lvl="1"/>
            <a:r>
              <a:rPr lang="en-US" sz="2400" dirty="0"/>
              <a:t>Lack of early detection/screenings</a:t>
            </a:r>
          </a:p>
          <a:p>
            <a:pPr lvl="1"/>
            <a:r>
              <a:rPr lang="en-US" sz="2400" dirty="0"/>
              <a:t>Mistrust of other practitioner recommendations</a:t>
            </a:r>
          </a:p>
          <a:p>
            <a:pPr lvl="1"/>
            <a:endParaRPr lang="en-US" sz="2400" dirty="0"/>
          </a:p>
          <a:p>
            <a:r>
              <a:rPr lang="en-US" sz="2800" dirty="0"/>
              <a:t>Practitioner weight distraction</a:t>
            </a:r>
          </a:p>
          <a:p>
            <a:pPr lvl="1"/>
            <a:r>
              <a:rPr lang="en-US" sz="2400" dirty="0"/>
              <a:t>See the patient as a pathology</a:t>
            </a:r>
          </a:p>
          <a:p>
            <a:pPr lvl="1"/>
            <a:r>
              <a:rPr lang="en-US" sz="2400" dirty="0"/>
              <a:t>Missed diagnoses and recommendations</a:t>
            </a:r>
          </a:p>
          <a:p>
            <a:pPr lvl="1"/>
            <a:r>
              <a:rPr lang="en-US" sz="2400" dirty="0"/>
              <a:t>Dieting prescriptions and delayed care</a:t>
            </a:r>
          </a:p>
          <a:p>
            <a:pPr lvl="1"/>
            <a:r>
              <a:rPr lang="en-US" sz="2400" dirty="0"/>
              <a:t>Practicing stereotypes instead of medicine</a:t>
            </a:r>
          </a:p>
          <a:p>
            <a:pPr marL="457200" lvl="1" indent="0">
              <a:buNone/>
            </a:pPr>
            <a:endParaRPr lang="en-US" dirty="0"/>
          </a:p>
          <a:p>
            <a:endParaRPr lang="en-US" dirty="0"/>
          </a:p>
        </p:txBody>
      </p:sp>
    </p:spTree>
    <p:extLst>
      <p:ext uri="{BB962C8B-B14F-4D97-AF65-F5344CB8AC3E}">
        <p14:creationId xmlns:p14="http://schemas.microsoft.com/office/powerpoint/2010/main" val="425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E3E4-6AF6-456C-9746-72B1E92E93F7}"/>
              </a:ext>
            </a:extLst>
          </p:cNvPr>
          <p:cNvSpPr>
            <a:spLocks noGrp="1"/>
          </p:cNvSpPr>
          <p:nvPr>
            <p:ph type="title"/>
          </p:nvPr>
        </p:nvSpPr>
        <p:spPr/>
        <p:txBody>
          <a:bodyPr/>
          <a:lstStyle/>
          <a:p>
            <a:r>
              <a:rPr lang="en-US" dirty="0"/>
              <a:t>Weight Stigma and Accommodation </a:t>
            </a:r>
          </a:p>
        </p:txBody>
      </p:sp>
      <p:sp>
        <p:nvSpPr>
          <p:cNvPr id="3" name="Content Placeholder 2">
            <a:extLst>
              <a:ext uri="{FF2B5EF4-FFF2-40B4-BE49-F238E27FC236}">
                <a16:creationId xmlns:a16="http://schemas.microsoft.com/office/drawing/2014/main" id="{9243F0C8-073C-41F3-9081-EF82000756AD}"/>
              </a:ext>
            </a:extLst>
          </p:cNvPr>
          <p:cNvSpPr>
            <a:spLocks noGrp="1"/>
          </p:cNvSpPr>
          <p:nvPr>
            <p:ph idx="1"/>
          </p:nvPr>
        </p:nvSpPr>
        <p:spPr>
          <a:xfrm>
            <a:off x="1154953" y="2325189"/>
            <a:ext cx="8761413" cy="4715691"/>
          </a:xfrm>
        </p:spPr>
        <p:txBody>
          <a:bodyPr>
            <a:normAutofit/>
          </a:bodyPr>
          <a:lstStyle/>
          <a:p>
            <a:r>
              <a:rPr lang="en-US" sz="2800" dirty="0"/>
              <a:t>Lack of Accommodation</a:t>
            </a:r>
          </a:p>
          <a:p>
            <a:pPr lvl="1"/>
            <a:r>
              <a:rPr lang="en-US" sz="2400" dirty="0"/>
              <a:t>Spaces</a:t>
            </a:r>
          </a:p>
          <a:p>
            <a:pPr lvl="1"/>
            <a:r>
              <a:rPr lang="en-US" sz="2400" dirty="0"/>
              <a:t>Diagnostic Tools</a:t>
            </a:r>
          </a:p>
          <a:p>
            <a:pPr lvl="1"/>
            <a:r>
              <a:rPr lang="en-US" sz="2400" dirty="0"/>
              <a:t>Durable Medical Equipment </a:t>
            </a:r>
          </a:p>
          <a:p>
            <a:pPr lvl="1"/>
            <a:r>
              <a:rPr lang="en-US" sz="2400" dirty="0"/>
              <a:t>Research and Pharmaceutical Support</a:t>
            </a:r>
          </a:p>
          <a:p>
            <a:pPr lvl="1"/>
            <a:endParaRPr lang="en-US" sz="2400" dirty="0"/>
          </a:p>
          <a:p>
            <a:r>
              <a:rPr lang="en-US" sz="2800" dirty="0"/>
              <a:t>Acceptability of Inequality</a:t>
            </a:r>
          </a:p>
          <a:p>
            <a:pPr lvl="1"/>
            <a:r>
              <a:rPr lang="en-US" sz="2400" dirty="0"/>
              <a:t>If fatness can be blamed, then inequality is acceptable</a:t>
            </a:r>
          </a:p>
          <a:p>
            <a:endParaRPr lang="en-US" dirty="0"/>
          </a:p>
        </p:txBody>
      </p:sp>
    </p:spTree>
    <p:extLst>
      <p:ext uri="{BB962C8B-B14F-4D97-AF65-F5344CB8AC3E}">
        <p14:creationId xmlns:p14="http://schemas.microsoft.com/office/powerpoint/2010/main" val="70687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A7E2-D068-4AFC-B688-7E6ABD696A69}"/>
              </a:ext>
            </a:extLst>
          </p:cNvPr>
          <p:cNvSpPr>
            <a:spLocks noGrp="1"/>
          </p:cNvSpPr>
          <p:nvPr>
            <p:ph type="title"/>
          </p:nvPr>
        </p:nvSpPr>
        <p:spPr/>
        <p:txBody>
          <a:bodyPr/>
          <a:lstStyle/>
          <a:p>
            <a:r>
              <a:rPr lang="en-US" dirty="0"/>
              <a:t>Case Study – Joint Replacement</a:t>
            </a:r>
          </a:p>
        </p:txBody>
      </p:sp>
      <p:sp>
        <p:nvSpPr>
          <p:cNvPr id="3" name="Content Placeholder 2">
            <a:extLst>
              <a:ext uri="{FF2B5EF4-FFF2-40B4-BE49-F238E27FC236}">
                <a16:creationId xmlns:a16="http://schemas.microsoft.com/office/drawing/2014/main" id="{1E9281BB-0C81-4BDD-BBCC-F8F64E4B6CD3}"/>
              </a:ext>
            </a:extLst>
          </p:cNvPr>
          <p:cNvSpPr>
            <a:spLocks noGrp="1"/>
          </p:cNvSpPr>
          <p:nvPr>
            <p:ph idx="1"/>
          </p:nvPr>
        </p:nvSpPr>
        <p:spPr>
          <a:xfrm>
            <a:off x="635726" y="2360023"/>
            <a:ext cx="11164388" cy="4389120"/>
          </a:xfrm>
        </p:spPr>
        <p:txBody>
          <a:bodyPr>
            <a:normAutofit fontScale="85000" lnSpcReduction="20000"/>
          </a:bodyPr>
          <a:lstStyle/>
          <a:p>
            <a:r>
              <a:rPr lang="en-US" sz="2600" dirty="0"/>
              <a:t>Current Belief</a:t>
            </a:r>
          </a:p>
          <a:p>
            <a:pPr lvl="1"/>
            <a:r>
              <a:rPr lang="en-US" sz="2200" dirty="0"/>
              <a:t>Fat patients have more complications and worse outcomes</a:t>
            </a:r>
          </a:p>
          <a:p>
            <a:endParaRPr lang="en-US" sz="2600" dirty="0"/>
          </a:p>
          <a:p>
            <a:r>
              <a:rPr lang="en-US" sz="2600" dirty="0"/>
              <a:t>Current Solution:</a:t>
            </a:r>
          </a:p>
          <a:p>
            <a:pPr lvl="1"/>
            <a:r>
              <a:rPr lang="en-US" sz="2200" dirty="0"/>
              <a:t>Deny surgeries until BMI thresholds are met</a:t>
            </a:r>
          </a:p>
          <a:p>
            <a:pPr lvl="1"/>
            <a:r>
              <a:rPr lang="en-US" sz="2200" dirty="0"/>
              <a:t>Deny needed surgery as “too high risk,” recommend weight loss surgery</a:t>
            </a:r>
          </a:p>
          <a:p>
            <a:pPr lvl="1"/>
            <a:endParaRPr lang="en-US" sz="2200" dirty="0"/>
          </a:p>
          <a:p>
            <a:r>
              <a:rPr lang="en-US" sz="2600" dirty="0"/>
              <a:t>Possible other solutions</a:t>
            </a:r>
          </a:p>
          <a:p>
            <a:pPr lvl="1"/>
            <a:r>
              <a:rPr lang="en-US" sz="2200" dirty="0"/>
              <a:t>Solve inequalities (techniques, delays, etc.)</a:t>
            </a:r>
          </a:p>
          <a:p>
            <a:pPr lvl="1"/>
            <a:r>
              <a:rPr lang="en-US" sz="2200" dirty="0"/>
              <a:t>Patient-informed risk/benefit analysis</a:t>
            </a:r>
          </a:p>
          <a:p>
            <a:pPr lvl="1"/>
            <a:r>
              <a:rPr lang="en-US" sz="2200" dirty="0"/>
              <a:t>Look to the current research</a:t>
            </a:r>
            <a:endParaRPr lang="en-US" sz="2000" dirty="0"/>
          </a:p>
        </p:txBody>
      </p:sp>
    </p:spTree>
    <p:extLst>
      <p:ext uri="{BB962C8B-B14F-4D97-AF65-F5344CB8AC3E}">
        <p14:creationId xmlns:p14="http://schemas.microsoft.com/office/powerpoint/2010/main" val="10031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1E90-634E-4A71-89B6-7E06B38698C0}"/>
              </a:ext>
            </a:extLst>
          </p:cNvPr>
          <p:cNvSpPr>
            <a:spLocks noGrp="1"/>
          </p:cNvSpPr>
          <p:nvPr>
            <p:ph type="title"/>
          </p:nvPr>
        </p:nvSpPr>
        <p:spPr/>
        <p:txBody>
          <a:bodyPr/>
          <a:lstStyle/>
          <a:p>
            <a:r>
              <a:rPr lang="en-US" dirty="0"/>
              <a:t>Case Study – Joint Replacement</a:t>
            </a:r>
          </a:p>
        </p:txBody>
      </p:sp>
      <p:sp>
        <p:nvSpPr>
          <p:cNvPr id="4" name="Rectangle 1">
            <a:extLst>
              <a:ext uri="{FF2B5EF4-FFF2-40B4-BE49-F238E27FC236}">
                <a16:creationId xmlns:a16="http://schemas.microsoft.com/office/drawing/2014/main" id="{630E7411-38D8-4BB4-A532-1CCB0EA11733}"/>
              </a:ext>
            </a:extLst>
          </p:cNvPr>
          <p:cNvSpPr>
            <a:spLocks noGrp="1" noChangeArrowheads="1"/>
          </p:cNvSpPr>
          <p:nvPr>
            <p:ph idx="1"/>
          </p:nvPr>
        </p:nvSpPr>
        <p:spPr bwMode="auto">
          <a:xfrm>
            <a:off x="464264" y="2443590"/>
            <a:ext cx="11510021" cy="42934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buClrTx/>
              <a:buSzTx/>
              <a:buNone/>
            </a:pPr>
            <a:r>
              <a:rPr lang="en-US" altLang="en-US" sz="2000" dirty="0" err="1">
                <a:solidFill>
                  <a:schemeClr val="tx2"/>
                </a:solidFill>
                <a:latin typeface="inherit"/>
              </a:rPr>
              <a:t>Inacia</a:t>
            </a:r>
            <a:r>
              <a:rPr lang="en-US" altLang="en-US" sz="2000" dirty="0">
                <a:solidFill>
                  <a:schemeClr val="tx2"/>
                </a:solidFill>
                <a:latin typeface="inherit"/>
              </a:rPr>
              <a:t> et. al, The risk of surgical site infection and re-admission…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inherit"/>
              </a:rPr>
              <a:t>Study of Kaiser members</a:t>
            </a:r>
            <a:r>
              <a:rPr kumimoji="0" lang="en-US" altLang="en-US" sz="2400" b="0" i="0" u="none" strike="noStrike" cap="none" normalizeH="0" baseline="0" dirty="0">
                <a:ln>
                  <a:noFill/>
                </a:ln>
                <a:solidFill>
                  <a:schemeClr val="tx1"/>
                </a:solidFill>
                <a:effectLst/>
                <a:latin typeface="inherit"/>
              </a:rPr>
              <a:t> shows worse outcomes with intentional weight loss before surgery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p>
          <a:p>
            <a:pPr marL="0" lvl="0" indent="0" defTabSz="914400">
              <a:buClrTx/>
              <a:buSzTx/>
              <a:buNone/>
            </a:pPr>
            <a:r>
              <a:rPr lang="en-US" altLang="en-US" sz="2000" dirty="0">
                <a:solidFill>
                  <a:schemeClr val="tx2"/>
                </a:solidFill>
                <a:latin typeface="inherit"/>
              </a:rPr>
              <a:t>Smith et. al., Does bariatric surgery prior to total hip or knee replacement reduce post-operative complications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latin typeface="inherit"/>
              </a:rPr>
              <a:t>W</a:t>
            </a:r>
            <a:r>
              <a:rPr kumimoji="0" lang="en-US" altLang="en-US" sz="2400" b="0" i="0" u="none" strike="noStrike" cap="none" normalizeH="0" baseline="0" dirty="0">
                <a:ln>
                  <a:noFill/>
                </a:ln>
                <a:solidFill>
                  <a:schemeClr val="tx1"/>
                </a:solidFill>
                <a:effectLst/>
                <a:latin typeface="inherit"/>
              </a:rPr>
              <a:t>eight loss surgery does not improve surgical complication rates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inherit"/>
            </a:endParaRPr>
          </a:p>
          <a:p>
            <a:pPr marL="0" indent="0" defTabSz="914400">
              <a:buClrTx/>
              <a:buSzTx/>
              <a:buNone/>
            </a:pPr>
            <a:r>
              <a:rPr lang="en-US" altLang="en-US" sz="2000" dirty="0">
                <a:solidFill>
                  <a:schemeClr val="tx2"/>
                </a:solidFill>
                <a:latin typeface="inherit"/>
              </a:rPr>
              <a:t>Cao et. al, Obesity does not increase blood loss or incidence of immediate postoperative complications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inherit"/>
              </a:rPr>
              <a:t>Obesity does not increase blood loss or incidence of immediate postoperative complications</a:t>
            </a:r>
            <a:br>
              <a:rPr kumimoji="0" lang="en-US" altLang="en-US" sz="2400" b="0" i="0" u="none" strike="noStrike" cap="none" normalizeH="0" baseline="0" dirty="0">
                <a:ln>
                  <a:noFill/>
                </a:ln>
                <a:solidFill>
                  <a:schemeClr val="tx1"/>
                </a:solidFill>
                <a:effectLst/>
                <a:latin typeface="inherit"/>
              </a:rPr>
            </a:br>
            <a:endParaRPr lang="en-US" altLang="en-US" sz="2000" dirty="0">
              <a:solidFill>
                <a:schemeClr val="tx2"/>
              </a:solidFill>
              <a:latin typeface="inherit"/>
            </a:endParaRPr>
          </a:p>
          <a:p>
            <a:pPr marL="0" lvl="0" indent="0" defTabSz="914400">
              <a:buClrTx/>
              <a:buSzTx/>
              <a:buNone/>
            </a:pPr>
            <a:r>
              <a:rPr lang="en-US" altLang="en-US" sz="2000" dirty="0">
                <a:solidFill>
                  <a:schemeClr val="tx2"/>
                </a:solidFill>
                <a:latin typeface="inherit"/>
              </a:rPr>
              <a:t>Wenjun et.al., Functional Gain and Pain Relief After Total Joint Replacement According to Obesity Status</a:t>
            </a:r>
          </a:p>
          <a:p>
            <a:pPr marL="0" lvl="0" indent="0" defTabSz="914400">
              <a:buClrTx/>
              <a:buSzTx/>
              <a:buNone/>
            </a:pPr>
            <a:r>
              <a:rPr lang="en-US" altLang="en-US" sz="2400" dirty="0">
                <a:latin typeface="inherit"/>
              </a:rPr>
              <a:t>"Our data shows it's not necessary to ask patients to lose weight prior to surgery…s</a:t>
            </a:r>
            <a:r>
              <a:rPr lang="en-US" sz="2400" dirty="0">
                <a:latin typeface="inherit"/>
              </a:rPr>
              <a:t>evere morbidly obese patients can benefit almost equally as normal weight patients in pain relief and gains in physical function.”</a:t>
            </a:r>
            <a:endParaRPr lang="en-US" altLang="en-US" sz="2400" dirty="0">
              <a:latin typeface="inherit"/>
            </a:endParaRPr>
          </a:p>
        </p:txBody>
      </p:sp>
    </p:spTree>
    <p:extLst>
      <p:ext uri="{BB962C8B-B14F-4D97-AF65-F5344CB8AC3E}">
        <p14:creationId xmlns:p14="http://schemas.microsoft.com/office/powerpoint/2010/main" val="29687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C81F2-2E3C-46BA-A9EF-18A76590E754}"/>
              </a:ext>
            </a:extLst>
          </p:cNvPr>
          <p:cNvSpPr>
            <a:spLocks noGrp="1"/>
          </p:cNvSpPr>
          <p:nvPr>
            <p:ph idx="1"/>
          </p:nvPr>
        </p:nvSpPr>
        <p:spPr>
          <a:xfrm>
            <a:off x="478971" y="1345475"/>
            <a:ext cx="11216640" cy="5829006"/>
          </a:xfrm>
        </p:spPr>
        <p:txBody>
          <a:bodyPr>
            <a:normAutofit fontScale="92500" lnSpcReduction="20000"/>
          </a:bodyPr>
          <a:lstStyle/>
          <a:p>
            <a:pPr marL="0" indent="0">
              <a:buNone/>
            </a:pPr>
            <a:br>
              <a:rPr lang="en-US" sz="3200" i="0" u="none" strike="noStrike" dirty="0">
                <a:solidFill>
                  <a:schemeClr val="tx1"/>
                </a:solidFill>
                <a:effectLst/>
                <a:latin typeface="YADXXHvpRIU 0"/>
              </a:rPr>
            </a:br>
            <a:endParaRPr lang="en-US" sz="3200" i="0" u="none" strike="noStrike" dirty="0">
              <a:solidFill>
                <a:schemeClr val="tx1"/>
              </a:solidFill>
              <a:effectLst/>
              <a:latin typeface="YADXXHvpRIU 0"/>
            </a:endParaRPr>
          </a:p>
          <a:p>
            <a:pPr marL="0" indent="0">
              <a:buNone/>
            </a:pPr>
            <a:r>
              <a:rPr lang="en-US" sz="3200" i="0" u="none" strike="noStrike" dirty="0">
                <a:solidFill>
                  <a:schemeClr val="tx1"/>
                </a:solidFill>
                <a:effectLst/>
                <a:latin typeface="YADXXHvpRIU 0"/>
              </a:rPr>
              <a:t>The current system:</a:t>
            </a:r>
            <a:br>
              <a:rPr lang="en-US" sz="3200" i="0" u="none" strike="noStrike" dirty="0">
                <a:solidFill>
                  <a:schemeClr val="tx1"/>
                </a:solidFill>
                <a:effectLst/>
                <a:latin typeface="YADXXHvpRIU 0"/>
              </a:rPr>
            </a:br>
            <a:endParaRPr lang="en-US" sz="3200" dirty="0">
              <a:solidFill>
                <a:schemeClr val="tx1"/>
              </a:solidFill>
              <a:effectLst/>
              <a:latin typeface="YADXXHvpRIU 0"/>
            </a:endParaRPr>
          </a:p>
          <a:p>
            <a:r>
              <a:rPr lang="en-US" sz="3200" i="0" u="none" strike="noStrike" dirty="0">
                <a:solidFill>
                  <a:schemeClr val="tx1"/>
                </a:solidFill>
                <a:effectLst/>
                <a:latin typeface="YADXXHvpRIU 0"/>
              </a:rPr>
              <a:t>creates and perpetuates weight stigma leading to weight </a:t>
            </a:r>
            <a:r>
              <a:rPr lang="en-US" sz="3200" dirty="0">
                <a:solidFill>
                  <a:schemeClr val="tx1"/>
                </a:solidFill>
                <a:latin typeface="YADXXHvpRIU 0"/>
              </a:rPr>
              <a:t>cycling, and </a:t>
            </a:r>
            <a:r>
              <a:rPr lang="en-US" sz="3200" i="0" u="none" strike="noStrike" dirty="0">
                <a:solidFill>
                  <a:schemeClr val="tx1"/>
                </a:solidFill>
                <a:effectLst/>
                <a:latin typeface="YADXXHvpRIU 0"/>
              </a:rPr>
              <a:t>serious inequalities</a:t>
            </a:r>
            <a:r>
              <a:rPr lang="en-US" sz="3200" dirty="0">
                <a:solidFill>
                  <a:schemeClr val="tx1"/>
                </a:solidFill>
                <a:latin typeface="YADXXHvpRIU 0"/>
              </a:rPr>
              <a:t> </a:t>
            </a:r>
            <a:r>
              <a:rPr lang="en-US" sz="3200" i="0" u="none" strike="noStrike" dirty="0">
                <a:solidFill>
                  <a:schemeClr val="tx1"/>
                </a:solidFill>
                <a:effectLst/>
                <a:latin typeface="YADXXHvpRIU 0"/>
              </a:rPr>
              <a:t>in access to, and quality of, healthcare for higher weight patients</a:t>
            </a:r>
            <a:br>
              <a:rPr lang="en-US" sz="3200" i="0" u="none" strike="noStrike" dirty="0">
                <a:solidFill>
                  <a:schemeClr val="tx1"/>
                </a:solidFill>
                <a:effectLst/>
                <a:latin typeface="YADXXHvpRIU 0"/>
              </a:rPr>
            </a:br>
            <a:endParaRPr lang="en-US" sz="3200" dirty="0">
              <a:solidFill>
                <a:schemeClr val="tx1"/>
              </a:solidFill>
              <a:effectLst/>
              <a:latin typeface="YADXXHvpRIU 0"/>
            </a:endParaRPr>
          </a:p>
          <a:p>
            <a:r>
              <a:rPr lang="en-US" sz="3200" dirty="0">
                <a:solidFill>
                  <a:schemeClr val="tx1"/>
                </a:solidFill>
                <a:latin typeface="YADXXHvpRIU 0"/>
              </a:rPr>
              <a:t>T</a:t>
            </a:r>
            <a:r>
              <a:rPr lang="en-US" sz="3200" i="0" u="none" strike="noStrike" dirty="0">
                <a:solidFill>
                  <a:schemeClr val="tx1"/>
                </a:solidFill>
                <a:effectLst/>
                <a:latin typeface="YADXXHvpRIU 0"/>
              </a:rPr>
              <a:t>hen blames</a:t>
            </a:r>
            <a:r>
              <a:rPr lang="en-US" sz="3200" dirty="0">
                <a:solidFill>
                  <a:schemeClr val="tx1"/>
                </a:solidFill>
                <a:latin typeface="YADXXHvpRIU 0"/>
              </a:rPr>
              <a:t> </a:t>
            </a:r>
            <a:r>
              <a:rPr lang="en-US" sz="3200" i="0" u="none" strike="noStrike" dirty="0">
                <a:solidFill>
                  <a:schemeClr val="tx1"/>
                </a:solidFill>
                <a:effectLst/>
                <a:latin typeface="YADXXHvpRIU 0"/>
              </a:rPr>
              <a:t>higher weight patients for the </a:t>
            </a:r>
            <a:r>
              <a:rPr lang="en-US" sz="3200" dirty="0">
                <a:solidFill>
                  <a:schemeClr val="tx1"/>
                </a:solidFill>
                <a:latin typeface="YADXXHvpRIU 0"/>
              </a:rPr>
              <a:t>negative</a:t>
            </a:r>
            <a:r>
              <a:rPr lang="en-US" sz="3200" i="0" u="none" strike="noStrike" dirty="0">
                <a:solidFill>
                  <a:schemeClr val="tx1"/>
                </a:solidFill>
                <a:effectLst/>
                <a:latin typeface="YADXXHvpRIU 0"/>
              </a:rPr>
              <a:t> outcomes that result</a:t>
            </a:r>
            <a:br>
              <a:rPr lang="en-US" sz="3200" i="0" u="none" strike="noStrike" dirty="0">
                <a:solidFill>
                  <a:schemeClr val="tx1"/>
                </a:solidFill>
                <a:effectLst/>
                <a:latin typeface="YADXXHvpRIU 0"/>
              </a:rPr>
            </a:br>
            <a:endParaRPr lang="en-US" sz="3200" i="0" u="none" strike="noStrike" dirty="0">
              <a:solidFill>
                <a:schemeClr val="tx1"/>
              </a:solidFill>
              <a:effectLst/>
              <a:latin typeface="YADXXHvpRIU 0"/>
            </a:endParaRPr>
          </a:p>
          <a:p>
            <a:r>
              <a:rPr lang="en-US" sz="3200" dirty="0">
                <a:solidFill>
                  <a:schemeClr val="tx1"/>
                </a:solidFill>
                <a:latin typeface="YADXXHvpRIU 0"/>
              </a:rPr>
              <a:t>Then uses those negative outcomes to justify additional weight stigma</a:t>
            </a:r>
          </a:p>
        </p:txBody>
      </p:sp>
      <p:sp>
        <p:nvSpPr>
          <p:cNvPr id="4" name="Title 1">
            <a:extLst>
              <a:ext uri="{FF2B5EF4-FFF2-40B4-BE49-F238E27FC236}">
                <a16:creationId xmlns:a16="http://schemas.microsoft.com/office/drawing/2014/main" id="{F920BF12-D14D-4998-942B-1591811D6E20}"/>
              </a:ext>
            </a:extLst>
          </p:cNvPr>
          <p:cNvSpPr txBox="1">
            <a:spLocks/>
          </p:cNvSpPr>
          <p:nvPr/>
        </p:nvSpPr>
        <p:spPr bwMode="gray">
          <a:xfrm>
            <a:off x="827314" y="773749"/>
            <a:ext cx="9413966"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The Cycle of Weight Stigma in Healthcare</a:t>
            </a:r>
          </a:p>
        </p:txBody>
      </p:sp>
    </p:spTree>
    <p:extLst>
      <p:ext uri="{BB962C8B-B14F-4D97-AF65-F5344CB8AC3E}">
        <p14:creationId xmlns:p14="http://schemas.microsoft.com/office/powerpoint/2010/main" val="35182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7650" y="400050"/>
            <a:ext cx="10839450" cy="6705600"/>
          </a:xfrm>
        </p:spPr>
        <p:txBody>
          <a:bodyPr>
            <a:normAutofit/>
          </a:bodyPr>
          <a:lstStyle/>
          <a:p>
            <a:pPr>
              <a:buNone/>
            </a:pPr>
            <a:r>
              <a:rPr lang="en-US" sz="3600" dirty="0"/>
              <a:t>Size Acceptance</a:t>
            </a:r>
          </a:p>
          <a:p>
            <a:pPr lvl="1"/>
            <a:r>
              <a:rPr lang="en-US" sz="2200" dirty="0"/>
              <a:t>Civil Rights Movement - the rights to life, liberty and the pursuit of happiness are not size dependent</a:t>
            </a:r>
          </a:p>
          <a:p>
            <a:pPr lvl="1"/>
            <a:r>
              <a:rPr lang="en-US" sz="2200" dirty="0"/>
              <a:t>People have the right to exist in bodies of all sizes without shame, stigma, bullying, or oppression</a:t>
            </a:r>
          </a:p>
          <a:p>
            <a:pPr>
              <a:buNone/>
            </a:pPr>
            <a:endParaRPr lang="en-US" sz="2000" dirty="0"/>
          </a:p>
          <a:p>
            <a:pPr>
              <a:buNone/>
            </a:pPr>
            <a:r>
              <a:rPr lang="en-US" sz="3200"/>
              <a:t>Weight-Neutral </a:t>
            </a:r>
            <a:r>
              <a:rPr lang="en-US" sz="3200" dirty="0"/>
              <a:t>Healthcare</a:t>
            </a:r>
          </a:p>
          <a:p>
            <a:pPr lvl="1"/>
            <a:r>
              <a:rPr lang="en-US" sz="2200" dirty="0"/>
              <a:t>Evidence-based paradigm for public health, physical and mental healthcare, and personal health </a:t>
            </a:r>
          </a:p>
          <a:p>
            <a:pPr lvl="1"/>
            <a:r>
              <a:rPr lang="en-US" sz="2200" dirty="0"/>
              <a:t>Recognizes that health is not an obligation, barometer or worthiness, or entirely within our control. </a:t>
            </a:r>
          </a:p>
          <a:p>
            <a:pPr lvl="1"/>
            <a:r>
              <a:rPr lang="en-US" sz="2200" dirty="0"/>
              <a:t>Focus is on removing barriers and creating access, including oppression, social determinants of health, rather than not body size manipulation. </a:t>
            </a:r>
          </a:p>
        </p:txBody>
      </p:sp>
    </p:spTree>
    <p:extLst>
      <p:ext uri="{BB962C8B-B14F-4D97-AF65-F5344CB8AC3E}">
        <p14:creationId xmlns:p14="http://schemas.microsoft.com/office/powerpoint/2010/main" val="2392754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628D5-E69F-406A-A56A-C49242C437F3}"/>
              </a:ext>
            </a:extLst>
          </p:cNvPr>
          <p:cNvSpPr>
            <a:spLocks noGrp="1"/>
          </p:cNvSpPr>
          <p:nvPr>
            <p:ph idx="1"/>
          </p:nvPr>
        </p:nvSpPr>
        <p:spPr>
          <a:xfrm>
            <a:off x="1358537" y="2357000"/>
            <a:ext cx="7889966" cy="4686903"/>
          </a:xfrm>
        </p:spPr>
        <p:txBody>
          <a:bodyPr anchor="ctr">
            <a:normAutofit/>
          </a:bodyPr>
          <a:lstStyle/>
          <a:p>
            <a:pPr marL="0" indent="0">
              <a:buNone/>
            </a:pPr>
            <a:r>
              <a:rPr lang="en-US" sz="3600" b="0" i="0" u="none" strike="noStrike" dirty="0">
                <a:solidFill>
                  <a:schemeClr val="tx1"/>
                </a:solidFill>
                <a:effectLst/>
                <a:latin typeface="YAD7QhG2T6o 0"/>
              </a:rPr>
              <a:t>We have no idea what fat people’s health outcomes would look like </a:t>
            </a:r>
            <a:br>
              <a:rPr lang="en-US" sz="3600" b="0" i="0" u="none" strike="noStrike" dirty="0">
                <a:solidFill>
                  <a:schemeClr val="tx1"/>
                </a:solidFill>
                <a:effectLst/>
                <a:latin typeface="YAD7QhG2T6o 0"/>
              </a:rPr>
            </a:br>
            <a:endParaRPr lang="en-US" sz="3600" dirty="0">
              <a:solidFill>
                <a:schemeClr val="tx1"/>
              </a:solidFill>
              <a:effectLst/>
              <a:latin typeface="YAD7QhG2T6o 0"/>
            </a:endParaRPr>
          </a:p>
          <a:p>
            <a:pPr marL="0" indent="0">
              <a:buNone/>
            </a:pPr>
            <a:r>
              <a:rPr lang="en-US" sz="3600" b="0" i="0" u="none" strike="noStrike" dirty="0">
                <a:solidFill>
                  <a:schemeClr val="tx1"/>
                </a:solidFill>
                <a:effectLst/>
                <a:latin typeface="YAD7QhG2T6o 0"/>
              </a:rPr>
              <a:t>if they were not subjecte</a:t>
            </a:r>
            <a:r>
              <a:rPr lang="en-US" sz="3600" dirty="0">
                <a:solidFill>
                  <a:schemeClr val="tx1"/>
                </a:solidFill>
                <a:latin typeface="YAD7QhG2T6o 0"/>
              </a:rPr>
              <a:t>d to weight stigma, weight cycling, and healthcare inequalities</a:t>
            </a:r>
            <a:endParaRPr lang="en-US" sz="3600" dirty="0">
              <a:solidFill>
                <a:schemeClr val="tx1"/>
              </a:solidFill>
              <a:effectLst/>
              <a:latin typeface="YAD7QhG2T6o 0"/>
            </a:endParaRPr>
          </a:p>
          <a:p>
            <a:pPr marL="0" indent="0">
              <a:buNone/>
            </a:pPr>
            <a:endParaRPr lang="en-US" dirty="0">
              <a:solidFill>
                <a:schemeClr val="tx1"/>
              </a:solidFill>
            </a:endParaRPr>
          </a:p>
        </p:txBody>
      </p:sp>
      <p:sp>
        <p:nvSpPr>
          <p:cNvPr id="5" name="Title 4">
            <a:extLst>
              <a:ext uri="{FF2B5EF4-FFF2-40B4-BE49-F238E27FC236}">
                <a16:creationId xmlns:a16="http://schemas.microsoft.com/office/drawing/2014/main" id="{4B8BB396-0DED-468B-A14E-1CF1BB39FB8F}"/>
              </a:ext>
            </a:extLst>
          </p:cNvPr>
          <p:cNvSpPr>
            <a:spLocks noGrp="1"/>
          </p:cNvSpPr>
          <p:nvPr>
            <p:ph type="title"/>
          </p:nvPr>
        </p:nvSpPr>
        <p:spPr/>
        <p:txBody>
          <a:bodyPr/>
          <a:lstStyle/>
          <a:p>
            <a:r>
              <a:rPr lang="en-US" dirty="0"/>
              <a:t>Thought to ponder</a:t>
            </a:r>
          </a:p>
        </p:txBody>
      </p:sp>
    </p:spTree>
    <p:extLst>
      <p:ext uri="{BB962C8B-B14F-4D97-AF65-F5344CB8AC3E}">
        <p14:creationId xmlns:p14="http://schemas.microsoft.com/office/powerpoint/2010/main" val="205329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0" name="Group 19">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1" name="Rectangle 20">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C5B109B-8B27-4F36-BF29-5B92A8ACEB96}"/>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dirty="0">
                <a:solidFill>
                  <a:schemeClr val="tx1"/>
                </a:solidFill>
              </a:rPr>
              <a:t>Moving Forward</a:t>
            </a:r>
            <a:br>
              <a:rPr lang="en-US" sz="5400" dirty="0">
                <a:solidFill>
                  <a:schemeClr val="tx1"/>
                </a:solidFill>
              </a:rPr>
            </a:br>
            <a:endParaRPr lang="en-US" sz="5400" dirty="0">
              <a:solidFill>
                <a:schemeClr val="tx1"/>
              </a:solidFill>
            </a:endParaRPr>
          </a:p>
        </p:txBody>
      </p:sp>
      <p:cxnSp>
        <p:nvCxnSpPr>
          <p:cNvPr id="24" name="Straight Connector 23">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3914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4857" y="2473234"/>
            <a:ext cx="6818812" cy="3612435"/>
          </a:xfrm>
        </p:spPr>
        <p:txBody>
          <a:bodyPr>
            <a:normAutofit fontScale="77500" lnSpcReduction="20000"/>
          </a:bodyPr>
          <a:lstStyle/>
          <a:p>
            <a:pPr marL="109728" indent="0" algn="ctr">
              <a:buNone/>
            </a:pPr>
            <a:r>
              <a:rPr lang="en-US" sz="6600" dirty="0"/>
              <a:t>Weight-Neutral Interventions </a:t>
            </a:r>
          </a:p>
          <a:p>
            <a:pPr marL="109728" indent="0" algn="ctr">
              <a:buNone/>
            </a:pPr>
            <a:r>
              <a:rPr lang="en-US" sz="6600" dirty="0"/>
              <a:t>are </a:t>
            </a:r>
          </a:p>
          <a:p>
            <a:pPr marL="109728" indent="0" algn="ctr">
              <a:buNone/>
            </a:pPr>
            <a:r>
              <a:rPr lang="en-US" sz="6600" dirty="0"/>
              <a:t>Evidence-Based Medicine</a:t>
            </a:r>
          </a:p>
        </p:txBody>
      </p:sp>
    </p:spTree>
    <p:extLst>
      <p:ext uri="{BB962C8B-B14F-4D97-AF65-F5344CB8AC3E}">
        <p14:creationId xmlns:p14="http://schemas.microsoft.com/office/powerpoint/2010/main" val="2464201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A7D4-F9F0-498D-A7A0-EEE8BC24564A}"/>
              </a:ext>
            </a:extLst>
          </p:cNvPr>
          <p:cNvSpPr>
            <a:spLocks noGrp="1"/>
          </p:cNvSpPr>
          <p:nvPr>
            <p:ph type="title"/>
          </p:nvPr>
        </p:nvSpPr>
        <p:spPr/>
        <p:txBody>
          <a:bodyPr/>
          <a:lstStyle/>
          <a:p>
            <a:r>
              <a:rPr lang="en-US" dirty="0"/>
              <a:t>Health at Every Size Myths and Misconceptions</a:t>
            </a:r>
          </a:p>
        </p:txBody>
      </p:sp>
      <p:sp>
        <p:nvSpPr>
          <p:cNvPr id="3" name="Content Placeholder 2">
            <a:extLst>
              <a:ext uri="{FF2B5EF4-FFF2-40B4-BE49-F238E27FC236}">
                <a16:creationId xmlns:a16="http://schemas.microsoft.com/office/drawing/2014/main" id="{0D575ECE-4748-40E3-B764-D41ACC412DD2}"/>
              </a:ext>
            </a:extLst>
          </p:cNvPr>
          <p:cNvSpPr>
            <a:spLocks noGrp="1"/>
          </p:cNvSpPr>
          <p:nvPr>
            <p:ph idx="1"/>
          </p:nvPr>
        </p:nvSpPr>
        <p:spPr/>
        <p:txBody>
          <a:bodyPr>
            <a:normAutofit fontScale="92500" lnSpcReduction="10000"/>
          </a:bodyPr>
          <a:lstStyle/>
          <a:p>
            <a:r>
              <a:rPr lang="en-US" sz="2400" dirty="0"/>
              <a:t>Health at Every Size says that if you love your body then you will be healthy</a:t>
            </a:r>
          </a:p>
          <a:p>
            <a:pPr lvl="1"/>
            <a:r>
              <a:rPr lang="en-US" sz="2400" dirty="0"/>
              <a:t>HAES says everyone deserves to love their body, regardless of health</a:t>
            </a:r>
          </a:p>
          <a:p>
            <a:pPr marL="0" indent="0">
              <a:buNone/>
            </a:pPr>
            <a:endParaRPr lang="en-US" sz="2400" dirty="0"/>
          </a:p>
          <a:p>
            <a:r>
              <a:rPr lang="en-US" sz="2400" dirty="0"/>
              <a:t>HAES says everyone can be healthy at any size</a:t>
            </a:r>
          </a:p>
          <a:p>
            <a:pPr lvl="1"/>
            <a:r>
              <a:rPr lang="en-US" sz="2400" dirty="0"/>
              <a:t>There are people of all sizes across the health spectrum, HAES points out that the evidence supports weight-neutral interventions for people of all sizes</a:t>
            </a:r>
          </a:p>
          <a:p>
            <a:pPr marL="0" indent="0">
              <a:buNone/>
            </a:pPr>
            <a:endParaRPr lang="en-US" sz="2400" dirty="0"/>
          </a:p>
          <a:p>
            <a:endParaRPr lang="en-US" dirty="0"/>
          </a:p>
        </p:txBody>
      </p:sp>
    </p:spTree>
    <p:extLst>
      <p:ext uri="{BB962C8B-B14F-4D97-AF65-F5344CB8AC3E}">
        <p14:creationId xmlns:p14="http://schemas.microsoft.com/office/powerpoint/2010/main" val="2769268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A7D4-F9F0-498D-A7A0-EEE8BC24564A}"/>
              </a:ext>
            </a:extLst>
          </p:cNvPr>
          <p:cNvSpPr>
            <a:spLocks noGrp="1"/>
          </p:cNvSpPr>
          <p:nvPr>
            <p:ph type="title"/>
          </p:nvPr>
        </p:nvSpPr>
        <p:spPr/>
        <p:txBody>
          <a:bodyPr/>
          <a:lstStyle/>
          <a:p>
            <a:r>
              <a:rPr lang="en-US" dirty="0"/>
              <a:t>Health at Every Size Myths and Misconceptions</a:t>
            </a:r>
          </a:p>
        </p:txBody>
      </p:sp>
      <p:sp>
        <p:nvSpPr>
          <p:cNvPr id="3" name="Content Placeholder 2">
            <a:extLst>
              <a:ext uri="{FF2B5EF4-FFF2-40B4-BE49-F238E27FC236}">
                <a16:creationId xmlns:a16="http://schemas.microsoft.com/office/drawing/2014/main" id="{0D575ECE-4748-40E3-B764-D41ACC412DD2}"/>
              </a:ext>
            </a:extLst>
          </p:cNvPr>
          <p:cNvSpPr>
            <a:spLocks noGrp="1"/>
          </p:cNvSpPr>
          <p:nvPr>
            <p:ph idx="1"/>
          </p:nvPr>
        </p:nvSpPr>
        <p:spPr>
          <a:xfrm>
            <a:off x="539932" y="2412275"/>
            <a:ext cx="10964092" cy="4223656"/>
          </a:xfrm>
        </p:spPr>
        <p:txBody>
          <a:bodyPr>
            <a:normAutofit fontScale="85000" lnSpcReduction="20000"/>
          </a:bodyPr>
          <a:lstStyle/>
          <a:p>
            <a:r>
              <a:rPr lang="en-US" sz="2200" dirty="0"/>
              <a:t>There is a point at which someone becomes too fat for HAES</a:t>
            </a:r>
          </a:p>
          <a:p>
            <a:pPr lvl="1"/>
            <a:r>
              <a:rPr lang="en-US" sz="2200" dirty="0"/>
              <a:t>It’s ok to be fat as long as you’re healthy, able-bodied, etc.</a:t>
            </a:r>
          </a:p>
          <a:p>
            <a:pPr lvl="2"/>
            <a:r>
              <a:rPr lang="en-US" sz="2200" dirty="0"/>
              <a:t>Healthism, Ableism, Fatphobia</a:t>
            </a:r>
          </a:p>
          <a:p>
            <a:pPr lvl="2"/>
            <a:r>
              <a:rPr lang="en-US" sz="2200" dirty="0"/>
              <a:t>Weight loss almost never works and it gets less likely for the highest weight people</a:t>
            </a:r>
          </a:p>
          <a:p>
            <a:pPr lvl="2"/>
            <a:r>
              <a:rPr lang="en-US" sz="2200" dirty="0"/>
              <a:t>Dangerous drugs and surgeries suggest that larger bodies are less valuable/more </a:t>
            </a:r>
            <a:r>
              <a:rPr lang="en-US" sz="2200" dirty="0" err="1"/>
              <a:t>riskable</a:t>
            </a:r>
            <a:r>
              <a:rPr lang="en-US" sz="2200" dirty="0"/>
              <a:t>. </a:t>
            </a:r>
          </a:p>
          <a:p>
            <a:pPr marL="457200" lvl="1" indent="0">
              <a:buFont typeface="Wingdings 3" charset="2"/>
              <a:buNone/>
            </a:pPr>
            <a:endParaRPr lang="en-US" sz="2200" dirty="0"/>
          </a:p>
          <a:p>
            <a:r>
              <a:rPr lang="en-US" sz="2200" dirty="0"/>
              <a:t>We should celebrate non-scale victories like changing clothing sizes, and being able to fit on a roller coaster </a:t>
            </a:r>
          </a:p>
          <a:p>
            <a:pPr lvl="1"/>
            <a:r>
              <a:rPr lang="en-US" sz="2200" dirty="0"/>
              <a:t>If you are celebrating body size manipulation, you are still celebrating “scale victories:</a:t>
            </a:r>
          </a:p>
          <a:p>
            <a:pPr lvl="1"/>
            <a:r>
              <a:rPr lang="en-US" sz="2200" dirty="0"/>
              <a:t>If you are celebrating not being oppressed like fatter people are, you are celebrating other people’s oppression</a:t>
            </a:r>
          </a:p>
          <a:p>
            <a:endParaRPr lang="en-US" dirty="0"/>
          </a:p>
        </p:txBody>
      </p:sp>
    </p:spTree>
    <p:extLst>
      <p:ext uri="{BB962C8B-B14F-4D97-AF65-F5344CB8AC3E}">
        <p14:creationId xmlns:p14="http://schemas.microsoft.com/office/powerpoint/2010/main" val="684712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3AA5-A7FB-43A7-9F2B-8E46B7B78C35}"/>
              </a:ext>
            </a:extLst>
          </p:cNvPr>
          <p:cNvSpPr>
            <a:spLocks noGrp="1"/>
          </p:cNvSpPr>
          <p:nvPr>
            <p:ph type="title"/>
          </p:nvPr>
        </p:nvSpPr>
        <p:spPr/>
        <p:txBody>
          <a:bodyPr/>
          <a:lstStyle/>
          <a:p>
            <a:r>
              <a:rPr lang="en-US" dirty="0"/>
              <a:t>Set Point Theory</a:t>
            </a:r>
          </a:p>
        </p:txBody>
      </p:sp>
      <p:sp>
        <p:nvSpPr>
          <p:cNvPr id="3" name="Content Placeholder 2">
            <a:extLst>
              <a:ext uri="{FF2B5EF4-FFF2-40B4-BE49-F238E27FC236}">
                <a16:creationId xmlns:a16="http://schemas.microsoft.com/office/drawing/2014/main" id="{B309DE76-EC6D-49B8-8C50-0A73D63CDF9E}"/>
              </a:ext>
            </a:extLst>
          </p:cNvPr>
          <p:cNvSpPr>
            <a:spLocks noGrp="1"/>
          </p:cNvSpPr>
          <p:nvPr>
            <p:ph idx="1"/>
          </p:nvPr>
        </p:nvSpPr>
        <p:spPr/>
        <p:txBody>
          <a:bodyPr/>
          <a:lstStyle/>
          <a:p>
            <a:r>
              <a:rPr lang="en-US" sz="2400" dirty="0"/>
              <a:t>Each person has a unique weight range which their body defends</a:t>
            </a:r>
          </a:p>
          <a:p>
            <a:pPr marL="0" indent="0">
              <a:buNone/>
            </a:pPr>
            <a:endParaRPr lang="en-US" sz="2400" dirty="0"/>
          </a:p>
          <a:p>
            <a:r>
              <a:rPr lang="en-US" sz="2400" dirty="0"/>
              <a:t>Creates difficulties with intentional weight loss and gain</a:t>
            </a:r>
          </a:p>
          <a:p>
            <a:pPr marL="0" indent="0">
              <a:buNone/>
            </a:pPr>
            <a:endParaRPr lang="en-US" sz="2400" dirty="0"/>
          </a:p>
          <a:p>
            <a:r>
              <a:rPr lang="en-US" sz="2400" dirty="0"/>
              <a:t>Intentional Weight Loss attempts can change set point</a:t>
            </a:r>
          </a:p>
          <a:p>
            <a:pPr lvl="1"/>
            <a:r>
              <a:rPr lang="en-US" sz="2000" dirty="0"/>
              <a:t>Famine response</a:t>
            </a:r>
          </a:p>
          <a:p>
            <a:pPr lvl="1"/>
            <a:endParaRPr lang="en-US" dirty="0"/>
          </a:p>
        </p:txBody>
      </p:sp>
    </p:spTree>
    <p:extLst>
      <p:ext uri="{BB962C8B-B14F-4D97-AF65-F5344CB8AC3E}">
        <p14:creationId xmlns:p14="http://schemas.microsoft.com/office/powerpoint/2010/main" val="389902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3122023" y="1089393"/>
            <a:ext cx="7467600" cy="3733800"/>
          </a:xfrm>
          <a:prstGeom prst="rect">
            <a:avLst/>
          </a:prstGeom>
          <a:noFill/>
          <a:ln w="9525">
            <a:noFill/>
            <a:miter lim="800000"/>
            <a:headEnd/>
            <a:tailEnd/>
          </a:ln>
        </p:spPr>
      </p:pic>
      <p:sp>
        <p:nvSpPr>
          <p:cNvPr id="4" name="Rectangle 3"/>
          <p:cNvSpPr/>
          <p:nvPr/>
        </p:nvSpPr>
        <p:spPr>
          <a:xfrm>
            <a:off x="1650274" y="5235510"/>
            <a:ext cx="8077200" cy="2031325"/>
          </a:xfrm>
          <a:prstGeom prst="rect">
            <a:avLst/>
          </a:prstGeom>
        </p:spPr>
        <p:txBody>
          <a:bodyPr wrap="square">
            <a:spAutoFit/>
          </a:bodyPr>
          <a:lstStyle/>
          <a:p>
            <a:r>
              <a:rPr lang="en-US" dirty="0"/>
              <a:t>25714 adult cis-men </a:t>
            </a:r>
          </a:p>
          <a:p>
            <a:endParaRPr lang="en-US" dirty="0"/>
          </a:p>
          <a:p>
            <a:r>
              <a:rPr lang="en-US" dirty="0"/>
              <a:t>Source: Wei et al. “Relationship Between Low </a:t>
            </a:r>
            <a:r>
              <a:rPr lang="en-US" dirty="0" err="1"/>
              <a:t>Cardiorespiratory</a:t>
            </a:r>
            <a:r>
              <a:rPr lang="en-US" dirty="0"/>
              <a:t> Fitness and Mortality in Normal-Weight, Overweight, and Obese Men.” </a:t>
            </a:r>
            <a:r>
              <a:rPr lang="en-US" i="1" dirty="0"/>
              <a:t>JAMA. 1999;282: 1547-1553.)</a:t>
            </a:r>
          </a:p>
          <a:p>
            <a:endParaRPr lang="en-US" i="1" dirty="0"/>
          </a:p>
          <a:p>
            <a:endParaRPr lang="en-US" dirty="0"/>
          </a:p>
        </p:txBody>
      </p:sp>
      <p:sp>
        <p:nvSpPr>
          <p:cNvPr id="3" name="Arrow: Right 2">
            <a:extLst>
              <a:ext uri="{FF2B5EF4-FFF2-40B4-BE49-F238E27FC236}">
                <a16:creationId xmlns:a16="http://schemas.microsoft.com/office/drawing/2014/main" id="{C549C3D6-68FE-40F7-83A9-D0671AE96530}"/>
              </a:ext>
            </a:extLst>
          </p:cNvPr>
          <p:cNvSpPr/>
          <p:nvPr/>
        </p:nvSpPr>
        <p:spPr>
          <a:xfrm>
            <a:off x="1484812" y="2862774"/>
            <a:ext cx="1837508" cy="37446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1D9B0DFE-954C-4CDB-83E8-95D4A41F295C}"/>
              </a:ext>
            </a:extLst>
          </p:cNvPr>
          <p:cNvSpPr/>
          <p:nvPr/>
        </p:nvSpPr>
        <p:spPr>
          <a:xfrm>
            <a:off x="1484812" y="1897481"/>
            <a:ext cx="1837508" cy="37446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Arrow: Right 6">
            <a:extLst>
              <a:ext uri="{FF2B5EF4-FFF2-40B4-BE49-F238E27FC236}">
                <a16:creationId xmlns:a16="http://schemas.microsoft.com/office/drawing/2014/main" id="{31077467-3AC5-4A69-831C-6B21B7471E95}"/>
              </a:ext>
            </a:extLst>
          </p:cNvPr>
          <p:cNvSpPr/>
          <p:nvPr/>
        </p:nvSpPr>
        <p:spPr>
          <a:xfrm>
            <a:off x="1467395" y="3699930"/>
            <a:ext cx="1837508" cy="37446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3527007A-9006-4FEE-8320-1D3CAF6D1CB3}"/>
              </a:ext>
            </a:extLst>
          </p:cNvPr>
          <p:cNvSpPr/>
          <p:nvPr/>
        </p:nvSpPr>
        <p:spPr>
          <a:xfrm>
            <a:off x="1484812" y="2389855"/>
            <a:ext cx="1837508" cy="374469"/>
          </a:xfrm>
          <a:prstGeom prst="rightArrow">
            <a:avLst/>
          </a:prstGeom>
          <a:solidFill>
            <a:schemeClr val="bg1">
              <a:lumMod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Arrow: Right 14">
            <a:extLst>
              <a:ext uri="{FF2B5EF4-FFF2-40B4-BE49-F238E27FC236}">
                <a16:creationId xmlns:a16="http://schemas.microsoft.com/office/drawing/2014/main" id="{CC875F94-6356-4CB8-BB0F-DEA7D1E98BC0}"/>
              </a:ext>
            </a:extLst>
          </p:cNvPr>
          <p:cNvSpPr/>
          <p:nvPr/>
        </p:nvSpPr>
        <p:spPr>
          <a:xfrm>
            <a:off x="1484812" y="3276375"/>
            <a:ext cx="1837508" cy="374469"/>
          </a:xfrm>
          <a:prstGeom prst="rightArrow">
            <a:avLst/>
          </a:prstGeom>
          <a:solidFill>
            <a:schemeClr val="bg1">
              <a:lumMod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Arrow: Right 16">
            <a:extLst>
              <a:ext uri="{FF2B5EF4-FFF2-40B4-BE49-F238E27FC236}">
                <a16:creationId xmlns:a16="http://schemas.microsoft.com/office/drawing/2014/main" id="{B2E7BA3D-2757-4B91-BA7D-1C94DED2F23E}"/>
              </a:ext>
            </a:extLst>
          </p:cNvPr>
          <p:cNvSpPr/>
          <p:nvPr/>
        </p:nvSpPr>
        <p:spPr>
          <a:xfrm>
            <a:off x="1467395" y="4162617"/>
            <a:ext cx="1837508" cy="374469"/>
          </a:xfrm>
          <a:prstGeom prst="rightArrow">
            <a:avLst/>
          </a:prstGeom>
          <a:solidFill>
            <a:schemeClr val="bg1">
              <a:lumMod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3549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5"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OP Matheson.jpg"/>
          <p:cNvPicPr>
            <a:picLocks noGrp="1" noChangeAspect="1"/>
          </p:cNvPicPr>
          <p:nvPr>
            <p:ph idx="4294967295"/>
          </p:nvPr>
        </p:nvPicPr>
        <p:blipFill>
          <a:blip r:embed="rId2" cstate="print"/>
          <a:stretch>
            <a:fillRect/>
          </a:stretch>
        </p:blipFill>
        <p:spPr>
          <a:xfrm>
            <a:off x="1295839" y="77583"/>
            <a:ext cx="8974138" cy="4810125"/>
          </a:xfrm>
        </p:spPr>
      </p:pic>
      <p:sp>
        <p:nvSpPr>
          <p:cNvPr id="3" name="TextBox 2"/>
          <p:cNvSpPr txBox="1"/>
          <p:nvPr/>
        </p:nvSpPr>
        <p:spPr>
          <a:xfrm>
            <a:off x="1922023" y="4889841"/>
            <a:ext cx="7162800" cy="461665"/>
          </a:xfrm>
          <a:prstGeom prst="rect">
            <a:avLst/>
          </a:prstGeom>
          <a:noFill/>
        </p:spPr>
        <p:txBody>
          <a:bodyPr wrap="square" rtlCol="0">
            <a:spAutoFit/>
          </a:bodyPr>
          <a:lstStyle/>
          <a:p>
            <a:pPr algn="ctr"/>
            <a:r>
              <a:rPr lang="en-US" sz="2400" dirty="0"/>
              <a:t>Number of Healthy Habits </a:t>
            </a:r>
          </a:p>
        </p:txBody>
      </p:sp>
      <p:sp>
        <p:nvSpPr>
          <p:cNvPr id="6" name="TextBox 5"/>
          <p:cNvSpPr txBox="1"/>
          <p:nvPr/>
        </p:nvSpPr>
        <p:spPr>
          <a:xfrm>
            <a:off x="139337" y="2189538"/>
            <a:ext cx="1295400" cy="1200329"/>
          </a:xfrm>
          <a:prstGeom prst="rect">
            <a:avLst/>
          </a:prstGeom>
          <a:noFill/>
        </p:spPr>
        <p:txBody>
          <a:bodyPr wrap="square" rtlCol="0">
            <a:spAutoFit/>
          </a:bodyPr>
          <a:lstStyle/>
          <a:p>
            <a:r>
              <a:rPr lang="en-US" sz="2400" dirty="0"/>
              <a:t>Health Hazard </a:t>
            </a:r>
          </a:p>
          <a:p>
            <a:r>
              <a:rPr lang="en-US" sz="2400" dirty="0"/>
              <a:t>Ratio</a:t>
            </a:r>
          </a:p>
        </p:txBody>
      </p:sp>
      <p:sp>
        <p:nvSpPr>
          <p:cNvPr id="9" name="TextBox 8">
            <a:extLst>
              <a:ext uri="{FF2B5EF4-FFF2-40B4-BE49-F238E27FC236}">
                <a16:creationId xmlns:a16="http://schemas.microsoft.com/office/drawing/2014/main" id="{5BBBE7A4-306A-44AB-8EBC-C9F462DF6442}"/>
              </a:ext>
            </a:extLst>
          </p:cNvPr>
          <p:cNvSpPr txBox="1"/>
          <p:nvPr/>
        </p:nvSpPr>
        <p:spPr>
          <a:xfrm>
            <a:off x="6471915" y="5421490"/>
            <a:ext cx="4772297" cy="1477328"/>
          </a:xfrm>
          <a:prstGeom prst="rect">
            <a:avLst/>
          </a:prstGeom>
          <a:noFill/>
        </p:spPr>
        <p:txBody>
          <a:bodyPr wrap="square" rtlCol="0">
            <a:spAutoFit/>
          </a:bodyPr>
          <a:lstStyle/>
          <a:p>
            <a:r>
              <a:rPr lang="en-US" dirty="0"/>
              <a:t>Matheson et. al.</a:t>
            </a:r>
          </a:p>
          <a:p>
            <a:r>
              <a:rPr lang="en-US" dirty="0"/>
              <a:t>Healthy lifestyle habits and mortality in overweight and obese individuals.</a:t>
            </a:r>
          </a:p>
          <a:p>
            <a:r>
              <a:rPr lang="en-US" dirty="0"/>
              <a:t>11,761 cis men and women </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537D429-6522-41D9-B12E-B77651ABA4B8}"/>
              </a:ext>
            </a:extLst>
          </p:cNvPr>
          <p:cNvSpPr txBox="1"/>
          <p:nvPr/>
        </p:nvSpPr>
        <p:spPr>
          <a:xfrm>
            <a:off x="328899" y="5425755"/>
            <a:ext cx="6143016" cy="1477328"/>
          </a:xfrm>
          <a:prstGeom prst="rect">
            <a:avLst/>
          </a:prstGeom>
          <a:noFill/>
        </p:spPr>
        <p:txBody>
          <a:bodyPr wrap="square">
            <a:spAutoFit/>
          </a:bodyPr>
          <a:lstStyle/>
          <a:p>
            <a:pPr marL="285750" indent="-285750">
              <a:buFont typeface="Arial" panose="020B0604020202020204" pitchFamily="34" charset="0"/>
              <a:buChar char="•"/>
            </a:pPr>
            <a:r>
              <a:rPr lang="en-US" dirty="0"/>
              <a:t>5 or more servings of fruits and vegetables</a:t>
            </a:r>
          </a:p>
          <a:p>
            <a:pPr marL="285750" indent="-285750">
              <a:buFont typeface="Arial" panose="020B0604020202020204" pitchFamily="34" charset="0"/>
              <a:buChar char="•"/>
            </a:pPr>
            <a:r>
              <a:rPr lang="en-US" dirty="0"/>
              <a:t>Exercise more than 12 times per month</a:t>
            </a:r>
          </a:p>
          <a:p>
            <a:pPr marL="285750" indent="-285750">
              <a:buFont typeface="Arial" panose="020B0604020202020204" pitchFamily="34" charset="0"/>
              <a:buChar char="•"/>
            </a:pPr>
            <a:r>
              <a:rPr lang="en-US" dirty="0"/>
              <a:t>Alcohol up to 1 drink/day for cis-women and up to 2 drinks/day for cis-men</a:t>
            </a:r>
          </a:p>
          <a:p>
            <a:pPr marL="285750" indent="-285750">
              <a:buFont typeface="Arial" panose="020B0604020202020204" pitchFamily="34" charset="0"/>
              <a:buChar char="•"/>
            </a:pPr>
            <a:r>
              <a:rPr lang="en-US" dirty="0"/>
              <a:t>not smoking</a:t>
            </a:r>
          </a:p>
        </p:txBody>
      </p:sp>
      <p:sp>
        <p:nvSpPr>
          <p:cNvPr id="5" name="TextBox 4">
            <a:extLst>
              <a:ext uri="{FF2B5EF4-FFF2-40B4-BE49-F238E27FC236}">
                <a16:creationId xmlns:a16="http://schemas.microsoft.com/office/drawing/2014/main" id="{6E7EF35E-3E4A-4067-8EC4-336C0D5B8602}"/>
              </a:ext>
            </a:extLst>
          </p:cNvPr>
          <p:cNvSpPr txBox="1"/>
          <p:nvPr/>
        </p:nvSpPr>
        <p:spPr>
          <a:xfrm>
            <a:off x="2247090" y="3174398"/>
            <a:ext cx="252919" cy="1384995"/>
          </a:xfrm>
          <a:prstGeom prst="rect">
            <a:avLst/>
          </a:prstGeom>
          <a:noFill/>
        </p:spPr>
        <p:txBody>
          <a:bodyPr wrap="square" rtlCol="0">
            <a:spAutoFit/>
          </a:bodyPr>
          <a:lstStyle/>
          <a:p>
            <a:r>
              <a:rPr lang="en-US" sz="1400" b="1" dirty="0"/>
              <a:t>normal</a:t>
            </a:r>
          </a:p>
        </p:txBody>
      </p:sp>
      <p:sp>
        <p:nvSpPr>
          <p:cNvPr id="11" name="TextBox 10">
            <a:extLst>
              <a:ext uri="{FF2B5EF4-FFF2-40B4-BE49-F238E27FC236}">
                <a16:creationId xmlns:a16="http://schemas.microsoft.com/office/drawing/2014/main" id="{EF050E6E-FA00-4BA9-8B36-C31CAFD4A5FE}"/>
              </a:ext>
            </a:extLst>
          </p:cNvPr>
          <p:cNvSpPr txBox="1"/>
          <p:nvPr/>
        </p:nvSpPr>
        <p:spPr>
          <a:xfrm>
            <a:off x="2691320" y="2266483"/>
            <a:ext cx="252919" cy="2246769"/>
          </a:xfrm>
          <a:prstGeom prst="rect">
            <a:avLst/>
          </a:prstGeom>
          <a:noFill/>
        </p:spPr>
        <p:txBody>
          <a:bodyPr wrap="square" rtlCol="0">
            <a:spAutoFit/>
          </a:bodyPr>
          <a:lstStyle/>
          <a:p>
            <a:r>
              <a:rPr lang="en-US" sz="1400" b="1" dirty="0"/>
              <a:t>overweight</a:t>
            </a:r>
          </a:p>
        </p:txBody>
      </p:sp>
      <p:sp>
        <p:nvSpPr>
          <p:cNvPr id="13" name="TextBox 12">
            <a:extLst>
              <a:ext uri="{FF2B5EF4-FFF2-40B4-BE49-F238E27FC236}">
                <a16:creationId xmlns:a16="http://schemas.microsoft.com/office/drawing/2014/main" id="{C329B509-9AFC-4809-810B-40D19892A054}"/>
              </a:ext>
            </a:extLst>
          </p:cNvPr>
          <p:cNvSpPr txBox="1"/>
          <p:nvPr/>
        </p:nvSpPr>
        <p:spPr>
          <a:xfrm>
            <a:off x="3070050" y="1923688"/>
            <a:ext cx="252919" cy="1169551"/>
          </a:xfrm>
          <a:prstGeom prst="rect">
            <a:avLst/>
          </a:prstGeom>
          <a:noFill/>
        </p:spPr>
        <p:txBody>
          <a:bodyPr wrap="square" rtlCol="0">
            <a:spAutoFit/>
          </a:bodyPr>
          <a:lstStyle/>
          <a:p>
            <a:r>
              <a:rPr lang="en-US" sz="1400" b="1" dirty="0"/>
              <a:t>obese</a:t>
            </a:r>
          </a:p>
        </p:txBody>
      </p:sp>
    </p:spTree>
    <p:extLst>
      <p:ext uri="{BB962C8B-B14F-4D97-AF65-F5344CB8AC3E}">
        <p14:creationId xmlns:p14="http://schemas.microsoft.com/office/powerpoint/2010/main" val="9247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5" grpId="0"/>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B4DC-0DE3-4DDE-B53E-3488357DEDA0}"/>
              </a:ext>
            </a:extLst>
          </p:cNvPr>
          <p:cNvSpPr>
            <a:spLocks noGrp="1"/>
          </p:cNvSpPr>
          <p:nvPr>
            <p:ph type="title"/>
          </p:nvPr>
        </p:nvSpPr>
        <p:spPr/>
        <p:txBody>
          <a:bodyPr/>
          <a:lstStyle/>
          <a:p>
            <a:r>
              <a:rPr lang="en-US" dirty="0"/>
              <a:t>A Change In Focus</a:t>
            </a:r>
          </a:p>
        </p:txBody>
      </p:sp>
      <p:sp>
        <p:nvSpPr>
          <p:cNvPr id="3" name="Content Placeholder 2">
            <a:extLst>
              <a:ext uri="{FF2B5EF4-FFF2-40B4-BE49-F238E27FC236}">
                <a16:creationId xmlns:a16="http://schemas.microsoft.com/office/drawing/2014/main" id="{E6006AD5-7729-4FF7-8A4A-43A56CDBD5B2}"/>
              </a:ext>
            </a:extLst>
          </p:cNvPr>
          <p:cNvSpPr>
            <a:spLocks noGrp="1"/>
          </p:cNvSpPr>
          <p:nvPr>
            <p:ph idx="1"/>
          </p:nvPr>
        </p:nvSpPr>
        <p:spPr>
          <a:xfrm>
            <a:off x="505098" y="2603500"/>
            <a:ext cx="11504022" cy="4064000"/>
          </a:xfrm>
        </p:spPr>
        <p:txBody>
          <a:bodyPr/>
          <a:lstStyle/>
          <a:p>
            <a:r>
              <a:rPr lang="en-US" sz="2800" dirty="0"/>
              <a:t>Instead of focusing on manipulating the weight of fat patients, focus on supporting their health at their current size </a:t>
            </a:r>
          </a:p>
          <a:p>
            <a:pPr lvl="1"/>
            <a:r>
              <a:rPr lang="en-US" sz="2400" dirty="0"/>
              <a:t>Research</a:t>
            </a:r>
          </a:p>
          <a:p>
            <a:pPr lvl="1"/>
            <a:r>
              <a:rPr lang="en-US" sz="2400" dirty="0"/>
              <a:t>Tools and Equipment</a:t>
            </a:r>
          </a:p>
          <a:p>
            <a:pPr lvl="1"/>
            <a:r>
              <a:rPr lang="en-US" sz="2400" dirty="0"/>
              <a:t>Practitioner Training - compassion, to practice, to advocacy</a:t>
            </a:r>
          </a:p>
          <a:p>
            <a:pPr lvl="1"/>
            <a:r>
              <a:rPr lang="en-US" sz="2400" dirty="0"/>
              <a:t>Best Practices</a:t>
            </a:r>
          </a:p>
          <a:p>
            <a:pPr lvl="1"/>
            <a:r>
              <a:rPr lang="en-US" sz="2400" dirty="0"/>
              <a:t>Include patient perspective/priorities, informed consent</a:t>
            </a:r>
          </a:p>
          <a:p>
            <a:pPr lvl="1"/>
            <a:endParaRPr lang="en-US" sz="2400" dirty="0"/>
          </a:p>
          <a:p>
            <a:pPr lvl="1"/>
            <a:endParaRPr lang="en-US" dirty="0"/>
          </a:p>
        </p:txBody>
      </p:sp>
    </p:spTree>
    <p:extLst>
      <p:ext uri="{BB962C8B-B14F-4D97-AF65-F5344CB8AC3E}">
        <p14:creationId xmlns:p14="http://schemas.microsoft.com/office/powerpoint/2010/main" val="3243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A7E2-D068-4AFC-B688-7E6ABD696A69}"/>
              </a:ext>
            </a:extLst>
          </p:cNvPr>
          <p:cNvSpPr>
            <a:spLocks noGrp="1"/>
          </p:cNvSpPr>
          <p:nvPr>
            <p:ph type="title"/>
          </p:nvPr>
        </p:nvSpPr>
        <p:spPr/>
        <p:txBody>
          <a:bodyPr/>
          <a:lstStyle/>
          <a:p>
            <a:r>
              <a:rPr lang="en-US" dirty="0"/>
              <a:t>Case Study – Steep Trendelenburg </a:t>
            </a:r>
          </a:p>
        </p:txBody>
      </p:sp>
      <p:sp>
        <p:nvSpPr>
          <p:cNvPr id="3" name="Content Placeholder 2">
            <a:extLst>
              <a:ext uri="{FF2B5EF4-FFF2-40B4-BE49-F238E27FC236}">
                <a16:creationId xmlns:a16="http://schemas.microsoft.com/office/drawing/2014/main" id="{1E9281BB-0C81-4BDD-BBCC-F8F64E4B6CD3}"/>
              </a:ext>
            </a:extLst>
          </p:cNvPr>
          <p:cNvSpPr>
            <a:spLocks noGrp="1"/>
          </p:cNvSpPr>
          <p:nvPr>
            <p:ph idx="1"/>
          </p:nvPr>
        </p:nvSpPr>
        <p:spPr>
          <a:xfrm>
            <a:off x="1154954" y="2351314"/>
            <a:ext cx="10810623" cy="4267200"/>
          </a:xfrm>
        </p:spPr>
        <p:txBody>
          <a:bodyPr>
            <a:normAutofit fontScale="85000" lnSpcReduction="20000"/>
          </a:bodyPr>
          <a:lstStyle/>
          <a:p>
            <a:r>
              <a:rPr lang="en-US" sz="2400" dirty="0"/>
              <a:t>30 to 40 degree angle – head down</a:t>
            </a:r>
          </a:p>
          <a:p>
            <a:pPr lvl="1"/>
            <a:r>
              <a:rPr lang="en-US" sz="2200" dirty="0"/>
              <a:t>Common in robot-assisted surgeries</a:t>
            </a:r>
          </a:p>
          <a:p>
            <a:pPr lvl="1"/>
            <a:r>
              <a:rPr lang="en-US" sz="2200" dirty="0"/>
              <a:t>Fat bodies can have more trouble tolerating this position</a:t>
            </a:r>
          </a:p>
          <a:p>
            <a:endParaRPr lang="en-US" sz="2400" dirty="0"/>
          </a:p>
          <a:p>
            <a:r>
              <a:rPr lang="en-US" sz="2400" dirty="0"/>
              <a:t>Current Solution:</a:t>
            </a:r>
          </a:p>
          <a:p>
            <a:pPr lvl="1"/>
            <a:r>
              <a:rPr lang="en-US" sz="2000" dirty="0"/>
              <a:t>Try and then convert</a:t>
            </a:r>
          </a:p>
          <a:p>
            <a:pPr lvl="1"/>
            <a:endParaRPr lang="en-US" sz="2000" dirty="0"/>
          </a:p>
          <a:p>
            <a:r>
              <a:rPr lang="en-US" sz="2400" dirty="0"/>
              <a:t>Possible solutions</a:t>
            </a:r>
          </a:p>
          <a:p>
            <a:pPr lvl="1"/>
            <a:r>
              <a:rPr lang="en-US" sz="2000" dirty="0"/>
              <a:t>Titrate Angle, lithotomy positioning</a:t>
            </a:r>
          </a:p>
          <a:p>
            <a:pPr lvl="1"/>
            <a:r>
              <a:rPr lang="en-US" sz="2000" dirty="0"/>
              <a:t>Less steep angle - </a:t>
            </a:r>
            <a:r>
              <a:rPr lang="en-US" sz="2000" dirty="0" err="1"/>
              <a:t>Ghomi</a:t>
            </a:r>
            <a:r>
              <a:rPr lang="en-US" sz="2000" dirty="0"/>
              <a:t> et. al </a:t>
            </a:r>
          </a:p>
          <a:p>
            <a:pPr marL="457200" lvl="1" indent="0">
              <a:buNone/>
            </a:pPr>
            <a:endParaRPr lang="en-US" sz="2000" dirty="0"/>
          </a:p>
          <a:p>
            <a:r>
              <a:rPr lang="en-US" sz="2200" dirty="0"/>
              <a:t>Donna’s situation</a:t>
            </a:r>
          </a:p>
        </p:txBody>
      </p:sp>
    </p:spTree>
    <p:extLst>
      <p:ext uri="{BB962C8B-B14F-4D97-AF65-F5344CB8AC3E}">
        <p14:creationId xmlns:p14="http://schemas.microsoft.com/office/powerpoint/2010/main" val="30957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B7F34B-B720-4924-989C-4C86F1673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1E5A59BB-AC66-4BF0-84DF-A0EAAFA75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46BFC61F-766A-4716-A02F-513C4B41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0107916-D5E9-45F4-B0C9-8AC42FAAE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B6F95F04-B8CE-4796-86C5-B82C5956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5133A8C-A2DC-41D0-8631-6C46A24A0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F59A2DE-FCD0-42A5-98E2-C4A80D9B6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12A4EA8-DAC7-4AF6-9FD6-9879C9B75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5BBACEE-1F79-49C4-A811-8A969A6FC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859EBD8D-506A-4653-B301-750C47F4A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0" name="Group 19">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1" name="Rectangle 20">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C5B109B-8B27-4F36-BF29-5B92A8ACEB96}"/>
              </a:ext>
            </a:extLst>
          </p:cNvPr>
          <p:cNvSpPr>
            <a:spLocks noGrp="1"/>
          </p:cNvSpPr>
          <p:nvPr>
            <p:ph type="title"/>
          </p:nvPr>
        </p:nvSpPr>
        <p:spPr>
          <a:xfrm>
            <a:off x="1683171" y="1143000"/>
            <a:ext cx="8825658" cy="2870161"/>
          </a:xfrm>
        </p:spPr>
        <p:txBody>
          <a:bodyPr vert="horz" lIns="91440" tIns="45720" rIns="91440" bIns="45720" rtlCol="0" anchor="b">
            <a:normAutofit fontScale="90000"/>
          </a:bodyPr>
          <a:lstStyle/>
          <a:p>
            <a:pPr algn="ctr"/>
            <a:r>
              <a:rPr lang="en-US" sz="5400" dirty="0">
                <a:solidFill>
                  <a:schemeClr val="tx1"/>
                </a:solidFill>
              </a:rPr>
              <a:t>Weight Stigma </a:t>
            </a:r>
            <a:br>
              <a:rPr lang="en-US" sz="5400" dirty="0">
                <a:solidFill>
                  <a:schemeClr val="tx1"/>
                </a:solidFill>
              </a:rPr>
            </a:br>
            <a:r>
              <a:rPr lang="en-US" sz="5400" dirty="0">
                <a:solidFill>
                  <a:schemeClr val="tx1"/>
                </a:solidFill>
              </a:rPr>
              <a:t>and the </a:t>
            </a:r>
            <a:br>
              <a:rPr lang="en-US" sz="5400" dirty="0">
                <a:solidFill>
                  <a:schemeClr val="tx1"/>
                </a:solidFill>
              </a:rPr>
            </a:br>
            <a:r>
              <a:rPr lang="en-US" sz="5400" dirty="0">
                <a:solidFill>
                  <a:schemeClr val="tx1"/>
                </a:solidFill>
              </a:rPr>
              <a:t>Weight Loss</a:t>
            </a:r>
            <a:br>
              <a:rPr lang="en-US" sz="5400" dirty="0">
                <a:solidFill>
                  <a:schemeClr val="tx1"/>
                </a:solidFill>
              </a:rPr>
            </a:br>
            <a:r>
              <a:rPr lang="en-US" sz="5400" dirty="0">
                <a:solidFill>
                  <a:schemeClr val="tx1"/>
                </a:solidFill>
              </a:rPr>
              <a:t>Paradigm</a:t>
            </a:r>
          </a:p>
        </p:txBody>
      </p:sp>
      <p:cxnSp>
        <p:nvCxnSpPr>
          <p:cNvPr id="24" name="Straight Connector 23">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347794"/>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7E5D-90A0-4441-9336-5A6E1A914A0F}"/>
              </a:ext>
            </a:extLst>
          </p:cNvPr>
          <p:cNvSpPr>
            <a:spLocks noGrp="1"/>
          </p:cNvSpPr>
          <p:nvPr>
            <p:ph type="title"/>
          </p:nvPr>
        </p:nvSpPr>
        <p:spPr/>
        <p:txBody>
          <a:bodyPr/>
          <a:lstStyle/>
          <a:p>
            <a:r>
              <a:rPr lang="en-US" dirty="0"/>
              <a:t>Case Study – MRI Machines</a:t>
            </a:r>
          </a:p>
        </p:txBody>
      </p:sp>
      <p:sp>
        <p:nvSpPr>
          <p:cNvPr id="3" name="Content Placeholder 2">
            <a:extLst>
              <a:ext uri="{FF2B5EF4-FFF2-40B4-BE49-F238E27FC236}">
                <a16:creationId xmlns:a16="http://schemas.microsoft.com/office/drawing/2014/main" id="{B4531323-0D68-4A88-983F-CC4AE6752FE4}"/>
              </a:ext>
            </a:extLst>
          </p:cNvPr>
          <p:cNvSpPr>
            <a:spLocks noGrp="1"/>
          </p:cNvSpPr>
          <p:nvPr>
            <p:ph idx="1"/>
          </p:nvPr>
        </p:nvSpPr>
        <p:spPr>
          <a:xfrm>
            <a:off x="1154954" y="2420983"/>
            <a:ext cx="8877320" cy="4058194"/>
          </a:xfrm>
        </p:spPr>
        <p:txBody>
          <a:bodyPr/>
          <a:lstStyle/>
          <a:p>
            <a:r>
              <a:rPr lang="en-US" sz="2400" dirty="0"/>
              <a:t>Accommodation</a:t>
            </a:r>
          </a:p>
          <a:p>
            <a:pPr lvl="1"/>
            <a:r>
              <a:rPr lang="en-US" sz="2000" dirty="0"/>
              <a:t>Gown</a:t>
            </a:r>
          </a:p>
          <a:p>
            <a:pPr lvl="1"/>
            <a:r>
              <a:rPr lang="en-US" sz="2000" dirty="0"/>
              <a:t>Table</a:t>
            </a:r>
          </a:p>
          <a:p>
            <a:pPr lvl="1"/>
            <a:r>
              <a:rPr lang="en-US" sz="2000" dirty="0"/>
              <a:t>Bore</a:t>
            </a:r>
          </a:p>
          <a:p>
            <a:endParaRPr lang="en-US" sz="2400" dirty="0"/>
          </a:p>
          <a:p>
            <a:r>
              <a:rPr lang="en-US" sz="2400" dirty="0"/>
              <a:t>Fixed or free straps and positioners</a:t>
            </a:r>
          </a:p>
          <a:p>
            <a:endParaRPr lang="en-US" sz="2400" dirty="0"/>
          </a:p>
          <a:p>
            <a:r>
              <a:rPr lang="en-US" sz="2400" dirty="0"/>
              <a:t>All the other issues</a:t>
            </a:r>
          </a:p>
          <a:p>
            <a:endParaRPr lang="en-US" dirty="0"/>
          </a:p>
        </p:txBody>
      </p:sp>
    </p:spTree>
    <p:extLst>
      <p:ext uri="{BB962C8B-B14F-4D97-AF65-F5344CB8AC3E}">
        <p14:creationId xmlns:p14="http://schemas.microsoft.com/office/powerpoint/2010/main" val="1684241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850-B1F4-4C85-AAD8-5F57FAF9001A}"/>
              </a:ext>
            </a:extLst>
          </p:cNvPr>
          <p:cNvSpPr>
            <a:spLocks noGrp="1"/>
          </p:cNvSpPr>
          <p:nvPr>
            <p:ph type="title"/>
          </p:nvPr>
        </p:nvSpPr>
        <p:spPr/>
        <p:txBody>
          <a:bodyPr/>
          <a:lstStyle/>
          <a:p>
            <a:r>
              <a:rPr lang="en-US" dirty="0"/>
              <a:t>Options for Higher Weight Patients</a:t>
            </a:r>
          </a:p>
        </p:txBody>
      </p:sp>
      <p:sp>
        <p:nvSpPr>
          <p:cNvPr id="3" name="Content Placeholder 2">
            <a:extLst>
              <a:ext uri="{FF2B5EF4-FFF2-40B4-BE49-F238E27FC236}">
                <a16:creationId xmlns:a16="http://schemas.microsoft.com/office/drawing/2014/main" id="{53D1B117-F77B-499A-9A6F-AB7D71F5DE81}"/>
              </a:ext>
            </a:extLst>
          </p:cNvPr>
          <p:cNvSpPr>
            <a:spLocks noGrp="1"/>
          </p:cNvSpPr>
          <p:nvPr>
            <p:ph idx="1"/>
          </p:nvPr>
        </p:nvSpPr>
        <p:spPr>
          <a:xfrm>
            <a:off x="1154953" y="2290353"/>
            <a:ext cx="9948475" cy="4493623"/>
          </a:xfrm>
        </p:spPr>
        <p:txBody>
          <a:bodyPr>
            <a:normAutofit/>
          </a:bodyPr>
          <a:lstStyle/>
          <a:p>
            <a:r>
              <a:rPr lang="en-US" sz="2000" dirty="0"/>
              <a:t>Weigh-in only when medically necessary</a:t>
            </a:r>
          </a:p>
          <a:p>
            <a:pPr lvl="1"/>
            <a:r>
              <a:rPr lang="en-US" sz="1800" dirty="0"/>
              <a:t>Allow patient to decline with no push back, consider signage</a:t>
            </a:r>
          </a:p>
          <a:p>
            <a:pPr lvl="1"/>
            <a:r>
              <a:rPr lang="en-US" sz="1800" dirty="0"/>
              <a:t>Never offer to guess</a:t>
            </a:r>
          </a:p>
          <a:p>
            <a:r>
              <a:rPr lang="en-US" sz="2000" dirty="0"/>
              <a:t>Look for inequalities and solve them</a:t>
            </a:r>
          </a:p>
          <a:p>
            <a:r>
              <a:rPr lang="en-US" sz="2000" dirty="0"/>
              <a:t>What would you do for a thin person with this health issue</a:t>
            </a:r>
          </a:p>
          <a:p>
            <a:r>
              <a:rPr lang="en-US" sz="2000" dirty="0"/>
              <a:t>Would you be happy to document your denial?</a:t>
            </a:r>
          </a:p>
          <a:p>
            <a:r>
              <a:rPr lang="en-US" sz="2000" dirty="0"/>
              <a:t>Look for information</a:t>
            </a:r>
          </a:p>
          <a:p>
            <a:pPr lvl="1"/>
            <a:r>
              <a:rPr lang="en-US" sz="1800" dirty="0"/>
              <a:t>Has anyone done any research on how to better accommodate fat patients</a:t>
            </a:r>
          </a:p>
          <a:p>
            <a:pPr lvl="2"/>
            <a:r>
              <a:rPr lang="en-US" sz="1600" dirty="0"/>
              <a:t>www.HAESHealthSheets.com </a:t>
            </a:r>
          </a:p>
          <a:p>
            <a:pPr lvl="1"/>
            <a:r>
              <a:rPr lang="en-US" sz="1800" dirty="0"/>
              <a:t>Create list of accommodating options</a:t>
            </a:r>
          </a:p>
          <a:p>
            <a:pPr lvl="1"/>
            <a:endParaRPr lang="en-US" dirty="0"/>
          </a:p>
        </p:txBody>
      </p:sp>
    </p:spTree>
    <p:extLst>
      <p:ext uri="{BB962C8B-B14F-4D97-AF65-F5344CB8AC3E}">
        <p14:creationId xmlns:p14="http://schemas.microsoft.com/office/powerpoint/2010/main" val="103903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D231-8207-4E40-8AED-6917EFAE1A87}"/>
              </a:ext>
            </a:extLst>
          </p:cNvPr>
          <p:cNvSpPr>
            <a:spLocks noGrp="1"/>
          </p:cNvSpPr>
          <p:nvPr>
            <p:ph type="title"/>
          </p:nvPr>
        </p:nvSpPr>
        <p:spPr>
          <a:xfrm>
            <a:off x="1983091" y="1497875"/>
            <a:ext cx="7430876" cy="69669"/>
          </a:xfrm>
        </p:spPr>
        <p:txBody>
          <a:bodyPr/>
          <a:lstStyle/>
          <a:p>
            <a:r>
              <a:rPr lang="en-US" sz="4800" b="1" dirty="0"/>
              <a:t>Even If I’m Wrong </a:t>
            </a:r>
            <a:br>
              <a:rPr lang="en-US" sz="4800" b="1" dirty="0"/>
            </a:br>
            <a:endParaRPr lang="en-US" sz="4800" b="1" dirty="0"/>
          </a:p>
        </p:txBody>
      </p:sp>
      <p:sp>
        <p:nvSpPr>
          <p:cNvPr id="3" name="Content Placeholder 2">
            <a:extLst>
              <a:ext uri="{FF2B5EF4-FFF2-40B4-BE49-F238E27FC236}">
                <a16:creationId xmlns:a16="http://schemas.microsoft.com/office/drawing/2014/main" id="{D22BC468-B526-44BB-92D9-88D60BF9A7B6}"/>
              </a:ext>
            </a:extLst>
          </p:cNvPr>
          <p:cNvSpPr>
            <a:spLocks noGrp="1"/>
          </p:cNvSpPr>
          <p:nvPr>
            <p:ph idx="1"/>
          </p:nvPr>
        </p:nvSpPr>
        <p:spPr>
          <a:xfrm>
            <a:off x="1278517" y="2424972"/>
            <a:ext cx="9911998" cy="4433028"/>
          </a:xfrm>
        </p:spPr>
        <p:txBody>
          <a:bodyPr>
            <a:normAutofit lnSpcReduction="10000"/>
          </a:bodyPr>
          <a:lstStyle/>
          <a:p>
            <a:pPr marL="0" indent="0">
              <a:buNone/>
            </a:pPr>
            <a:r>
              <a:rPr lang="en-US" sz="3300" dirty="0"/>
              <a:t>Even if higher weight patients could all become thin</a:t>
            </a:r>
          </a:p>
          <a:p>
            <a:pPr marL="0" indent="0">
              <a:buNone/>
            </a:pPr>
            <a:r>
              <a:rPr lang="en-US" sz="3300" dirty="0"/>
              <a:t>and even if by becoming thinner we would become healthier,</a:t>
            </a:r>
          </a:p>
          <a:p>
            <a:pPr marL="0" indent="0">
              <a:buNone/>
            </a:pPr>
            <a:endParaRPr lang="en-US" sz="3300" dirty="0"/>
          </a:p>
          <a:p>
            <a:pPr marL="0" indent="0">
              <a:buNone/>
            </a:pPr>
            <a:r>
              <a:rPr lang="en-US" sz="3300" dirty="0"/>
              <a:t>Higher weight patients would still deserve equal accommodation and access to the world, including health care </a:t>
            </a:r>
          </a:p>
          <a:p>
            <a:pPr marL="0" indent="0">
              <a:buNone/>
            </a:pPr>
            <a:endParaRPr lang="en-US" sz="3300" dirty="0"/>
          </a:p>
          <a:p>
            <a:pPr marL="0" indent="0">
              <a:buNone/>
            </a:pPr>
            <a:endParaRPr lang="en-US" dirty="0"/>
          </a:p>
        </p:txBody>
      </p:sp>
    </p:spTree>
    <p:extLst>
      <p:ext uri="{BB962C8B-B14F-4D97-AF65-F5344CB8AC3E}">
        <p14:creationId xmlns:p14="http://schemas.microsoft.com/office/powerpoint/2010/main" val="3021730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E54A-3A51-4A9D-B652-3E05C4EF5955}"/>
              </a:ext>
            </a:extLst>
          </p:cNvPr>
          <p:cNvSpPr>
            <a:spLocks noGrp="1"/>
          </p:cNvSpPr>
          <p:nvPr>
            <p:ph type="title"/>
          </p:nvPr>
        </p:nvSpPr>
        <p:spPr>
          <a:xfrm>
            <a:off x="2565743" y="838200"/>
            <a:ext cx="8761413" cy="728480"/>
          </a:xfrm>
        </p:spPr>
        <p:txBody>
          <a:bodyPr/>
          <a:lstStyle/>
          <a:p>
            <a:r>
              <a:rPr lang="en-US" sz="16600" dirty="0"/>
              <a:t>Q&amp;A</a:t>
            </a:r>
          </a:p>
        </p:txBody>
      </p:sp>
      <p:sp>
        <p:nvSpPr>
          <p:cNvPr id="3" name="Content Placeholder 2">
            <a:extLst>
              <a:ext uri="{FF2B5EF4-FFF2-40B4-BE49-F238E27FC236}">
                <a16:creationId xmlns:a16="http://schemas.microsoft.com/office/drawing/2014/main" id="{B220360A-793B-4F7A-8D9C-938E33B49714}"/>
              </a:ext>
            </a:extLst>
          </p:cNvPr>
          <p:cNvSpPr>
            <a:spLocks noGrp="1"/>
          </p:cNvSpPr>
          <p:nvPr>
            <p:ph idx="1"/>
          </p:nvPr>
        </p:nvSpPr>
        <p:spPr>
          <a:xfrm>
            <a:off x="252550" y="2429692"/>
            <a:ext cx="5843450" cy="4323806"/>
          </a:xfrm>
        </p:spPr>
        <p:txBody>
          <a:bodyPr>
            <a:normAutofit fontScale="70000" lnSpcReduction="20000"/>
          </a:bodyPr>
          <a:lstStyle/>
          <a:p>
            <a:pPr marL="0" indent="0" algn="ctr">
              <a:buNone/>
            </a:pPr>
            <a:r>
              <a:rPr lang="en-US" sz="3600" dirty="0"/>
              <a:t>Didn’t want to ask your question in front of the group?</a:t>
            </a:r>
            <a:br>
              <a:rPr lang="en-US" sz="3600" dirty="0"/>
            </a:br>
            <a:br>
              <a:rPr lang="en-US" sz="3600" dirty="0"/>
            </a:br>
            <a:r>
              <a:rPr lang="en-US" sz="3600" dirty="0"/>
              <a:t>Question came to you two weeks (or two years) after the talk?</a:t>
            </a:r>
          </a:p>
          <a:p>
            <a:pPr marL="0" indent="0" algn="ctr">
              <a:buNone/>
            </a:pPr>
            <a:endParaRPr lang="en-US" sz="3600" dirty="0"/>
          </a:p>
          <a:p>
            <a:pPr marL="0" indent="0" algn="ctr">
              <a:buNone/>
            </a:pPr>
            <a:r>
              <a:rPr lang="en-US" sz="3600" dirty="0"/>
              <a:t>Email me</a:t>
            </a:r>
          </a:p>
          <a:p>
            <a:pPr marL="0" indent="0" algn="ctr">
              <a:buNone/>
            </a:pPr>
            <a:r>
              <a:rPr lang="en-US" sz="3600" dirty="0"/>
              <a:t>Ragen@SizedForSuccess.com </a:t>
            </a:r>
          </a:p>
          <a:p>
            <a:pPr marL="0" indent="0" algn="ctr">
              <a:buNone/>
            </a:pPr>
            <a:endParaRPr lang="en-US" sz="3600" dirty="0"/>
          </a:p>
          <a:p>
            <a:pPr marL="0" indent="0" algn="ctr">
              <a:buNone/>
            </a:pPr>
            <a:r>
              <a:rPr lang="en-US" sz="3600" dirty="0"/>
              <a:t>Message me</a:t>
            </a:r>
          </a:p>
          <a:p>
            <a:pPr marL="0" indent="0" algn="ctr">
              <a:buNone/>
            </a:pPr>
            <a:r>
              <a:rPr lang="en-US" sz="3600" dirty="0"/>
              <a:t>Instagram: @RagenChastain</a:t>
            </a:r>
          </a:p>
          <a:p>
            <a:pPr marL="0" indent="0" algn="ctr">
              <a:buNone/>
            </a:pPr>
            <a:endParaRPr lang="en-US" sz="3600" dirty="0"/>
          </a:p>
        </p:txBody>
      </p:sp>
      <p:sp>
        <p:nvSpPr>
          <p:cNvPr id="4" name="Content Placeholder 2">
            <a:extLst>
              <a:ext uri="{FF2B5EF4-FFF2-40B4-BE49-F238E27FC236}">
                <a16:creationId xmlns:a16="http://schemas.microsoft.com/office/drawing/2014/main" id="{B7A06AC1-8CDB-4101-83BE-98B48BDEF4A3}"/>
              </a:ext>
            </a:extLst>
          </p:cNvPr>
          <p:cNvSpPr txBox="1">
            <a:spLocks/>
          </p:cNvSpPr>
          <p:nvPr/>
        </p:nvSpPr>
        <p:spPr>
          <a:xfrm>
            <a:off x="6096000" y="3429000"/>
            <a:ext cx="5995850" cy="4323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3200" dirty="0"/>
              <a:t>Find more resources at</a:t>
            </a:r>
          </a:p>
          <a:p>
            <a:pPr marL="0" indent="0" algn="ctr">
              <a:buFont typeface="Wingdings 3" charset="2"/>
              <a:buNone/>
            </a:pPr>
            <a:endParaRPr lang="en-US" sz="3200" dirty="0"/>
          </a:p>
          <a:p>
            <a:pPr marL="0" indent="0" algn="ctr">
              <a:buFont typeface="Wingdings 3" charset="2"/>
              <a:buNone/>
            </a:pPr>
            <a:r>
              <a:rPr lang="en-US" sz="3200" dirty="0"/>
              <a:t>www.HAESHealthSheets.com </a:t>
            </a:r>
          </a:p>
          <a:p>
            <a:pPr marL="0" indent="0" algn="ctr">
              <a:buFont typeface="Wingdings 3" charset="2"/>
              <a:buNone/>
            </a:pPr>
            <a:endParaRPr lang="en-US" sz="3600" dirty="0"/>
          </a:p>
        </p:txBody>
      </p:sp>
    </p:spTree>
    <p:extLst>
      <p:ext uri="{BB962C8B-B14F-4D97-AF65-F5344CB8AC3E}">
        <p14:creationId xmlns:p14="http://schemas.microsoft.com/office/powerpoint/2010/main" val="80294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CFF416D-FDD3-4F15-A866-DBE368A572B6}"/>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Definition of Intentional Weight Loss</a:t>
            </a:r>
          </a:p>
        </p:txBody>
      </p:sp>
      <p:sp>
        <p:nvSpPr>
          <p:cNvPr id="3" name="Content Placeholder 2">
            <a:extLst>
              <a:ext uri="{FF2B5EF4-FFF2-40B4-BE49-F238E27FC236}">
                <a16:creationId xmlns:a16="http://schemas.microsoft.com/office/drawing/2014/main" id="{F59FABEF-8518-406F-B6B1-CDECCE06AD3F}"/>
              </a:ext>
            </a:extLst>
          </p:cNvPr>
          <p:cNvSpPr>
            <a:spLocks noGrp="1"/>
          </p:cNvSpPr>
          <p:nvPr>
            <p:ph idx="1"/>
          </p:nvPr>
        </p:nvSpPr>
        <p:spPr>
          <a:xfrm>
            <a:off x="4678424" y="1059025"/>
            <a:ext cx="5302189" cy="4739950"/>
          </a:xfrm>
        </p:spPr>
        <p:txBody>
          <a:bodyPr anchor="ctr">
            <a:normAutofit/>
          </a:bodyPr>
          <a:lstStyle/>
          <a:p>
            <a:pPr marL="0" indent="0">
              <a:buNone/>
            </a:pPr>
            <a:r>
              <a:rPr lang="en-US" b="1" dirty="0">
                <a:solidFill>
                  <a:schemeClr val="tx1"/>
                </a:solidFill>
              </a:rPr>
              <a:t>Intentional Weight Loss</a:t>
            </a:r>
          </a:p>
          <a:p>
            <a:pPr marL="0" indent="0">
              <a:buNone/>
            </a:pPr>
            <a:r>
              <a:rPr lang="en-US" dirty="0">
                <a:solidFill>
                  <a:schemeClr val="tx1"/>
                </a:solidFill>
              </a:rPr>
              <a:t>Any attempt to purposefully decrease body size based on the idea that a thinner body is better/healthier than a fatter body</a:t>
            </a:r>
          </a:p>
          <a:p>
            <a:pPr marL="0" indent="0">
              <a:buNone/>
            </a:pPr>
            <a:br>
              <a:rPr lang="en-US" dirty="0">
                <a:solidFill>
                  <a:schemeClr val="tx1"/>
                </a:solidFill>
              </a:rPr>
            </a:br>
            <a:r>
              <a:rPr lang="en-US" b="1" dirty="0">
                <a:solidFill>
                  <a:schemeClr val="tx1"/>
                </a:solidFill>
              </a:rPr>
              <a:t>IWL Includes</a:t>
            </a:r>
          </a:p>
          <a:p>
            <a:pPr marL="0" indent="0">
              <a:buNone/>
            </a:pPr>
            <a:r>
              <a:rPr lang="en-US" dirty="0">
                <a:solidFill>
                  <a:schemeClr val="tx1"/>
                </a:solidFill>
              </a:rPr>
              <a:t>Using food and/or movement and may be called: dieting, lifestyle change, health plan, nutrition plan etc.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4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1068388" y="244326"/>
            <a:ext cx="8761413" cy="898674"/>
          </a:xfrm>
        </p:spPr>
        <p:txBody>
          <a:bodyPr anchor="b">
            <a:normAutofit fontScale="90000"/>
          </a:bodyPr>
          <a:lstStyle/>
          <a:p>
            <a:r>
              <a:rPr lang="en-US" dirty="0">
                <a:solidFill>
                  <a:schemeClr val="tx2"/>
                </a:solidFill>
              </a:rPr>
              <a:t>In Summary - The Truth about Weight Loss</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1154954" y="1254034"/>
            <a:ext cx="9968658" cy="5034510"/>
          </a:xfrm>
        </p:spPr>
        <p:txBody>
          <a:bodyPr anchor="ctr">
            <a:normAutofit lnSpcReduction="10000"/>
          </a:bodyPr>
          <a:lstStyle/>
          <a:p>
            <a:pPr>
              <a:buNone/>
            </a:pPr>
            <a:r>
              <a:rPr lang="en-US" sz="2800" dirty="0">
                <a:solidFill>
                  <a:schemeClr val="tx1"/>
                </a:solidFill>
              </a:rPr>
              <a:t>“There isn’t even one peer-reviewed controlled clinical study of any intentional weight-loss diet that proves that people can be successful at long-term significant weight loss.  No commercial program, clinical program, or research model has been able to demonstrate significant long-term weight loss for more than a small fraction of the participants. Given the potential dangers of weight cycling and repeated failure, it is unscientific and unethical to support the continued use of dieting as an intervention for obesity.” </a:t>
            </a:r>
          </a:p>
          <a:p>
            <a:pPr>
              <a:buNone/>
            </a:pPr>
            <a:r>
              <a:rPr lang="en-US" sz="2800" dirty="0">
                <a:solidFill>
                  <a:schemeClr val="tx1"/>
                </a:solidFill>
              </a:rPr>
              <a:t>		--Wayne Miller, George Washington University </a:t>
            </a:r>
          </a:p>
        </p:txBody>
      </p:sp>
    </p:spTree>
    <p:extLst>
      <p:ext uri="{BB962C8B-B14F-4D97-AF65-F5344CB8AC3E}">
        <p14:creationId xmlns:p14="http://schemas.microsoft.com/office/powerpoint/2010/main" val="12286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1586F-8CDF-416F-A900-911F6701F51C}"/>
              </a:ext>
            </a:extLst>
          </p:cNvPr>
          <p:cNvPicPr>
            <a:picLocks noChangeAspect="1"/>
          </p:cNvPicPr>
          <p:nvPr/>
        </p:nvPicPr>
        <p:blipFill rotWithShape="1">
          <a:blip r:embed="rId2">
            <a:extLst>
              <a:ext uri="{28A0092B-C50C-407E-A947-70E740481C1C}">
                <a14:useLocalDpi xmlns:a14="http://schemas.microsoft.com/office/drawing/2010/main" val="0"/>
              </a:ext>
            </a:extLst>
          </a:blip>
          <a:srcRect b="3728"/>
          <a:stretch/>
        </p:blipFill>
        <p:spPr>
          <a:xfrm>
            <a:off x="2534194" y="0"/>
            <a:ext cx="7123611" cy="6858000"/>
          </a:xfrm>
          <a:prstGeom prst="rect">
            <a:avLst/>
          </a:prstGeom>
        </p:spPr>
      </p:pic>
    </p:spTree>
    <p:extLst>
      <p:ext uri="{BB962C8B-B14F-4D97-AF65-F5344CB8AC3E}">
        <p14:creationId xmlns:p14="http://schemas.microsoft.com/office/powerpoint/2010/main" val="135550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93FD9BC7-5403-4FE2-B642-822A36F1819E}"/>
              </a:ext>
            </a:extLst>
          </p:cNvPr>
          <p:cNvGraphicFramePr>
            <a:graphicFrameLocks noGrp="1"/>
          </p:cNvGraphicFramePr>
          <p:nvPr>
            <p:ph idx="1"/>
            <p:extLst>
              <p:ext uri="{D42A27DB-BD31-4B8C-83A1-F6EECF244321}">
                <p14:modId xmlns:p14="http://schemas.microsoft.com/office/powerpoint/2010/main" val="3637384421"/>
              </p:ext>
            </p:extLst>
          </p:nvPr>
        </p:nvGraphicFramePr>
        <p:xfrm>
          <a:off x="1756409" y="2127069"/>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2">
            <a:extLst>
              <a:ext uri="{FF2B5EF4-FFF2-40B4-BE49-F238E27FC236}">
                <a16:creationId xmlns:a16="http://schemas.microsoft.com/office/drawing/2014/main" id="{AC776F83-1F92-4B4B-8AA5-1943BD0C4383}"/>
              </a:ext>
            </a:extLst>
          </p:cNvPr>
          <p:cNvSpPr txBox="1">
            <a:spLocks/>
          </p:cNvSpPr>
          <p:nvPr/>
        </p:nvSpPr>
        <p:spPr>
          <a:xfrm>
            <a:off x="1872881" y="639356"/>
            <a:ext cx="6263105" cy="13208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The Research Actually Finds </a:t>
            </a:r>
          </a:p>
        </p:txBody>
      </p:sp>
    </p:spTree>
    <p:extLst>
      <p:ext uri="{BB962C8B-B14F-4D97-AF65-F5344CB8AC3E}">
        <p14:creationId xmlns:p14="http://schemas.microsoft.com/office/powerpoint/2010/main" val="4031657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4394</TotalTime>
  <Words>3141</Words>
  <Application>Microsoft Office PowerPoint</Application>
  <PresentationFormat>Widescreen</PresentationFormat>
  <Paragraphs>458</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Century Gothic</vt:lpstr>
      <vt:lpstr>CNN</vt:lpstr>
      <vt:lpstr>Georgia</vt:lpstr>
      <vt:lpstr>inherit</vt:lpstr>
      <vt:lpstr>Wingdings 3</vt:lpstr>
      <vt:lpstr>YAD7QhG2T6o 0</vt:lpstr>
      <vt:lpstr>YADXXHvpRIU 0</vt:lpstr>
      <vt:lpstr>Ion Boardroom</vt:lpstr>
      <vt:lpstr>Healthcare for  Every Body –  Caring for Higher Weight Patients</vt:lpstr>
      <vt:lpstr>Introductory Info </vt:lpstr>
      <vt:lpstr>A Word About Language</vt:lpstr>
      <vt:lpstr>PowerPoint Presentation</vt:lpstr>
      <vt:lpstr>Weight Stigma  and the  Weight Loss Paradigm</vt:lpstr>
      <vt:lpstr>Definition of Intentional Weight Loss</vt:lpstr>
      <vt:lpstr>In Summary - The Truth about Weight Loss</vt:lpstr>
      <vt:lpstr>PowerPoint Presentation</vt:lpstr>
      <vt:lpstr>PowerPoint Presentation</vt:lpstr>
      <vt:lpstr>PowerPoint Presentation</vt:lpstr>
      <vt:lpstr>How the research misleads us</vt:lpstr>
      <vt:lpstr>Basic Premise Error Part 1</vt:lpstr>
      <vt:lpstr>Case Study– H1N1 </vt:lpstr>
      <vt:lpstr>The Basic Premise Error Part 2</vt:lpstr>
      <vt:lpstr>A  Lack  of Control</vt:lpstr>
      <vt:lpstr>Control Error –  The Effects of Weight Stigma</vt:lpstr>
      <vt:lpstr>Control Error 2: Effects of Weight Cycling</vt:lpstr>
      <vt:lpstr>Lack of Access To  Ethical, Evidence-Based  Health Care</vt:lpstr>
      <vt:lpstr>Practitioner Bias</vt:lpstr>
      <vt:lpstr>A Matter of Respect</vt:lpstr>
      <vt:lpstr>Weight Stigma In the Research</vt:lpstr>
      <vt:lpstr>Case Study – Herriot et. al</vt:lpstr>
      <vt:lpstr>Case Study: Lucia et. al. </vt:lpstr>
      <vt:lpstr>What About Surgeries  and Diet Drugs</vt:lpstr>
      <vt:lpstr>Weight Loss Surgeries </vt:lpstr>
      <vt:lpstr>Risks of Weight Loss Surgery – Side Effects Ernsberger and Swarzc </vt:lpstr>
      <vt:lpstr>Risks of Weight Loss Surgery - Death</vt:lpstr>
      <vt:lpstr>Case Study: Belviq</vt:lpstr>
      <vt:lpstr>Side Effects</vt:lpstr>
      <vt:lpstr>What are we risking all of this for? </vt:lpstr>
      <vt:lpstr>Gaesser and Angadi</vt:lpstr>
      <vt:lpstr>Gaesser and Angadi</vt:lpstr>
      <vt:lpstr> Weight Stigma  Patient Impacts</vt:lpstr>
      <vt:lpstr>Lived Experience Delayed/Denied Care</vt:lpstr>
      <vt:lpstr>Impacts of Weight Stigma in Practitioner/Patient Relationship</vt:lpstr>
      <vt:lpstr>Weight Stigma and Accommodation </vt:lpstr>
      <vt:lpstr>Case Study – Joint Replacement</vt:lpstr>
      <vt:lpstr>Case Study – Joint Replacement</vt:lpstr>
      <vt:lpstr>PowerPoint Presentation</vt:lpstr>
      <vt:lpstr>Thought to ponder</vt:lpstr>
      <vt:lpstr>Moving Forward </vt:lpstr>
      <vt:lpstr>PowerPoint Presentation</vt:lpstr>
      <vt:lpstr>Health at Every Size Myths and Misconceptions</vt:lpstr>
      <vt:lpstr>Health at Every Size Myths and Misconceptions</vt:lpstr>
      <vt:lpstr>Set Point Theory</vt:lpstr>
      <vt:lpstr>PowerPoint Presentation</vt:lpstr>
      <vt:lpstr>PowerPoint Presentation</vt:lpstr>
      <vt:lpstr>A Change In Focus</vt:lpstr>
      <vt:lpstr>Case Study – Steep Trendelenburg </vt:lpstr>
      <vt:lpstr>Case Study – MRI Machines</vt:lpstr>
      <vt:lpstr>Options for Higher Weight Patients</vt:lpstr>
      <vt:lpstr>Even If I’m Wrong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  About Weight and  Health</dc:title>
  <dc:creator>Ragen Chastain</dc:creator>
  <cp:lastModifiedBy>Ragen Chastain</cp:lastModifiedBy>
  <cp:revision>80</cp:revision>
  <dcterms:created xsi:type="dcterms:W3CDTF">2021-02-15T01:02:30Z</dcterms:created>
  <dcterms:modified xsi:type="dcterms:W3CDTF">2022-01-07T02:20:10Z</dcterms:modified>
</cp:coreProperties>
</file>